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66" r:id="rId2"/>
    <p:sldId id="256" r:id="rId3"/>
    <p:sldId id="257" r:id="rId4"/>
    <p:sldId id="258" r:id="rId5"/>
    <p:sldId id="259" r:id="rId6"/>
    <p:sldId id="260" r:id="rId7"/>
    <p:sldId id="261" r:id="rId8"/>
    <p:sldId id="262" r:id="rId9"/>
    <p:sldId id="265" r:id="rId10"/>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a:ea typeface="Times"/>
          <a:cs typeface="Times"/>
        </a:font>
        <a:srgbClr val="0000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1"/>
          </a:solidFill>
        </a:fill>
      </a:tcStyle>
    </a:firstCol>
    <a:la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381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1"/>
          </a:solidFill>
        </a:fill>
      </a:tcStyle>
    </a:lastRow>
    <a:fir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381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1"/>
          </a:solidFill>
        </a:fill>
      </a:tcStyle>
    </a:firstRow>
  </a:tblStyle>
  <a:tblStyle styleId="{C7B018BB-80A7-4F77-B60F-C8B233D01FF8}" styleName="">
    <a:tblBg/>
    <a:wholeTbl>
      <a:tcTxStyle b="off" i="off">
        <a:font>
          <a:latin typeface="Times"/>
          <a:ea typeface="Times"/>
          <a:cs typeface="Times"/>
        </a:font>
        <a:srgbClr val="0000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3"/>
          </a:solidFill>
        </a:fill>
      </a:tcStyle>
    </a:firstCol>
    <a:la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381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3"/>
          </a:solidFill>
        </a:fill>
      </a:tcStyle>
    </a:lastRow>
    <a:fir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381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3"/>
          </a:solidFill>
        </a:fill>
      </a:tcStyle>
    </a:firstRow>
  </a:tblStyle>
  <a:tblStyle styleId="{EEE7283C-3CF3-47DC-8721-378D4A62B228}" styleName="">
    <a:tblBg/>
    <a:wholeTbl>
      <a:tcTxStyle b="off" i="off">
        <a:font>
          <a:latin typeface="Times"/>
          <a:ea typeface="Times"/>
          <a:cs typeface="Times"/>
        </a:font>
        <a:srgbClr val="0000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6"/>
          </a:solidFill>
        </a:fill>
      </a:tcStyle>
    </a:firstCol>
    <a:la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381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6"/>
          </a:solidFill>
        </a:fill>
      </a:tcStyle>
    </a:lastRow>
    <a:fir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381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chemeClr val="accent6"/>
          </a:solidFill>
        </a:fill>
      </a:tcStyle>
    </a:firstRow>
  </a:tblStyle>
  <a:tblStyle styleId="{CF821DB8-F4EB-4A41-A1BA-3FCAFE7338EE}" styleName="">
    <a:tblBg/>
    <a:wholeTbl>
      <a:tcTxStyle b="off" i="off">
        <a:font>
          <a:latin typeface="Times"/>
          <a:ea typeface="Times"/>
          <a:cs typeface="Time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941100"/>
          </a:solidFill>
        </a:fill>
      </a:tcStyle>
    </a:band2H>
    <a:firstCol>
      <a:tcTxStyle b="on" i="off">
        <a:font>
          <a:latin typeface="Times"/>
          <a:ea typeface="Times"/>
          <a:cs typeface="Times"/>
        </a:font>
        <a:srgbClr val="9411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a:ea typeface="Times"/>
          <a:cs typeface="Time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941100"/>
          </a:solidFill>
        </a:fill>
      </a:tcStyle>
    </a:lastRow>
    <a:firstRow>
      <a:tcTxStyle b="on" i="off">
        <a:font>
          <a:latin typeface="Times"/>
          <a:ea typeface="Times"/>
          <a:cs typeface="Times"/>
        </a:font>
        <a:srgbClr val="9411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a:ea typeface="Times"/>
          <a:cs typeface="Times"/>
        </a:font>
        <a:srgbClr val="0000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000000"/>
          </a:solidFill>
        </a:fill>
      </a:tcStyle>
    </a:firstCol>
    <a:la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38100" cap="flat">
              <a:solidFill>
                <a:srgbClr val="941100"/>
              </a:solidFill>
              <a:prstDash val="solid"/>
              <a:round/>
            </a:ln>
          </a:top>
          <a:bottom>
            <a:ln w="127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000000"/>
          </a:solidFill>
        </a:fill>
      </a:tcStyle>
    </a:lastRow>
    <a:firstRow>
      <a:tcTxStyle b="on" i="off">
        <a:font>
          <a:latin typeface="Times"/>
          <a:ea typeface="Times"/>
          <a:cs typeface="Times"/>
        </a:font>
        <a:srgbClr val="941100"/>
      </a:tcTxStyle>
      <a:tcStyle>
        <a:tcBdr>
          <a:left>
            <a:ln w="12700" cap="flat">
              <a:solidFill>
                <a:srgbClr val="941100"/>
              </a:solidFill>
              <a:prstDash val="solid"/>
              <a:round/>
            </a:ln>
          </a:left>
          <a:right>
            <a:ln w="12700" cap="flat">
              <a:solidFill>
                <a:srgbClr val="941100"/>
              </a:solidFill>
              <a:prstDash val="solid"/>
              <a:round/>
            </a:ln>
          </a:right>
          <a:top>
            <a:ln w="12700" cap="flat">
              <a:solidFill>
                <a:srgbClr val="941100"/>
              </a:solidFill>
              <a:prstDash val="solid"/>
              <a:round/>
            </a:ln>
          </a:top>
          <a:bottom>
            <a:ln w="38100" cap="flat">
              <a:solidFill>
                <a:srgbClr val="941100"/>
              </a:solidFill>
              <a:prstDash val="solid"/>
              <a:round/>
            </a:ln>
          </a:bottom>
          <a:insideH>
            <a:ln w="12700" cap="flat">
              <a:solidFill>
                <a:srgbClr val="941100"/>
              </a:solidFill>
              <a:prstDash val="solid"/>
              <a:round/>
            </a:ln>
          </a:insideH>
          <a:insideV>
            <a:ln w="12700" cap="flat">
              <a:solidFill>
                <a:srgbClr val="941100"/>
              </a:solidFill>
              <a:prstDash val="solid"/>
              <a:round/>
            </a:ln>
          </a:insideV>
        </a:tcBdr>
        <a:fill>
          <a:solidFill>
            <a:srgbClr val="000000"/>
          </a:solidFill>
        </a:fill>
      </a:tcStyle>
    </a:firstRow>
  </a:tblStyle>
  <a:tblStyle styleId="{2708684C-4D16-4618-839F-0558EEFCDFE6}" styleName="">
    <a:tblBg/>
    <a:wholeTbl>
      <a:tcTxStyle b="off"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a:ea typeface="Times"/>
          <a:cs typeface="Time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73019" autoAdjust="0"/>
  </p:normalViewPr>
  <p:slideViewPr>
    <p:cSldViewPr>
      <p:cViewPr varScale="1">
        <p:scale>
          <a:sx n="63" d="100"/>
          <a:sy n="63" d="100"/>
        </p:scale>
        <p:origin x="1013"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66" name="Shape 66"/>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2425403587"/>
      </p:ext>
    </p:extLst>
  </p:cSld>
  <p:clrMap bg1="lt1" tx1="dk1" bg2="lt2" tx2="dk2" accent1="accent1" accent2="accent2" accent3="accent3" accent4="accent4" accent5="accent5" accent6="accent6" hlink="hlink" folHlink="folHlink"/>
  <p:notesStyle>
    <a:lvl1pPr defTabSz="457200" latinLnBrk="0">
      <a:defRPr sz="1600">
        <a:latin typeface="+mn-lt"/>
        <a:ea typeface="+mn-ea"/>
        <a:cs typeface="+mn-cs"/>
        <a:sym typeface="Lucida Grande"/>
      </a:defRPr>
    </a:lvl1pPr>
    <a:lvl2pPr indent="228600" defTabSz="457200" latinLnBrk="0">
      <a:defRPr sz="1600">
        <a:latin typeface="+mn-lt"/>
        <a:ea typeface="+mn-ea"/>
        <a:cs typeface="+mn-cs"/>
        <a:sym typeface="Lucida Grande"/>
      </a:defRPr>
    </a:lvl2pPr>
    <a:lvl3pPr indent="457200" defTabSz="457200" latinLnBrk="0">
      <a:defRPr sz="1600">
        <a:latin typeface="+mn-lt"/>
        <a:ea typeface="+mn-ea"/>
        <a:cs typeface="+mn-cs"/>
        <a:sym typeface="Lucida Grande"/>
      </a:defRPr>
    </a:lvl3pPr>
    <a:lvl4pPr indent="685800" defTabSz="457200" latinLnBrk="0">
      <a:defRPr sz="1600">
        <a:latin typeface="+mn-lt"/>
        <a:ea typeface="+mn-ea"/>
        <a:cs typeface="+mn-cs"/>
        <a:sym typeface="Lucida Grande"/>
      </a:defRPr>
    </a:lvl4pPr>
    <a:lvl5pPr indent="914400" defTabSz="457200" latinLnBrk="0">
      <a:defRPr sz="1600">
        <a:latin typeface="+mn-lt"/>
        <a:ea typeface="+mn-ea"/>
        <a:cs typeface="+mn-cs"/>
        <a:sym typeface="Lucida Grande"/>
      </a:defRPr>
    </a:lvl5pPr>
    <a:lvl6pPr indent="1143000" defTabSz="457200" latinLnBrk="0">
      <a:defRPr sz="1600">
        <a:latin typeface="+mn-lt"/>
        <a:ea typeface="+mn-ea"/>
        <a:cs typeface="+mn-cs"/>
        <a:sym typeface="Lucida Grande"/>
      </a:defRPr>
    </a:lvl6pPr>
    <a:lvl7pPr indent="1371600" defTabSz="457200" latinLnBrk="0">
      <a:defRPr sz="1600">
        <a:latin typeface="+mn-lt"/>
        <a:ea typeface="+mn-ea"/>
        <a:cs typeface="+mn-cs"/>
        <a:sym typeface="Lucida Grande"/>
      </a:defRPr>
    </a:lvl7pPr>
    <a:lvl8pPr indent="1600200" defTabSz="457200" latinLnBrk="0">
      <a:defRPr sz="1600">
        <a:latin typeface="+mn-lt"/>
        <a:ea typeface="+mn-ea"/>
        <a:cs typeface="+mn-cs"/>
        <a:sym typeface="Lucida Grande"/>
      </a:defRPr>
    </a:lvl8pPr>
    <a:lvl9pPr indent="1828800" defTabSz="457200" latinLnBrk="0">
      <a:defRPr sz="1600">
        <a:latin typeface="+mn-lt"/>
        <a:ea typeface="+mn-ea"/>
        <a:cs typeface="+mn-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lvl1pPr defTabSz="584200">
              <a:defRPr sz="2200"/>
            </a:lvl1pPr>
          </a:lstStyle>
          <a:p>
            <a:r>
              <a:t>Define intelligence - list on board- Explain psychologists have a definition of intelligence but of course have several theories. Give definition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prstGeom prst="rect">
            <a:avLst/>
          </a:prstGeom>
        </p:spPr>
        <p:txBody>
          <a:bodyPr/>
          <a:lstStyle/>
          <a:p>
            <a:endParaRPr/>
          </a:p>
        </p:txBody>
      </p:sp>
      <p:sp>
        <p:nvSpPr>
          <p:cNvPr id="78" name="Shape 78"/>
          <p:cNvSpPr>
            <a:spLocks noGrp="1"/>
          </p:cNvSpPr>
          <p:nvPr>
            <p:ph type="body" sz="quarter" idx="1"/>
          </p:nvPr>
        </p:nvSpPr>
        <p:spPr>
          <a:prstGeom prst="rect">
            <a:avLst/>
          </a:prstGeom>
        </p:spPr>
        <p:txBody>
          <a:bodyPr/>
          <a:lstStyle/>
          <a:p>
            <a:pPr>
              <a:defRPr b="1"/>
            </a:pPr>
            <a:r>
              <a:t>Lecture Notes Key:   ^ means discuss before notes</a:t>
            </a:r>
            <a:endParaRPr sz="1800"/>
          </a:p>
          <a:p>
            <a:pPr>
              <a:defRPr b="1"/>
            </a:pPr>
            <a:r>
              <a:t>			     v means discuss after notes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sz="1500">
                <a:latin typeface="+mj-lt"/>
                <a:ea typeface="+mj-ea"/>
                <a:cs typeface="+mj-cs"/>
                <a:sym typeface="Helvetica"/>
              </a:defRPr>
            </a:pPr>
            <a:r>
              <a:rPr dirty="0"/>
              <a:t>Ask the question - what is intelligence?</a:t>
            </a:r>
            <a:endParaRPr sz="1800" dirty="0"/>
          </a:p>
          <a:p>
            <a:pPr>
              <a:defRPr sz="1500">
                <a:latin typeface="+mj-lt"/>
                <a:ea typeface="+mj-ea"/>
                <a:cs typeface="+mj-cs"/>
                <a:sym typeface="Helvetica"/>
              </a:defRPr>
            </a:pPr>
            <a:r>
              <a:rPr dirty="0"/>
              <a:t>--A lot of people would say characteristics that are actually “achievement” rather than intelligence.  Achievement focuses on the things that you know &amp; can do.  It involves specific content, such as Spanish, calculus, history, psychology, biology, art, music or computers.</a:t>
            </a:r>
            <a:endParaRPr sz="1800" dirty="0"/>
          </a:p>
          <a:p>
            <a:pPr>
              <a:defRPr sz="1500" b="1">
                <a:latin typeface="+mj-lt"/>
                <a:ea typeface="+mj-ea"/>
                <a:cs typeface="+mj-cs"/>
                <a:sym typeface="Helvetica"/>
              </a:defRPr>
            </a:pPr>
            <a:r>
              <a:rPr dirty="0"/>
              <a:t>---It also </a:t>
            </a:r>
            <a:r>
              <a:rPr b="0" dirty="0"/>
              <a:t>has to do with experience.  If you spent much of your time reading about  the Civil War, then you will probably do well on a test about that period in U.S. history.  You will have gained knowledge on the subject of the Civil War.  But if you  were tested on the Revolutionary War instead, you might not do as well.  That would be because you had more content knowledge of the Civil War. </a:t>
            </a:r>
            <a:endParaRPr sz="1800" dirty="0"/>
          </a:p>
          <a:p>
            <a:pPr>
              <a:defRPr sz="1500" b="1">
                <a:latin typeface="+mj-lt"/>
                <a:ea typeface="+mj-ea"/>
                <a:cs typeface="+mj-cs"/>
                <a:sym typeface="Helvetica"/>
              </a:defRPr>
            </a:pPr>
            <a:r>
              <a:rPr dirty="0"/>
              <a:t>---Although intelligence is not the same as achievement, intelligence can provide the BASIS for achievement. </a:t>
            </a:r>
            <a:r>
              <a:rPr b="0" dirty="0"/>
              <a:t> Intelligence makes achievement possible by giving people the ability to learn.</a:t>
            </a:r>
            <a:endParaRPr sz="1800" dirty="0"/>
          </a:p>
          <a:p>
            <a:pPr>
              <a:defRPr sz="1500" b="1">
                <a:latin typeface="+mj-lt"/>
                <a:ea typeface="+mj-ea"/>
                <a:cs typeface="+mj-cs"/>
                <a:sym typeface="Helvetica"/>
              </a:defRPr>
            </a:pPr>
            <a:r>
              <a:rPr dirty="0"/>
              <a:t>--V Int</a:t>
            </a:r>
            <a:r>
              <a:rPr b="0" dirty="0"/>
              <a:t>elligence - Within  that general definition, however, psychologists have a number of differing theories about what, exactly, makes up intelligence.  &amp; that’s what we are going to cover in this section.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pPr>
              <a:defRPr sz="1800" b="1">
                <a:latin typeface="+mj-lt"/>
                <a:ea typeface="+mj-ea"/>
                <a:cs typeface="+mj-cs"/>
                <a:sym typeface="Helvetica"/>
              </a:defRPr>
            </a:pPr>
            <a:r>
              <a:t> ^100 ye</a:t>
            </a:r>
            <a:r>
              <a:rPr b="0"/>
              <a:t>ars Ago a psychologist by the name of Charles Spearman suggested that all  the behaviors we consider to be intelligent have a common underlying factor.  </a:t>
            </a:r>
          </a:p>
          <a:p>
            <a:pPr>
              <a:defRPr sz="1800">
                <a:latin typeface="+mj-lt"/>
                <a:ea typeface="+mj-ea"/>
                <a:cs typeface="+mj-cs"/>
                <a:sym typeface="Helvetica"/>
              </a:defRPr>
            </a:pPr>
            <a:endParaRPr b="0"/>
          </a:p>
          <a:p>
            <a:pPr>
              <a:defRPr sz="1800">
                <a:latin typeface="+mj-lt"/>
                <a:ea typeface="+mj-ea"/>
                <a:cs typeface="+mj-cs"/>
                <a:sym typeface="Helvetica"/>
              </a:defRPr>
            </a:pPr>
            <a:r>
              <a:t>He Studied I.Q. Tests.   He labeled this factor G.  The g factor represents the abilities to reason &amp; to solve problems.  Spearman noted that people who do well in one area usually do well in others. Even though most people do better at some things than others.</a:t>
            </a:r>
          </a:p>
          <a:p>
            <a:pPr>
              <a:defRPr sz="1800">
                <a:latin typeface="+mj-lt"/>
                <a:ea typeface="+mj-ea"/>
                <a:cs typeface="+mj-cs"/>
                <a:sym typeface="Helvetica"/>
              </a:defRPr>
            </a:pPr>
            <a:endParaRPr/>
          </a:p>
          <a:p>
            <a:pPr>
              <a:defRPr sz="1800" b="1">
                <a:latin typeface="+mj-lt"/>
                <a:ea typeface="+mj-ea"/>
                <a:cs typeface="+mj-cs"/>
                <a:sym typeface="Helvetica"/>
              </a:defRPr>
            </a:pPr>
            <a:r>
              <a:t>= Thurston</a:t>
            </a:r>
            <a:r>
              <a:rPr sz="1200"/>
              <a:t>e</a:t>
            </a:r>
            <a:r>
              <a:rPr b="0"/>
              <a:t> - American psychologist, Louis Thurstone, believed that 7 separate factors make up intelligence.  He called them primary mental abilities.  These primary mental abilities 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sz="1400" b="1">
                <a:latin typeface="+mj-lt"/>
                <a:ea typeface="+mj-ea"/>
                <a:cs typeface="+mj-cs"/>
                <a:sym typeface="Helvetica"/>
              </a:defRPr>
            </a:pPr>
            <a:r>
              <a:rPr dirty="0" err="1"/>
              <a:t>Thurstone</a:t>
            </a:r>
            <a:r>
              <a:rPr dirty="0"/>
              <a:t> - </a:t>
            </a:r>
            <a:r>
              <a:rPr b="0" dirty="0"/>
              <a:t>American psychologist, Louis </a:t>
            </a:r>
            <a:r>
              <a:rPr b="0" dirty="0" err="1"/>
              <a:t>Thurstone</a:t>
            </a:r>
            <a:r>
              <a:rPr b="0" dirty="0"/>
              <a:t>, believed that </a:t>
            </a:r>
            <a:r>
              <a:rPr lang="en-US" b="0" dirty="0"/>
              <a:t>seven</a:t>
            </a:r>
            <a:r>
              <a:rPr b="0" dirty="0"/>
              <a:t> separate factors make up intelligence.  He called them primary mental abilities.  These primary mental abilities are:</a:t>
            </a:r>
            <a:endParaRPr sz="1800" dirty="0"/>
          </a:p>
          <a:p>
            <a:pPr>
              <a:defRPr sz="1400" b="1">
                <a:latin typeface="+mj-lt"/>
                <a:ea typeface="+mj-ea"/>
                <a:cs typeface="+mj-cs"/>
                <a:sym typeface="Helvetica"/>
              </a:defRPr>
            </a:pPr>
            <a:endParaRPr sz="1800" dirty="0"/>
          </a:p>
          <a:p>
            <a:pPr>
              <a:defRPr sz="1400" b="1">
                <a:latin typeface="+mj-lt"/>
                <a:ea typeface="+mj-ea"/>
                <a:cs typeface="+mj-cs"/>
                <a:sym typeface="Helvetica"/>
              </a:defRPr>
            </a:pPr>
            <a:r>
              <a:rPr dirty="0"/>
              <a:t>Visual &amp; Spatial </a:t>
            </a:r>
            <a:r>
              <a:rPr b="0" dirty="0"/>
              <a:t>- ability to picture shapes &amp; spatial relationships</a:t>
            </a:r>
            <a:endParaRPr sz="1800" dirty="0"/>
          </a:p>
          <a:p>
            <a:pPr>
              <a:defRPr sz="1400" b="1">
                <a:latin typeface="+mj-lt"/>
                <a:ea typeface="+mj-ea"/>
                <a:cs typeface="+mj-cs"/>
                <a:sym typeface="Helvetica"/>
              </a:defRPr>
            </a:pPr>
            <a:r>
              <a:rPr dirty="0"/>
              <a:t>Perceptual speed - </a:t>
            </a:r>
            <a:r>
              <a:rPr b="0" dirty="0"/>
              <a:t>the ability to understand perceptual information rapidly &amp; to see the similarities &amp; difference between stimuli</a:t>
            </a:r>
            <a:endParaRPr sz="1800" dirty="0"/>
          </a:p>
          <a:p>
            <a:pPr>
              <a:defRPr sz="1400" b="1">
                <a:latin typeface="+mj-lt"/>
                <a:ea typeface="+mj-ea"/>
                <a:cs typeface="+mj-cs"/>
                <a:sym typeface="Helvetica"/>
              </a:defRPr>
            </a:pPr>
            <a:r>
              <a:rPr dirty="0"/>
              <a:t>Numerical ability </a:t>
            </a:r>
            <a:r>
              <a:rPr b="0" dirty="0"/>
              <a:t>- the ability to calculate &amp; recall numbers</a:t>
            </a:r>
            <a:endParaRPr sz="1800" dirty="0"/>
          </a:p>
          <a:p>
            <a:pPr>
              <a:defRPr sz="1400" b="1">
                <a:latin typeface="+mj-lt"/>
                <a:ea typeface="+mj-ea"/>
                <a:cs typeface="+mj-cs"/>
                <a:sym typeface="Helvetica"/>
              </a:defRPr>
            </a:pPr>
            <a:r>
              <a:rPr dirty="0"/>
              <a:t>Verbal meaning -</a:t>
            </a:r>
            <a:r>
              <a:rPr b="0" dirty="0"/>
              <a:t> knowledge of the meanings of words</a:t>
            </a:r>
            <a:endParaRPr sz="1800" dirty="0"/>
          </a:p>
          <a:p>
            <a:pPr>
              <a:defRPr sz="1400" b="1">
                <a:latin typeface="+mj-lt"/>
                <a:ea typeface="+mj-ea"/>
                <a:cs typeface="+mj-cs"/>
                <a:sym typeface="Helvetica"/>
              </a:defRPr>
            </a:pPr>
            <a:r>
              <a:rPr dirty="0"/>
              <a:t>Memory </a:t>
            </a:r>
            <a:r>
              <a:rPr b="0" dirty="0"/>
              <a:t>- the ability to recall information such as words &amp; sentences</a:t>
            </a:r>
            <a:endParaRPr sz="1800" dirty="0"/>
          </a:p>
          <a:p>
            <a:pPr>
              <a:defRPr sz="1400" b="1">
                <a:latin typeface="+mj-lt"/>
                <a:ea typeface="+mj-ea"/>
                <a:cs typeface="+mj-cs"/>
                <a:sym typeface="Helvetica"/>
              </a:defRPr>
            </a:pPr>
            <a:r>
              <a:rPr dirty="0"/>
              <a:t>Word fluency </a:t>
            </a:r>
            <a:r>
              <a:rPr b="0" dirty="0"/>
              <a:t>- the ability to think of words quickly for such tasks as rhyming or doing crossword puzzles</a:t>
            </a:r>
            <a:endParaRPr sz="1800" dirty="0"/>
          </a:p>
          <a:p>
            <a:pPr>
              <a:defRPr sz="1400" b="1">
                <a:latin typeface="+mj-lt"/>
                <a:ea typeface="+mj-ea"/>
                <a:cs typeface="+mj-cs"/>
                <a:sym typeface="Helvetica"/>
              </a:defRPr>
            </a:pPr>
            <a:r>
              <a:rPr dirty="0"/>
              <a:t>Deductive reasoning </a:t>
            </a:r>
            <a:r>
              <a:rPr b="0" dirty="0"/>
              <a:t>- the ability to derive examples from general rules</a:t>
            </a:r>
            <a:endParaRPr sz="1800" dirty="0"/>
          </a:p>
          <a:p>
            <a:pPr>
              <a:defRPr sz="1400" b="1">
                <a:latin typeface="+mj-lt"/>
                <a:ea typeface="+mj-ea"/>
                <a:cs typeface="+mj-cs"/>
                <a:sym typeface="Helvetica"/>
              </a:defRPr>
            </a:pPr>
            <a:r>
              <a:rPr dirty="0"/>
              <a:t>Inductive reasoning </a:t>
            </a:r>
            <a:r>
              <a:rPr b="0" dirty="0"/>
              <a:t>- ability to derive general rules from examples</a:t>
            </a:r>
            <a:endParaRPr sz="1800" dirty="0"/>
          </a:p>
          <a:p>
            <a:pPr>
              <a:defRPr sz="1400" b="1">
                <a:latin typeface="+mj-lt"/>
                <a:ea typeface="+mj-ea"/>
                <a:cs typeface="+mj-cs"/>
                <a:sym typeface="Helvetica"/>
              </a:defRPr>
            </a:pPr>
            <a:r>
              <a:rPr dirty="0"/>
              <a:t>-----</a:t>
            </a:r>
            <a:r>
              <a:rPr dirty="0" err="1"/>
              <a:t>Thurstone</a:t>
            </a:r>
            <a:r>
              <a:rPr dirty="0"/>
              <a:t> believed</a:t>
            </a:r>
            <a:r>
              <a:rPr b="0" dirty="0"/>
              <a:t> that people can be high in one factor &amp; low in another.  (Good at math, bad at English)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mj-lt"/>
                <a:ea typeface="+mj-ea"/>
                <a:cs typeface="+mj-cs"/>
                <a:sym typeface="Helvetica"/>
              </a:defRPr>
            </a:pPr>
            <a:r>
              <a:t>Gardner not only looked at I.Q. Scores, but at lifetime successes.</a:t>
            </a:r>
            <a:endParaRPr sz="1800"/>
          </a:p>
          <a:p>
            <a:pPr>
              <a:defRPr>
                <a:latin typeface="+mj-lt"/>
                <a:ea typeface="+mj-ea"/>
                <a:cs typeface="+mj-cs"/>
                <a:sym typeface="Helvetica"/>
              </a:defRPr>
            </a:pPr>
            <a:endParaRPr sz="1800"/>
          </a:p>
          <a:p>
            <a:pPr>
              <a:defRPr>
                <a:latin typeface="+mj-lt"/>
                <a:ea typeface="+mj-ea"/>
                <a:cs typeface="+mj-cs"/>
                <a:sym typeface="Helvetica"/>
              </a:defRPr>
            </a:pPr>
            <a:r>
              <a:t>Gardner refers to each of these as intelligence because they are all so different - also he believes that each kind of intelligence is based in different areas of the brain.    It could explain how a person doesn’t do so well in school, but in any given social situation, they can get along well with anyone, may be well liked etc.</a:t>
            </a:r>
            <a:endParaRPr sz="1800"/>
          </a:p>
          <a:p>
            <a:pPr>
              <a:defRPr>
                <a:latin typeface="+mj-lt"/>
                <a:ea typeface="+mj-ea"/>
                <a:cs typeface="+mj-cs"/>
                <a:sym typeface="Helvetica"/>
              </a:defRPr>
            </a:pPr>
            <a:endParaRPr sz="1800"/>
          </a:p>
          <a:p>
            <a:pPr>
              <a:defRPr>
                <a:latin typeface="+mj-lt"/>
                <a:ea typeface="+mj-ea"/>
                <a:cs typeface="+mj-cs"/>
                <a:sym typeface="Helvetica"/>
              </a:defRPr>
            </a:pPr>
            <a:r>
              <a:t>Although  intelligence normally intact - they can function independently and develop further than the others.</a:t>
            </a:r>
            <a:endParaRPr sz="1800"/>
          </a:p>
          <a:p>
            <a:pPr marL="287583" indent="-287583">
              <a:buSzPct val="100000"/>
              <a:buAutoNum type="arabicPeriod"/>
              <a:defRPr b="1">
                <a:latin typeface="+mj-lt"/>
                <a:ea typeface="+mj-ea"/>
                <a:cs typeface="+mj-cs"/>
                <a:sym typeface="Helvetica"/>
              </a:defRPr>
            </a:pPr>
            <a:r>
              <a:t>Linguistic -  </a:t>
            </a:r>
            <a:r>
              <a:rPr sz="1200"/>
              <a:t>typically good at reading, writing, telling stories and memorizing words along with date</a:t>
            </a:r>
            <a:endParaRPr sz="1800"/>
          </a:p>
          <a:p>
            <a:pPr marL="215688" indent="-215688">
              <a:buSzPct val="100000"/>
              <a:buAutoNum type="arabicPeriod"/>
              <a:defRPr sz="1200" b="1">
                <a:latin typeface="+mj-lt"/>
                <a:ea typeface="+mj-ea"/>
                <a:cs typeface="+mj-cs"/>
                <a:sym typeface="Helvetica"/>
              </a:defRPr>
            </a:pPr>
            <a:r>
              <a:t>Logical math - Logic, reasoning, numbers and critical thinking. It’s also linked to the </a:t>
            </a:r>
            <a:r>
              <a:rPr b="0" i="1"/>
              <a:t>g-factor</a:t>
            </a:r>
            <a:endParaRPr sz="1800"/>
          </a:p>
          <a:p>
            <a:pPr marL="215688" indent="-215688">
              <a:buSzPct val="100000"/>
              <a:buAutoNum type="arabicPeriod"/>
              <a:defRPr sz="1200" b="1">
                <a:latin typeface="+mj-lt"/>
                <a:ea typeface="+mj-ea"/>
                <a:cs typeface="+mj-cs"/>
                <a:sym typeface="Helvetica"/>
              </a:defRPr>
            </a:pPr>
            <a:r>
              <a:t>Visual Spat - spatial judgment and the ability to visualize in imagination - A persons internal map for navigation. Navigating in a city, forest, or interior decorating - imaging objects in places.</a:t>
            </a:r>
            <a:endParaRPr sz="1800"/>
          </a:p>
          <a:p>
            <a:pPr marL="215688" indent="-215688">
              <a:buSzPct val="100000"/>
              <a:buAutoNum type="arabicPeriod"/>
              <a:defRPr sz="1200" b="1">
                <a:latin typeface="+mj-lt"/>
                <a:ea typeface="+mj-ea"/>
                <a:cs typeface="+mj-cs"/>
                <a:sym typeface="Helvetica"/>
              </a:defRPr>
            </a:pPr>
            <a:r>
              <a:t>Body Kinesth - control of one's bodily motions and the capacity to handle objects skillfully - sports, dance, acting</a:t>
            </a:r>
            <a:endParaRPr sz="1800"/>
          </a:p>
          <a:p>
            <a:pPr marL="215688" indent="-215688">
              <a:buSzPct val="100000"/>
              <a:buAutoNum type="arabicPeriod"/>
              <a:defRPr sz="1200" b="1">
                <a:latin typeface="+mj-lt"/>
                <a:ea typeface="+mj-ea"/>
                <a:cs typeface="+mj-cs"/>
                <a:sym typeface="Helvetica"/>
              </a:defRPr>
            </a:pPr>
            <a:r>
              <a:t>Music Rhy- Sensitivity to sounds, rhythms, tones, and music. People can  sing, play musical instruments, &amp; compose music.</a:t>
            </a:r>
            <a:endParaRPr sz="1800"/>
          </a:p>
          <a:p>
            <a:pPr marL="215688" indent="-215688">
              <a:buSzPct val="100000"/>
              <a:buAutoNum type="arabicPeriod"/>
              <a:defRPr sz="1200" b="1">
                <a:latin typeface="+mj-lt"/>
                <a:ea typeface="+mj-ea"/>
                <a:cs typeface="+mj-cs"/>
                <a:sym typeface="Helvetica"/>
              </a:defRPr>
            </a:pPr>
            <a:r>
              <a:t>Interpers - interaction with others - People in sales, politics, counselors, and teachers</a:t>
            </a:r>
            <a:endParaRPr sz="1800"/>
          </a:p>
          <a:p>
            <a:pPr marL="287583" indent="-287583">
              <a:buSzPct val="100000"/>
              <a:buAutoNum type="arabicPeriod"/>
              <a:defRPr b="1">
                <a:latin typeface="+mj-lt"/>
                <a:ea typeface="+mj-ea"/>
                <a:cs typeface="+mj-cs"/>
                <a:sym typeface="Helvetica"/>
              </a:defRPr>
            </a:pPr>
            <a:r>
              <a:t>Intrapers - </a:t>
            </a:r>
            <a:r>
              <a:rPr sz="1200"/>
              <a:t>one's strengths/ weaknesses are, what makes one unique, being able to predict one's own reactions/emotions.</a:t>
            </a:r>
            <a:endParaRPr sz="1800"/>
          </a:p>
          <a:p>
            <a:pPr marL="287583" indent="-287583">
              <a:buSzPct val="100000"/>
              <a:buAutoNum type="arabicPeriod"/>
              <a:defRPr b="1">
                <a:latin typeface="+mj-lt"/>
                <a:ea typeface="+mj-ea"/>
                <a:cs typeface="+mj-cs"/>
                <a:sym typeface="Helvetica"/>
              </a:defRPr>
            </a:pPr>
            <a:r>
              <a:t>Naturalistic</a:t>
            </a:r>
            <a:r>
              <a:rPr sz="1200"/>
              <a:t> was added later - An environmentalist would be high in this</a:t>
            </a:r>
            <a:endParaRPr sz="1800"/>
          </a:p>
          <a:p>
            <a:pPr>
              <a:defRPr sz="1200" b="1">
                <a:latin typeface="+mj-lt"/>
                <a:ea typeface="+mj-ea"/>
                <a:cs typeface="+mj-cs"/>
                <a:sym typeface="Helvetica"/>
              </a:defRPr>
            </a:pPr>
            <a:r>
              <a:t>Criticism: According to Gardner a person could be intelligent musically or athletically.  Critics however say that these people have skills &amp; talent &amp; that is not the same thing as being intelligent because they cannot help in school or in many kinds of jobs.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prstGeom prst="rect">
            <a:avLst/>
          </a:prstGeom>
        </p:spPr>
        <p:txBody>
          <a:bodyPr/>
          <a:lstStyle/>
          <a:p>
            <a:endParaRPr/>
          </a:p>
        </p:txBody>
      </p:sp>
      <p:sp>
        <p:nvSpPr>
          <p:cNvPr id="119" name="Shape 119"/>
          <p:cNvSpPr>
            <a:spLocks noGrp="1"/>
          </p:cNvSpPr>
          <p:nvPr>
            <p:ph type="body" sz="quarter" idx="1"/>
          </p:nvPr>
        </p:nvSpPr>
        <p:spPr>
          <a:prstGeom prst="rect">
            <a:avLst/>
          </a:prstGeom>
        </p:spPr>
        <p:txBody>
          <a:bodyPr/>
          <a:lstStyle>
            <a:lvl1pPr>
              <a:defRPr sz="2100">
                <a:latin typeface="+mj-lt"/>
                <a:ea typeface="+mj-ea"/>
                <a:cs typeface="+mj-cs"/>
                <a:sym typeface="Helvetica"/>
              </a:defRPr>
            </a:lvl1pPr>
          </a:lstStyle>
          <a:p>
            <a:r>
              <a:t>Gardner refers to each of these as intelligence because they are all so different - also he believes that each kind of intelligence is based in different areas of the brain.    It could explain how a person doesn’t do so well in school, but in any given social situation, they can get along well with anyone, may be well liked etc.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022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21" name="Shape 21"/>
          <p:cNvSpPr/>
          <p:nvPr/>
        </p:nvSpPr>
        <p:spPr>
          <a:xfrm>
            <a:off x="0" y="0"/>
            <a:ext cx="9144000" cy="901700"/>
          </a:xfrm>
          <a:prstGeom prst="rect">
            <a:avLst/>
          </a:prstGeom>
          <a:solidFill>
            <a:srgbClr val="FFFFFF"/>
          </a:solidFill>
          <a:ln w="12700">
            <a:miter lim="400000"/>
          </a:ln>
        </p:spPr>
        <p:txBody>
          <a:bodyPr lIns="50800" tIns="50800" rIns="50800" bIns="50800"/>
          <a:lstStyle/>
          <a:p>
            <a:pPr marR="40639" defTabSz="914400">
              <a:defRPr sz="2400">
                <a:solidFill>
                  <a:srgbClr val="FFFFFF"/>
                </a:solidFill>
                <a:uFill>
                  <a:solidFill>
                    <a:srgbClr val="FFFFFF"/>
                  </a:solidFill>
                </a:uFill>
                <a:latin typeface="Verdana"/>
                <a:ea typeface="Verdana"/>
                <a:cs typeface="Verdana"/>
                <a:sym typeface="Verdana"/>
              </a:defRPr>
            </a:pPr>
            <a:endParaRPr/>
          </a:p>
        </p:txBody>
      </p:sp>
      <p:sp>
        <p:nvSpPr>
          <p:cNvPr id="22" name="Shape 22"/>
          <p:cNvSpPr/>
          <p:nvPr/>
        </p:nvSpPr>
        <p:spPr>
          <a:xfrm>
            <a:off x="0" y="5956300"/>
            <a:ext cx="9144000" cy="901700"/>
          </a:xfrm>
          <a:prstGeom prst="rect">
            <a:avLst/>
          </a:prstGeom>
          <a:solidFill>
            <a:srgbClr val="FFFFFF"/>
          </a:solidFill>
          <a:ln w="12700">
            <a:miter lim="400000"/>
          </a:ln>
        </p:spPr>
        <p:txBody>
          <a:bodyPr lIns="50800" tIns="50800" rIns="50800" bIns="50800"/>
          <a:lstStyle/>
          <a:p>
            <a:pPr marR="40639" defTabSz="914400">
              <a:defRPr sz="2400">
                <a:solidFill>
                  <a:srgbClr val="FFFFFF"/>
                </a:solidFill>
                <a:uFill>
                  <a:solidFill>
                    <a:srgbClr val="FFFFFF"/>
                  </a:solidFill>
                </a:uFill>
                <a:latin typeface="Verdana"/>
                <a:ea typeface="Verdana"/>
                <a:cs typeface="Verdana"/>
                <a:sym typeface="Verdana"/>
              </a:defRPr>
            </a:pPr>
            <a:endParaRP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copy 1">
    <p:spTree>
      <p:nvGrpSpPr>
        <p:cNvPr id="1" name=""/>
        <p:cNvGrpSpPr/>
        <p:nvPr/>
      </p:nvGrpSpPr>
      <p:grpSpPr>
        <a:xfrm>
          <a:off x="0" y="0"/>
          <a:ext cx="0" cy="0"/>
          <a:chOff x="0" y="0"/>
          <a:chExt cx="0" cy="0"/>
        </a:xfrm>
      </p:grpSpPr>
      <p:sp>
        <p:nvSpPr>
          <p:cNvPr id="30" name="Shape 30"/>
          <p:cNvSpPr/>
          <p:nvPr/>
        </p:nvSpPr>
        <p:spPr>
          <a:xfrm>
            <a:off x="0" y="914400"/>
            <a:ext cx="1371600" cy="5943600"/>
          </a:xfrm>
          <a:prstGeom prst="rect">
            <a:avLst/>
          </a:prstGeom>
          <a:solidFill>
            <a:srgbClr val="941100">
              <a:alpha val="28999"/>
            </a:srgbClr>
          </a:solidFill>
          <a:ln w="12700">
            <a:miter lim="400000"/>
          </a:ln>
        </p:spPr>
        <p:txBody>
          <a:bodyPr lIns="50800" tIns="50800" rIns="50800" bIns="50800"/>
          <a:lstStyle/>
          <a:p>
            <a:pPr marR="40639" defTabSz="914400">
              <a:defRPr sz="2400">
                <a:solidFill>
                  <a:srgbClr val="FFFFFF"/>
                </a:solidFill>
                <a:uFill>
                  <a:solidFill>
                    <a:srgbClr val="FFFFFF"/>
                  </a:solidFill>
                </a:uFill>
                <a:latin typeface="Verdana"/>
                <a:ea typeface="Verdana"/>
                <a:cs typeface="Verdana"/>
                <a:sym typeface="Verdana"/>
              </a:defRPr>
            </a:pPr>
            <a:endParaRPr/>
          </a:p>
        </p:txBody>
      </p:sp>
      <p:sp>
        <p:nvSpPr>
          <p:cNvPr id="31" name="Shape 31"/>
          <p:cNvSpPr/>
          <p:nvPr/>
        </p:nvSpPr>
        <p:spPr>
          <a:xfrm>
            <a:off x="-50800" y="-762000"/>
            <a:ext cx="9448800" cy="8470900"/>
          </a:xfrm>
          <a:prstGeom prst="rect">
            <a:avLst/>
          </a:prstGeom>
          <a:solidFill>
            <a:srgbClr val="FFFFFF"/>
          </a:solidFill>
          <a:ln w="12700">
            <a:miter lim="400000"/>
          </a:ln>
        </p:spPr>
        <p:txBody>
          <a:bodyPr lIns="50800" tIns="50800" rIns="50800" bIns="50800"/>
          <a:lstStyle/>
          <a:p>
            <a:pPr marR="40639" defTabSz="914400">
              <a:defRPr sz="2400">
                <a:solidFill>
                  <a:srgbClr val="FFFFFF"/>
                </a:solidFill>
                <a:uFill>
                  <a:solidFill>
                    <a:srgbClr val="FFFFFF"/>
                  </a:solidFill>
                </a:uFill>
                <a:latin typeface="Verdana"/>
                <a:ea typeface="Verdana"/>
                <a:cs typeface="Verdana"/>
                <a:sym typeface="Verdana"/>
              </a:defRPr>
            </a:pPr>
            <a:endParaRPr/>
          </a:p>
        </p:txBody>
      </p:sp>
      <p:sp>
        <p:nvSpPr>
          <p:cNvPr id="32" name="Shape 32"/>
          <p:cNvSpPr>
            <a:spLocks noGrp="1"/>
          </p:cNvSpPr>
          <p:nvPr>
            <p:ph type="sldNum" sz="quarter" idx="2"/>
          </p:nvPr>
        </p:nvSpPr>
        <p:spPr>
          <a:xfrm>
            <a:off x="54864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lIns="50800" tIns="50800" rIns="50800" bIns="50800"/>
          <a:lstStyle>
            <a:lvl1pPr indent="40639">
              <a:defRPr>
                <a:solidFill>
                  <a:srgbClr val="000000"/>
                </a:solidFill>
                <a:uFill>
                  <a:solidFill>
                    <a:srgbClr val="000000"/>
                  </a:solidFill>
                </a:uFill>
                <a:latin typeface="Times"/>
                <a:ea typeface="Times"/>
                <a:cs typeface="Times"/>
                <a:sym typeface="Times"/>
              </a:defRPr>
            </a:lvl1pPr>
          </a:lstStyle>
          <a:p>
            <a:r>
              <a:t>Title Text</a:t>
            </a:r>
          </a:p>
        </p:txBody>
      </p:sp>
      <p:sp>
        <p:nvSpPr>
          <p:cNvPr id="49" name="Shape 49"/>
          <p:cNvSpPr>
            <a:spLocks noGrp="1"/>
          </p:cNvSpPr>
          <p:nvPr>
            <p:ph type="body" idx="1"/>
          </p:nvPr>
        </p:nvSpPr>
        <p:spPr>
          <a:prstGeom prst="rect">
            <a:avLst/>
          </a:prstGeom>
        </p:spPr>
        <p:txBody>
          <a:bodyPr/>
          <a:lstStyle>
            <a:lvl1pPr marR="40639">
              <a:defRPr>
                <a:solidFill>
                  <a:srgbClr val="000000"/>
                </a:solidFill>
                <a:uFill>
                  <a:solidFill>
                    <a:srgbClr val="000000"/>
                  </a:solidFill>
                </a:uFill>
                <a:latin typeface="Times"/>
                <a:ea typeface="Times"/>
                <a:cs typeface="Times"/>
                <a:sym typeface="Times"/>
              </a:defRPr>
            </a:lvl1pPr>
            <a:lvl2pPr marR="40639">
              <a:defRPr>
                <a:solidFill>
                  <a:srgbClr val="000000"/>
                </a:solidFill>
                <a:uFill>
                  <a:solidFill>
                    <a:srgbClr val="000000"/>
                  </a:solidFill>
                </a:uFill>
                <a:latin typeface="Times"/>
                <a:ea typeface="Times"/>
                <a:cs typeface="Times"/>
                <a:sym typeface="Times"/>
              </a:defRPr>
            </a:lvl2pPr>
            <a:lvl3pPr marR="40639">
              <a:defRPr>
                <a:solidFill>
                  <a:srgbClr val="000000"/>
                </a:solidFill>
                <a:uFill>
                  <a:solidFill>
                    <a:srgbClr val="000000"/>
                  </a:solidFill>
                </a:uFill>
                <a:latin typeface="Times"/>
                <a:ea typeface="Times"/>
                <a:cs typeface="Times"/>
                <a:sym typeface="Times"/>
              </a:defRPr>
            </a:lvl3pPr>
            <a:lvl4pPr marR="40639">
              <a:defRPr>
                <a:solidFill>
                  <a:srgbClr val="000000"/>
                </a:solidFill>
                <a:uFill>
                  <a:solidFill>
                    <a:srgbClr val="000000"/>
                  </a:solidFill>
                </a:uFill>
                <a:latin typeface="Times"/>
                <a:ea typeface="Times"/>
                <a:cs typeface="Times"/>
                <a:sym typeface="Times"/>
              </a:defRPr>
            </a:lvl4pPr>
            <a:lvl5pPr marR="40639">
              <a:defRPr>
                <a:solidFill>
                  <a:srgbClr val="000000"/>
                </a:solidFill>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xfrm>
            <a:off x="7410449" y="6248400"/>
            <a:ext cx="190501" cy="228600"/>
          </a:xfrm>
          <a:prstGeom prst="rect">
            <a:avLst/>
          </a:prstGeom>
        </p:spPr>
        <p:txBody>
          <a:bodyPr/>
          <a:lstStyle>
            <a:lvl1pPr>
              <a:defRPr>
                <a:solidFill>
                  <a:srgbClr val="000000"/>
                </a:solidFill>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892968" y="1151929"/>
            <a:ext cx="7358064" cy="2321720"/>
          </a:xfrm>
          <a:prstGeom prst="rect">
            <a:avLst/>
          </a:prstGeom>
        </p:spPr>
        <p:txBody>
          <a:bodyPr lIns="35718" tIns="35718" rIns="35718" bIns="35718" anchor="b"/>
          <a:lstStyle>
            <a:lvl1pPr marR="0" defTabSz="410765">
              <a:defRPr sz="5800">
                <a:solidFill>
                  <a:srgbClr val="FFFFFF"/>
                </a:solidFill>
                <a:uFillTx/>
                <a:latin typeface="Gill Sans"/>
                <a:ea typeface="Gill Sans"/>
                <a:cs typeface="Gill Sans"/>
                <a:sym typeface="Gill Sans"/>
              </a:defRPr>
            </a:lvl1pPr>
          </a:lstStyle>
          <a:p>
            <a:r>
              <a:t>Title Text</a:t>
            </a:r>
          </a:p>
        </p:txBody>
      </p:sp>
      <p:sp>
        <p:nvSpPr>
          <p:cNvPr id="58" name="Shape 58"/>
          <p:cNvSpPr>
            <a:spLocks noGrp="1"/>
          </p:cNvSpPr>
          <p:nvPr>
            <p:ph type="body" sz="quarter" idx="1"/>
          </p:nvPr>
        </p:nvSpPr>
        <p:spPr>
          <a:xfrm>
            <a:off x="892968" y="3536156"/>
            <a:ext cx="7358064" cy="794743"/>
          </a:xfrm>
          <a:prstGeom prst="rect">
            <a:avLst/>
          </a:prstGeom>
        </p:spPr>
        <p:txBody>
          <a:bodyPr lIns="35718" tIns="35718" rIns="35718" bIns="35718"/>
          <a:lstStyle>
            <a:lvl1pPr marL="0" marR="0" indent="0" algn="ctr" defTabSz="410765">
              <a:spcBef>
                <a:spcPts val="0"/>
              </a:spcBef>
              <a:buSzTx/>
              <a:buNone/>
              <a:defRPr sz="2400">
                <a:uFillTx/>
                <a:latin typeface="Gill Sans"/>
                <a:ea typeface="Gill Sans"/>
                <a:cs typeface="Gill Sans"/>
                <a:sym typeface="Gill Sans"/>
              </a:defRPr>
            </a:lvl1pPr>
            <a:lvl2pPr marL="0" marR="0" indent="0" algn="ctr" defTabSz="410765">
              <a:spcBef>
                <a:spcPts val="0"/>
              </a:spcBef>
              <a:buSzTx/>
              <a:buNone/>
              <a:defRPr sz="2400">
                <a:uFillTx/>
                <a:latin typeface="Gill Sans"/>
                <a:ea typeface="Gill Sans"/>
                <a:cs typeface="Gill Sans"/>
                <a:sym typeface="Gill Sans"/>
              </a:defRPr>
            </a:lvl2pPr>
            <a:lvl3pPr marL="0" marR="0" indent="0" algn="ctr" defTabSz="410765">
              <a:spcBef>
                <a:spcPts val="0"/>
              </a:spcBef>
              <a:buSzTx/>
              <a:buNone/>
              <a:defRPr sz="2400">
                <a:uFillTx/>
                <a:latin typeface="Gill Sans"/>
                <a:ea typeface="Gill Sans"/>
                <a:cs typeface="Gill Sans"/>
                <a:sym typeface="Gill Sans"/>
              </a:defRPr>
            </a:lvl3pPr>
            <a:lvl4pPr marL="0" marR="0" indent="0" algn="ctr" defTabSz="410765">
              <a:spcBef>
                <a:spcPts val="0"/>
              </a:spcBef>
              <a:buSzTx/>
              <a:buNone/>
              <a:defRPr sz="2400">
                <a:uFillTx/>
                <a:latin typeface="Gill Sans"/>
                <a:ea typeface="Gill Sans"/>
                <a:cs typeface="Gill Sans"/>
                <a:sym typeface="Gill Sans"/>
              </a:defRPr>
            </a:lvl4pPr>
            <a:lvl5pPr marL="0" marR="0" indent="0" algn="ctr" defTabSz="410765">
              <a:spcBef>
                <a:spcPts val="0"/>
              </a:spcBef>
              <a:buSzTx/>
              <a:buNone/>
              <a:defRPr sz="2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xfrm>
            <a:off x="4449266" y="6509742"/>
            <a:ext cx="236538" cy="249238"/>
          </a:xfrm>
          <a:prstGeom prst="rect">
            <a:avLst/>
          </a:prstGeom>
        </p:spPr>
        <p:txBody>
          <a:bodyPr lIns="35718" tIns="35718" rIns="35718" bIns="35718">
            <a:normAutofit/>
          </a:bodyPr>
          <a:lstStyle>
            <a:lvl1pPr defTabSz="410765">
              <a:defRPr sz="1200">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7"/>
          <a:stretch>
            <a:fillRect/>
          </a:stretch>
        </p:blipFill>
        <p:spPr>
          <a:xfrm>
            <a:off x="0" y="0"/>
            <a:ext cx="9144000" cy="6858000"/>
          </a:xfrm>
          <a:prstGeom prst="rect">
            <a:avLst/>
          </a:prstGeom>
          <a:ln w="12700">
            <a:miter lim="400000"/>
          </a:ln>
        </p:spPr>
      </p:pic>
      <p:sp>
        <p:nvSpPr>
          <p:cNvPr id="3" name="Shape 3"/>
          <p:cNvSpPr>
            <a:spLocks noGrp="1"/>
          </p:cNvSpPr>
          <p:nvPr>
            <p:ph type="title"/>
          </p:nvPr>
        </p:nvSpPr>
        <p:spPr>
          <a:xfrm>
            <a:off x="685800" y="381000"/>
            <a:ext cx="7772400" cy="1600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r>
              <a:t>Title Text</a:t>
            </a:r>
          </a:p>
        </p:txBody>
      </p:sp>
      <p:sp>
        <p:nvSpPr>
          <p:cNvPr id="4" name="Shape 4"/>
          <p:cNvSpPr>
            <a:spLocks noGrp="1"/>
          </p:cNvSpPr>
          <p:nvPr>
            <p:ph type="body" idx="1"/>
          </p:nvPr>
        </p:nvSpPr>
        <p:spPr>
          <a:xfrm>
            <a:off x="685800" y="1981200"/>
            <a:ext cx="7772400" cy="4876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7386315" y="6248400"/>
            <a:ext cx="238770" cy="215900"/>
          </a:xfrm>
          <a:prstGeom prst="rect">
            <a:avLst/>
          </a:prstGeom>
          <a:ln w="12700">
            <a:miter lim="400000"/>
          </a:ln>
        </p:spPr>
        <p:txBody>
          <a:bodyPr wrap="none" lIns="0" tIns="0" rIns="0" bIns="0">
            <a:spAutoFit/>
          </a:bodyPr>
          <a:lstStyle>
            <a:lvl1pPr algn="ctr">
              <a:defRPr sz="1400">
                <a:solidFill>
                  <a:srgbClr val="FFFFFF"/>
                </a:solidFill>
                <a:uFill>
                  <a:solidFill>
                    <a:srgbClr val="FFFFFF"/>
                  </a:solidFill>
                </a:uFill>
                <a:latin typeface="Verdana"/>
                <a:ea typeface="Verdana"/>
                <a:cs typeface="Verdana"/>
                <a:sym typeface="Verdan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ransition spd="med"/>
  <p:txStyles>
    <p:titleStyle>
      <a:lvl1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1pPr>
      <a:lvl2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2pPr>
      <a:lvl3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3pPr>
      <a:lvl4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4pPr>
      <a:lvl5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5pPr>
      <a:lvl6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6pPr>
      <a:lvl7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7pPr>
      <a:lvl8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8pPr>
      <a:lvl9pPr marL="0"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5D9A4"/>
          </a:solidFill>
          <a:uFill>
            <a:solidFill>
              <a:srgbClr val="E5D9A4"/>
            </a:solidFill>
          </a:uFill>
          <a:latin typeface="Verdana"/>
          <a:ea typeface="Verdana"/>
          <a:cs typeface="Verdana"/>
          <a:sym typeface="Verdana"/>
        </a:defRPr>
      </a:lvl9pPr>
    </p:titleStyle>
    <p:bodyStyle>
      <a:lvl1pPr marL="383540" marR="91438"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1pPr>
      <a:lvl2pPr marL="824411" marR="91438"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2pPr>
      <a:lvl3pPr marL="1259838" marR="91438"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3pPr>
      <a:lvl4pPr marL="1777999" marR="91438"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4pPr>
      <a:lvl5pPr marL="2235199" marR="91438"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5pPr>
      <a:lvl6pPr marL="2590800" marR="91438"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6pPr>
      <a:lvl7pPr marL="2946400" marR="91438"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7pPr>
      <a:lvl8pPr marL="3302000" marR="91438"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8pPr>
      <a:lvl9pPr marL="3657600" marR="91438"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FFFFFF"/>
          </a:solidFill>
          <a:uFill>
            <a:solidFill>
              <a:srgbClr val="FFFFFF"/>
            </a:solidFill>
          </a:uFill>
          <a:latin typeface="Verdana"/>
          <a:ea typeface="Verdana"/>
          <a:cs typeface="Verdana"/>
          <a:sym typeface="Verdana"/>
        </a:defRPr>
      </a:lvl9pPr>
    </p:bodyStyle>
    <p:otherStyle>
      <a:lvl1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1pPr>
      <a:lvl2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2pPr>
      <a:lvl3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3pPr>
      <a:lvl4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4pPr>
      <a:lvl5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5pPr>
      <a:lvl6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6pPr>
      <a:lvl7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7pPr>
      <a:lvl8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8pPr>
      <a:lvl9pPr marL="0" marR="0" indent="0" algn="ct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FFFFFF"/>
            </a:solidFill>
          </a:uFill>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gif"/><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87DB-4153-45E8-9619-11C024ADE120}"/>
              </a:ext>
            </a:extLst>
          </p:cNvPr>
          <p:cNvSpPr>
            <a:spLocks noGrp="1"/>
          </p:cNvSpPr>
          <p:nvPr>
            <p:ph type="title"/>
          </p:nvPr>
        </p:nvSpPr>
        <p:spPr>
          <a:xfrm>
            <a:off x="892968" y="1151928"/>
            <a:ext cx="7358064" cy="2384227"/>
          </a:xfrm>
        </p:spPr>
        <p:txBody>
          <a:bodyPr/>
          <a:lstStyle/>
          <a:p>
            <a:r>
              <a:rPr lang="en-US"/>
              <a:t>READ THIS FIRST</a:t>
            </a:r>
            <a:endParaRPr lang="en-US" dirty="0"/>
          </a:p>
        </p:txBody>
      </p:sp>
      <p:sp>
        <p:nvSpPr>
          <p:cNvPr id="3" name="Text Placeholder 2">
            <a:extLst>
              <a:ext uri="{FF2B5EF4-FFF2-40B4-BE49-F238E27FC236}">
                <a16:creationId xmlns:a16="http://schemas.microsoft.com/office/drawing/2014/main" id="{3CB465A1-D2F0-434F-A4B4-560772A53851}"/>
              </a:ext>
            </a:extLst>
          </p:cNvPr>
          <p:cNvSpPr>
            <a:spLocks noGrp="1"/>
          </p:cNvSpPr>
          <p:nvPr>
            <p:ph type="body" sz="quarter" idx="1"/>
          </p:nvPr>
        </p:nvSpPr>
        <p:spPr>
          <a:xfrm>
            <a:off x="892968" y="3536156"/>
            <a:ext cx="7358064" cy="2559844"/>
          </a:xfrm>
        </p:spPr>
        <p:txBody>
          <a:bodyPr>
            <a:normAutofit/>
          </a:bodyPr>
          <a:lstStyle/>
          <a:p>
            <a:r>
              <a:rPr lang="en-US" dirty="0"/>
              <a:t>Hello everyone!  This PowerPoint has my notes on each slide.  You can see them if you DO NOT open the presentation, but instead look at it in the mode that you can edit.  I hope if you are using a Google format you can still see the notes.  There are also several video clips here.  I hope this helps.  -Ackerman </a:t>
            </a:r>
          </a:p>
        </p:txBody>
      </p:sp>
    </p:spTree>
    <p:extLst>
      <p:ext uri="{BB962C8B-B14F-4D97-AF65-F5344CB8AC3E}">
        <p14:creationId xmlns:p14="http://schemas.microsoft.com/office/powerpoint/2010/main" val="14626979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brain-25605_640.png"/>
          <p:cNvPicPr>
            <a:picLocks noChangeAspect="1"/>
          </p:cNvPicPr>
          <p:nvPr/>
        </p:nvPicPr>
        <p:blipFill>
          <a:blip r:embed="rId3">
            <a:alphaModFix amt="32842"/>
          </a:blip>
          <a:stretch>
            <a:fillRect/>
          </a:stretch>
        </p:blipFill>
        <p:spPr>
          <a:xfrm>
            <a:off x="714416" y="305875"/>
            <a:ext cx="7571211" cy="6246250"/>
          </a:xfrm>
          <a:prstGeom prst="rect">
            <a:avLst/>
          </a:prstGeom>
          <a:ln w="3175"/>
          <a:effectLst>
            <a:outerShdw blurRad="381000" dir="2700000" rotWithShape="0">
              <a:srgbClr val="FFFFFF"/>
            </a:outerShdw>
          </a:effectLst>
        </p:spPr>
      </p:pic>
      <p:sp>
        <p:nvSpPr>
          <p:cNvPr id="69" name="Shape 69"/>
          <p:cNvSpPr>
            <a:spLocks noGrp="1"/>
          </p:cNvSpPr>
          <p:nvPr>
            <p:ph type="title"/>
          </p:nvPr>
        </p:nvSpPr>
        <p:spPr>
          <a:xfrm>
            <a:off x="338011" y="1638432"/>
            <a:ext cx="8628713" cy="2284686"/>
          </a:xfrm>
          <a:prstGeom prst="rect">
            <a:avLst/>
          </a:prstGeom>
          <a:effectLst>
            <a:outerShdw blurRad="38100" dist="12700" dir="5400000" rotWithShape="0">
              <a:srgbClr val="000000"/>
            </a:outerShdw>
          </a:effectLst>
        </p:spPr>
        <p:txBody>
          <a:bodyPr>
            <a:noAutofit/>
          </a:bodyPr>
          <a:lstStyle>
            <a:lvl1pPr marR="321468" algn="l" defTabSz="321468">
              <a:defRPr sz="3600">
                <a:effectLst>
                  <a:outerShdw blurRad="76200" dist="25400" dir="18900000" rotWithShape="0">
                    <a:srgbClr val="000000"/>
                  </a:outerShdw>
                </a:effectLst>
              </a:defRPr>
            </a:lvl1pPr>
          </a:lstStyle>
          <a:p>
            <a:r>
              <a:rPr lang="en-US" dirty="0"/>
              <a:t>QUICK Write  - </a:t>
            </a:r>
            <a:r>
              <a:rPr dirty="0"/>
              <a:t>Name some “REALLY SMART PEOPLE” and list characteristics that make them intelligent. What do you think is the definition of intelligence?</a:t>
            </a:r>
          </a:p>
        </p:txBody>
      </p:sp>
      <p:sp>
        <p:nvSpPr>
          <p:cNvPr id="70" name="Shape 70"/>
          <p:cNvSpPr/>
          <p:nvPr/>
        </p:nvSpPr>
        <p:spPr>
          <a:xfrm>
            <a:off x="772828" y="5834877"/>
            <a:ext cx="7358063" cy="581616"/>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ormAutofit/>
          </a:bodyPr>
          <a:lstStyle>
            <a:lvl1pPr algn="ctr" defTabSz="410765">
              <a:defRPr sz="3000">
                <a:solidFill>
                  <a:srgbClr val="FFFFFF"/>
                </a:solidFill>
                <a:latin typeface="Gill Sans"/>
                <a:ea typeface="Gill Sans"/>
                <a:cs typeface="Gill Sans"/>
                <a:sym typeface="Gill Sans"/>
              </a:defRPr>
            </a:lvl1pPr>
          </a:lstStyle>
          <a:p>
            <a:endParaRPr dirty="0"/>
          </a:p>
        </p:txBody>
      </p:sp>
      <p:sp>
        <p:nvSpPr>
          <p:cNvPr id="71" name="Shape 71"/>
          <p:cNvSpPr/>
          <p:nvPr/>
        </p:nvSpPr>
        <p:spPr>
          <a:xfrm>
            <a:off x="289404" y="4117379"/>
            <a:ext cx="8725927" cy="1688701"/>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lstStyle>
            <a:lvl1pPr defTabSz="410765">
              <a:defRPr sz="3400">
                <a:solidFill>
                  <a:srgbClr val="FFCE00"/>
                </a:solidFill>
                <a:latin typeface="Gill Sans"/>
                <a:ea typeface="Gill Sans"/>
                <a:cs typeface="Gill Sans"/>
                <a:sym typeface="Gill Sans"/>
              </a:defRPr>
            </a:lvl1pPr>
          </a:lstStyle>
          <a:p>
            <a:pPr marL="550862" marR="40639" indent="-273685" defTabSz="914400">
              <a:spcBef>
                <a:spcPts val="800"/>
              </a:spcBef>
              <a:defRPr sz="2800">
                <a:solidFill>
                  <a:srgbClr val="FFFFFF"/>
                </a:solidFill>
                <a:uFill>
                  <a:solidFill>
                    <a:srgbClr val="FFFFFF"/>
                  </a:solidFill>
                </a:uFill>
                <a:latin typeface="Optima"/>
                <a:ea typeface="Optima"/>
                <a:cs typeface="Optima"/>
                <a:sym typeface="Optima"/>
              </a:defRPr>
            </a:pPr>
            <a:r>
              <a:rPr sz="3200" dirty="0">
                <a:solidFill>
                  <a:schemeClr val="accent3">
                    <a:lumMod val="60000"/>
                    <a:lumOff val="40000"/>
                  </a:schemeClr>
                </a:solidFill>
                <a:effectLst>
                  <a:outerShdw blurRad="38100" dist="38100" dir="2700000" algn="tl">
                    <a:srgbClr val="000000">
                      <a:alpha val="43137"/>
                    </a:srgbClr>
                  </a:outerShdw>
                </a:effectLst>
              </a:rPr>
              <a:t>Intelligence: </a:t>
            </a:r>
            <a:r>
              <a:rPr lang="en-US" sz="3200" dirty="0">
                <a:solidFill>
                  <a:schemeClr val="accent3">
                    <a:lumMod val="60000"/>
                    <a:lumOff val="40000"/>
                  </a:schemeClr>
                </a:solidFill>
                <a:effectLst>
                  <a:outerShdw blurRad="38100" dist="38100" dir="2700000" algn="tl">
                    <a:srgbClr val="000000">
                      <a:alpha val="43137"/>
                    </a:srgbClr>
                  </a:outerShdw>
                </a:effectLst>
              </a:rPr>
              <a:t>ability to learn from experience, to think rationally, &amp; to deal w/the environment effectively</a:t>
            </a:r>
          </a:p>
        </p:txBody>
      </p:sp>
      <p:sp>
        <p:nvSpPr>
          <p:cNvPr id="72" name="Shape 72"/>
          <p:cNvSpPr/>
          <p:nvPr/>
        </p:nvSpPr>
        <p:spPr>
          <a:xfrm>
            <a:off x="381000" y="228600"/>
            <a:ext cx="2670602" cy="81079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ctr" defTabSz="410765">
              <a:defRPr sz="2400">
                <a:solidFill>
                  <a:srgbClr val="FFFFFF"/>
                </a:solidFill>
                <a:latin typeface="Helvetica Light"/>
                <a:ea typeface="Helvetica Light"/>
                <a:cs typeface="Helvetica Light"/>
                <a:sym typeface="Helvetica Light"/>
              </a:defRPr>
            </a:lvl1pPr>
          </a:lstStyle>
          <a:p>
            <a:r>
              <a:rPr lang="en-US" sz="4800" dirty="0"/>
              <a:t>DO NOW</a:t>
            </a:r>
            <a:endParaRPr sz="4800" dirty="0"/>
          </a:p>
        </p:txBody>
      </p:sp>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14:presetBounceEnd="60000">
                                      <p:stCondLst>
                                        <p:cond delay="0"/>
                                      </p:stCondLst>
                                      <p:iterate>
                                        <p:tmAbs val="0"/>
                                      </p:iterate>
                                      <p:childTnLst>
                                        <p:set>
                                          <p:cBhvr>
                                            <p:cTn id="6" dur="1" fill="hold">
                                              <p:stCondLst>
                                                <p:cond delay="0"/>
                                              </p:stCondLst>
                                            </p:cTn>
                                            <p:tgtEl>
                                              <p:spTgt spid="71"/>
                                            </p:tgtEl>
                                            <p:attrNameLst>
                                              <p:attrName>style.visibility</p:attrName>
                                            </p:attrNameLst>
                                          </p:cBhvr>
                                          <p:to>
                                            <p:strVal val="visible"/>
                                          </p:to>
                                        </p:set>
                                        <p:anim calcmode="lin" valueType="num" p14:bounceEnd="60000">
                                          <p:cBhvr additive="base">
                                            <p:cTn id="7" dur="1000" fill="hold"/>
                                            <p:tgtEl>
                                              <p:spTgt spid="71"/>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dur="1" fill="hold">
                                              <p:stCondLst>
                                                <p:cond delay="0"/>
                                              </p:stCondLst>
                                            </p:cTn>
                                            <p:tgtEl>
                                              <p:spTgt spid="71"/>
                                            </p:tgtEl>
                                            <p:attrNameLst>
                                              <p:attrName>style.visibility</p:attrName>
                                            </p:attrNameLst>
                                          </p:cBhvr>
                                          <p:to>
                                            <p:strVal val="visible"/>
                                          </p:to>
                                        </p:set>
                                        <p:anim calcmode="lin" valueType="num">
                                          <p:cBhvr additive="base">
                                            <p:cTn id="7" dur="1000" fill="hold"/>
                                            <p:tgtEl>
                                              <p:spTgt spid="71"/>
                                            </p:tgtEl>
                                            <p:attrNameLst>
                                              <p:attrName>ppt_x</p:attrName>
                                            </p:attrNameLst>
                                          </p:cBhvr>
                                          <p:tavLst>
                                            <p:tav tm="0">
                                              <p:val>
                                                <p:strVal val="0-#ppt_w/2"/>
                                              </p:val>
                                            </p:tav>
                                            <p:tav tm="100000">
                                              <p:val>
                                                <p:strVal val="#ppt_x"/>
                                              </p:val>
                                            </p:tav>
                                          </p:tavLst>
                                        </p:anim>
                                        <p:anim calcmode="lin" valueType="num">
                                          <p:cBhvr additive="base">
                                            <p:cTn id="8"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advAuto="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2.png" descr="C:\Users\beattwr\Dropbox\Torrents\Intelligence PPTXs\Screen Shot 2015-01-06 at 11.09.04 PM.png"/>
          <p:cNvPicPr>
            <a:picLocks noChangeAspect="1"/>
          </p:cNvPicPr>
          <p:nvPr/>
        </p:nvPicPr>
        <p:blipFill>
          <a:blip r:embed="rId3"/>
          <a:stretch>
            <a:fillRect/>
          </a:stretch>
        </p:blipFill>
        <p:spPr>
          <a:xfrm>
            <a:off x="1" y="1"/>
            <a:ext cx="9144001" cy="6675439"/>
          </a:xfrm>
          <a:prstGeom prst="rect">
            <a:avLst/>
          </a:prstGeom>
          <a:ln w="12700">
            <a:miter lim="400000"/>
          </a:ln>
        </p:spPr>
      </p:pic>
      <p:sp>
        <p:nvSpPr>
          <p:cNvPr id="2" name="TextBox 1"/>
          <p:cNvSpPr txBox="1"/>
          <p:nvPr/>
        </p:nvSpPr>
        <p:spPr>
          <a:xfrm>
            <a:off x="914400" y="1091625"/>
            <a:ext cx="754380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chemeClr val="tx2">
                    <a:lumMod val="20000"/>
                    <a:lumOff val="80000"/>
                  </a:schemeClr>
                </a:solidFill>
                <a:effectLst/>
                <a:uFillTx/>
                <a:latin typeface="Sitka Heading" panose="02000505000000020004" pitchFamily="2" charset="0"/>
                <a:sym typeface="Times"/>
              </a:rPr>
              <a:t>Essential</a:t>
            </a:r>
            <a:r>
              <a:rPr kumimoji="0" lang="en-US" sz="4400" b="1" i="0" u="none" strike="noStrike" cap="none" spc="0" normalizeH="0" dirty="0">
                <a:ln>
                  <a:noFill/>
                </a:ln>
                <a:solidFill>
                  <a:schemeClr val="tx2">
                    <a:lumMod val="20000"/>
                    <a:lumOff val="80000"/>
                  </a:schemeClr>
                </a:solidFill>
                <a:effectLst/>
                <a:uFillTx/>
                <a:latin typeface="Sitka Heading" panose="02000505000000020004" pitchFamily="2" charset="0"/>
                <a:sym typeface="Times"/>
              </a:rPr>
              <a:t> Question: How is intelligence defined? </a:t>
            </a:r>
            <a:endParaRPr kumimoji="0" lang="en-US" sz="4400" b="1" i="0" u="none" strike="noStrike" cap="none" spc="0" normalizeH="0" baseline="0" dirty="0">
              <a:ln>
                <a:noFill/>
              </a:ln>
              <a:solidFill>
                <a:schemeClr val="tx2">
                  <a:lumMod val="20000"/>
                  <a:lumOff val="80000"/>
                </a:schemeClr>
              </a:solidFill>
              <a:effectLst/>
              <a:uFillTx/>
              <a:latin typeface="Sitka Heading" panose="02000505000000020004" pitchFamily="2" charset="0"/>
              <a:sym typeface="Times"/>
            </a:endParaRPr>
          </a:p>
        </p:txBody>
      </p:sp>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4292600" y="3657600"/>
            <a:ext cx="4655669" cy="1996544"/>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marL="609600" marR="40639" indent="-568959" defTabSz="914400">
              <a:lnSpc>
                <a:spcPct val="90000"/>
              </a:lnSpc>
              <a:spcBef>
                <a:spcPts val="800"/>
              </a:spcBef>
              <a:tabLst>
                <a:tab pos="647700" algn="l"/>
                <a:tab pos="952500" algn="l"/>
              </a:tabLst>
              <a:defRPr sz="2400">
                <a:solidFill>
                  <a:srgbClr val="FFFFFF"/>
                </a:solidFill>
                <a:uFill>
                  <a:solidFill>
                    <a:srgbClr val="FFFFFF"/>
                  </a:solidFill>
                </a:uFill>
                <a:latin typeface="Optima"/>
                <a:ea typeface="Optima"/>
                <a:cs typeface="Optima"/>
                <a:sym typeface="Optima"/>
              </a:defRPr>
            </a:pPr>
            <a:r>
              <a:t> It is </a:t>
            </a:r>
            <a:r>
              <a:rPr u="sng"/>
              <a:t>NOT</a:t>
            </a:r>
            <a:r>
              <a:t> achievement.</a:t>
            </a:r>
          </a:p>
          <a:p>
            <a:pPr marL="609600" marR="40639" indent="-568959" defTabSz="914400">
              <a:lnSpc>
                <a:spcPct val="90000"/>
              </a:lnSpc>
              <a:spcBef>
                <a:spcPts val="800"/>
              </a:spcBef>
              <a:tabLst>
                <a:tab pos="647700" algn="l"/>
                <a:tab pos="952500" algn="l"/>
              </a:tabLst>
              <a:defRPr sz="2400">
                <a:solidFill>
                  <a:srgbClr val="FFFFFF"/>
                </a:solidFill>
                <a:uFill>
                  <a:solidFill>
                    <a:srgbClr val="FFFFFF"/>
                  </a:solidFill>
                </a:uFill>
                <a:latin typeface="Optima"/>
                <a:ea typeface="Optima"/>
                <a:cs typeface="Optima"/>
                <a:sym typeface="Optima"/>
              </a:defRPr>
            </a:pPr>
            <a:endParaRPr/>
          </a:p>
          <a:p>
            <a:pPr marL="609600" marR="40639" indent="-568959" defTabSz="914400">
              <a:lnSpc>
                <a:spcPct val="90000"/>
              </a:lnSpc>
              <a:spcBef>
                <a:spcPts val="800"/>
              </a:spcBef>
              <a:tabLst>
                <a:tab pos="647700" algn="l"/>
                <a:tab pos="952500" algn="l"/>
              </a:tabLst>
              <a:defRPr sz="2400">
                <a:solidFill>
                  <a:srgbClr val="FFFFFF"/>
                </a:solidFill>
                <a:uFill>
                  <a:solidFill>
                    <a:srgbClr val="FFFFFF"/>
                  </a:solidFill>
                </a:uFill>
                <a:latin typeface="Optima"/>
                <a:ea typeface="Optima"/>
                <a:cs typeface="Optima"/>
                <a:sym typeface="Optima"/>
              </a:defRPr>
            </a:pPr>
            <a:r>
              <a:t> </a:t>
            </a:r>
            <a:r>
              <a:rPr u="sng"/>
              <a:t>Achievement </a:t>
            </a:r>
            <a:r>
              <a:t>– knowledge &amp; skills gained from experience</a:t>
            </a:r>
            <a:endParaRPr sz="1800">
              <a:latin typeface="+mj-lt"/>
              <a:ea typeface="+mj-ea"/>
              <a:cs typeface="+mj-cs"/>
              <a:sym typeface="Helvetica"/>
            </a:endParaRPr>
          </a:p>
          <a:p>
            <a:pPr marL="609600" marR="40639" indent="-568959" defTabSz="914400">
              <a:lnSpc>
                <a:spcPct val="90000"/>
              </a:lnSpc>
              <a:spcBef>
                <a:spcPts val="800"/>
              </a:spcBef>
              <a:tabLst>
                <a:tab pos="647700" algn="l"/>
                <a:tab pos="952500" algn="l"/>
              </a:tabLst>
              <a:defRPr sz="2400">
                <a:solidFill>
                  <a:srgbClr val="FFFFFF"/>
                </a:solidFill>
                <a:uFill>
                  <a:solidFill>
                    <a:srgbClr val="FFFFFF"/>
                  </a:solidFill>
                </a:uFill>
                <a:latin typeface="Optima"/>
                <a:ea typeface="Optima"/>
                <a:cs typeface="Optima"/>
                <a:sym typeface="Optima"/>
              </a:defRPr>
            </a:pPr>
            <a:r>
              <a:t>	</a:t>
            </a:r>
            <a:r>
              <a:rPr b="1" i="1"/>
              <a:t>	</a:t>
            </a:r>
          </a:p>
        </p:txBody>
      </p:sp>
      <p:sp>
        <p:nvSpPr>
          <p:cNvPr id="81" name="Shape 81"/>
          <p:cNvSpPr/>
          <p:nvPr/>
        </p:nvSpPr>
        <p:spPr>
          <a:xfrm>
            <a:off x="101600" y="106360"/>
            <a:ext cx="8382000" cy="74613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marR="40639" indent="40639" defTabSz="914400">
              <a:defRPr sz="5000">
                <a:uFill>
                  <a:solidFill>
                    <a:srgbClr val="FFFFFF"/>
                  </a:solidFill>
                </a:uFill>
                <a:latin typeface="Optima"/>
                <a:ea typeface="Optima"/>
                <a:cs typeface="Optima"/>
                <a:sym typeface="Optima"/>
              </a:defRPr>
            </a:lvl1pPr>
          </a:lstStyle>
          <a:p>
            <a:r>
              <a:t>What is Intelligence?</a:t>
            </a:r>
          </a:p>
        </p:txBody>
      </p:sp>
      <p:sp>
        <p:nvSpPr>
          <p:cNvPr id="82" name="Shape 82"/>
          <p:cNvSpPr/>
          <p:nvPr/>
        </p:nvSpPr>
        <p:spPr>
          <a:xfrm>
            <a:off x="3848100" y="1127125"/>
            <a:ext cx="5270500" cy="176911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marL="550862" marR="40639" indent="-273685" defTabSz="914400">
              <a:spcBef>
                <a:spcPts val="800"/>
              </a:spcBef>
              <a:defRPr sz="2800">
                <a:solidFill>
                  <a:srgbClr val="FFFFFF"/>
                </a:solidFill>
                <a:uFill>
                  <a:solidFill>
                    <a:srgbClr val="FFFFFF"/>
                  </a:solidFill>
                </a:uFill>
                <a:latin typeface="Optima"/>
                <a:ea typeface="Optima"/>
                <a:cs typeface="Optima"/>
                <a:sym typeface="Optima"/>
              </a:defRPr>
            </a:pPr>
            <a:r>
              <a:rPr dirty="0"/>
              <a:t>•	</a:t>
            </a:r>
            <a:r>
              <a:rPr b="1" i="1" u="sng" dirty="0"/>
              <a:t>Intelligence</a:t>
            </a:r>
            <a:r>
              <a:rPr b="1" i="1" dirty="0"/>
              <a:t> - </a:t>
            </a:r>
            <a:r>
              <a:rPr dirty="0"/>
              <a:t>ability to learn from experience, to think rationally, &amp; to deal w/the environment effectively</a:t>
            </a:r>
          </a:p>
        </p:txBody>
      </p:sp>
      <p:pic>
        <p:nvPicPr>
          <p:cNvPr id="83" name="image3.png"/>
          <p:cNvPicPr>
            <a:picLocks noChangeAspect="1"/>
          </p:cNvPicPr>
          <p:nvPr/>
        </p:nvPicPr>
        <p:blipFill rotWithShape="1">
          <a:blip r:embed="rId3"/>
          <a:srcRect l="5294"/>
          <a:stretch/>
        </p:blipFill>
        <p:spPr>
          <a:xfrm>
            <a:off x="0" y="914400"/>
            <a:ext cx="4089400" cy="5029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7000">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14:bounceEnd="67000">
                                          <p:cBhvr additive="base">
                                            <p:cTn id="7" dur="1000" fill="hold"/>
                                            <p:tgtEl>
                                              <p:spTgt spid="8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8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1000"/>
                                      </p:stCondLst>
                                      <p:childTnLst>
                                        <p:set>
                                          <p:cBhvr>
                                            <p:cTn id="10" dur="1" fill="hold">
                                              <p:stCondLst>
                                                <p:cond delay="0"/>
                                              </p:stCondLst>
                                            </p:cTn>
                                            <p:tgtEl>
                                              <p:spTgt spid="80"/>
                                            </p:tgtEl>
                                            <p:attrNameLst>
                                              <p:attrName>style.visibility</p:attrName>
                                            </p:attrNameLst>
                                          </p:cBhvr>
                                          <p:to>
                                            <p:strVal val="visible"/>
                                          </p:to>
                                        </p:set>
                                        <p:anim calcmode="lin" valueType="num" p14:bounceEnd="60000">
                                          <p:cBhvr additive="base">
                                            <p:cTn id="11" dur="1000" fill="hold"/>
                                            <p:tgtEl>
                                              <p:spTgt spid="80"/>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000" fill="hold"/>
                                            <p:tgtEl>
                                              <p:spTgt spid="82"/>
                                            </p:tgtEl>
                                            <p:attrNameLst>
                                              <p:attrName>ppt_x</p:attrName>
                                            </p:attrNameLst>
                                          </p:cBhvr>
                                          <p:tavLst>
                                            <p:tav tm="0">
                                              <p:val>
                                                <p:strVal val="0-#ppt_w/2"/>
                                              </p:val>
                                            </p:tav>
                                            <p:tav tm="100000">
                                              <p:val>
                                                <p:strVal val="#ppt_x"/>
                                              </p:val>
                                            </p:tav>
                                          </p:tavLst>
                                        </p:anim>
                                        <p:anim calcmode="lin" valueType="num">
                                          <p:cBhvr additive="base">
                                            <p:cTn id="8" dur="1000" fill="hold"/>
                                            <p:tgtEl>
                                              <p:spTgt spid="8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1000" fill="hold"/>
                                            <p:tgtEl>
                                              <p:spTgt spid="80"/>
                                            </p:tgtEl>
                                            <p:attrNameLst>
                                              <p:attrName>ppt_x</p:attrName>
                                            </p:attrNameLst>
                                          </p:cBhvr>
                                          <p:tavLst>
                                            <p:tav tm="0">
                                              <p:val>
                                                <p:strVal val="0-#ppt_w/2"/>
                                              </p:val>
                                            </p:tav>
                                            <p:tav tm="100000">
                                              <p:val>
                                                <p:strVal val="#ppt_x"/>
                                              </p:val>
                                            </p:tav>
                                          </p:tavLst>
                                        </p:anim>
                                        <p:anim calcmode="lin" valueType="num">
                                          <p:cBhvr additive="base">
                                            <p:cTn id="12"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1.png"/>
          <p:cNvPicPr>
            <a:picLocks noChangeAspect="1"/>
          </p:cNvPicPr>
          <p:nvPr/>
        </p:nvPicPr>
        <p:blipFill>
          <a:blip r:embed="rId5"/>
          <a:srcRect t="11204" b="3402"/>
          <a:stretch>
            <a:fillRect/>
          </a:stretch>
        </p:blipFill>
        <p:spPr>
          <a:xfrm>
            <a:off x="-11355" y="743024"/>
            <a:ext cx="9166710" cy="5870744"/>
          </a:xfrm>
          <a:prstGeom prst="rect">
            <a:avLst/>
          </a:prstGeom>
          <a:ln w="12700">
            <a:miter lim="400000"/>
          </a:ln>
        </p:spPr>
      </p:pic>
      <p:pic>
        <p:nvPicPr>
          <p:cNvPr id="88" name="image4.gif"/>
          <p:cNvPicPr>
            <a:picLocks noChangeAspect="1"/>
          </p:cNvPicPr>
          <p:nvPr/>
        </p:nvPicPr>
        <p:blipFill>
          <a:blip r:embed="rId6"/>
          <a:stretch>
            <a:fillRect/>
          </a:stretch>
        </p:blipFill>
        <p:spPr>
          <a:xfrm>
            <a:off x="4318503" y="901700"/>
            <a:ext cx="4854419" cy="5054600"/>
          </a:xfrm>
          <a:prstGeom prst="rect">
            <a:avLst/>
          </a:prstGeom>
          <a:ln w="12700">
            <a:miter lim="400000"/>
          </a:ln>
        </p:spPr>
      </p:pic>
      <p:sp>
        <p:nvSpPr>
          <p:cNvPr id="89" name="Shape 89"/>
          <p:cNvSpPr/>
          <p:nvPr/>
        </p:nvSpPr>
        <p:spPr>
          <a:xfrm>
            <a:off x="139700" y="68260"/>
            <a:ext cx="8382000" cy="74613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marR="40639" indent="40639" defTabSz="914400">
              <a:defRPr sz="5000">
                <a:uFill>
                  <a:solidFill>
                    <a:srgbClr val="FFFFFF"/>
                  </a:solidFill>
                </a:uFill>
                <a:latin typeface="Optima"/>
                <a:ea typeface="Optima"/>
                <a:cs typeface="Optima"/>
                <a:sym typeface="Optima"/>
              </a:defRPr>
            </a:lvl1pPr>
          </a:lstStyle>
          <a:p>
            <a:r>
              <a:rPr dirty="0"/>
              <a:t>Theories of Intelligence</a:t>
            </a:r>
          </a:p>
        </p:txBody>
      </p:sp>
      <p:pic>
        <p:nvPicPr>
          <p:cNvPr id="90" name="G-Factor.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00757" y="2536357"/>
            <a:ext cx="5033779" cy="3355852"/>
          </a:xfrm>
          <a:prstGeom prst="rect">
            <a:avLst/>
          </a:prstGeom>
          <a:ln w="63500">
            <a:solidFill>
              <a:srgbClr val="000000"/>
            </a:solidFill>
            <a:miter lim="400000"/>
          </a:ln>
          <a:effectLst>
            <a:outerShdw blurRad="101600" dist="25400" dir="5400000" rotWithShape="0">
              <a:srgbClr val="000000">
                <a:alpha val="75000"/>
              </a:srgbClr>
            </a:outerShdw>
          </a:effectLst>
        </p:spPr>
      </p:pic>
      <p:sp>
        <p:nvSpPr>
          <p:cNvPr id="91" name="Shape 91"/>
          <p:cNvSpPr/>
          <p:nvPr/>
        </p:nvSpPr>
        <p:spPr>
          <a:xfrm>
            <a:off x="-37091" y="824553"/>
            <a:ext cx="6092382" cy="576329"/>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431683" marR="40639" indent="-431683" defTabSz="914400">
              <a:lnSpc>
                <a:spcPts val="3500"/>
              </a:lnSpc>
              <a:tabLst>
                <a:tab pos="647700" algn="l"/>
                <a:tab pos="952500" algn="l"/>
              </a:tabLst>
              <a:defRPr sz="3500" b="1">
                <a:solidFill>
                  <a:srgbClr val="ACCAD7"/>
                </a:solidFill>
                <a:effectLst>
                  <a:outerShdw blurRad="12700" dist="38100" dir="2700000" rotWithShape="0">
                    <a:srgbClr val="000000"/>
                  </a:outerShdw>
                </a:effectLst>
                <a:uFill>
                  <a:solidFill>
                    <a:srgbClr val="FFD709"/>
                  </a:solidFill>
                </a:uFill>
                <a:latin typeface="Optima"/>
                <a:ea typeface="Optima"/>
                <a:cs typeface="Optima"/>
                <a:sym typeface="Optima"/>
              </a:defRPr>
            </a:lvl1pPr>
          </a:lstStyle>
          <a:p>
            <a:r>
              <a:rPr dirty="0"/>
              <a:t> Spearman’s Two-Factor Theory</a:t>
            </a:r>
          </a:p>
        </p:txBody>
      </p:sp>
      <p:sp>
        <p:nvSpPr>
          <p:cNvPr id="92" name="Shape 92"/>
          <p:cNvSpPr/>
          <p:nvPr/>
        </p:nvSpPr>
        <p:spPr>
          <a:xfrm>
            <a:off x="8606" y="6005955"/>
            <a:ext cx="8528262" cy="4472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31683" marR="40639" indent="-213125" defTabSz="914400">
              <a:defRPr sz="2200">
                <a:solidFill>
                  <a:srgbClr val="FFFFFF"/>
                </a:solidFill>
                <a:effectLst>
                  <a:outerShdw blurRad="38100" dist="12700" dir="18900000" rotWithShape="0">
                    <a:srgbClr val="000000"/>
                  </a:outerShdw>
                </a:effectLst>
                <a:uFill>
                  <a:solidFill>
                    <a:srgbClr val="FFFFFF"/>
                  </a:solidFill>
                </a:uFill>
                <a:latin typeface="Arial"/>
                <a:ea typeface="Arial"/>
                <a:cs typeface="Arial"/>
                <a:sym typeface="Arial"/>
              </a:defRPr>
            </a:pPr>
            <a:r>
              <a:rPr dirty="0"/>
              <a:t>•	S = specific factors that account for particular abilities</a:t>
            </a:r>
            <a:r>
              <a:rPr sz="2400" dirty="0"/>
              <a:t>.</a:t>
            </a:r>
          </a:p>
        </p:txBody>
      </p:sp>
      <p:sp>
        <p:nvSpPr>
          <p:cNvPr id="93" name="Shape 93"/>
          <p:cNvSpPr/>
          <p:nvPr/>
        </p:nvSpPr>
        <p:spPr>
          <a:xfrm>
            <a:off x="-45437" y="1409355"/>
            <a:ext cx="4854419" cy="1038746"/>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lIns="0" tIns="0" rIns="0" bIns="0">
            <a:spAutoFit/>
          </a:bodyPr>
          <a:lstStyle/>
          <a:p>
            <a:pPr marL="431683" marR="40639" indent="-213125" defTabSz="914400">
              <a:lnSpc>
                <a:spcPts val="2700"/>
              </a:lnSpc>
              <a:defRPr sz="2200">
                <a:solidFill>
                  <a:srgbClr val="FFFFFF"/>
                </a:solidFill>
                <a:effectLst>
                  <a:outerShdw blurRad="38100" dir="18900000" rotWithShape="0">
                    <a:srgbClr val="000000"/>
                  </a:outerShdw>
                </a:effectLst>
                <a:uFill>
                  <a:solidFill>
                    <a:srgbClr val="FFFFFF"/>
                  </a:solidFill>
                </a:uFill>
                <a:latin typeface="Arial"/>
                <a:ea typeface="Arial"/>
                <a:cs typeface="Arial"/>
                <a:sym typeface="Arial"/>
              </a:defRPr>
            </a:pPr>
            <a:r>
              <a:rPr dirty="0"/>
              <a:t>•	G factor &amp; S factor</a:t>
            </a:r>
          </a:p>
          <a:p>
            <a:pPr marL="914400" marR="40639" indent="-673100" defTabSz="914400">
              <a:lnSpc>
                <a:spcPts val="2700"/>
              </a:lnSpc>
              <a:defRPr sz="2200" spc="-44">
                <a:solidFill>
                  <a:srgbClr val="FFFFFF"/>
                </a:solidFill>
                <a:effectLst>
                  <a:outerShdw blurRad="38100" dir="18900000" rotWithShape="0">
                    <a:srgbClr val="000000"/>
                  </a:outerShdw>
                </a:effectLst>
                <a:uFill>
                  <a:solidFill>
                    <a:srgbClr val="FFFFFF"/>
                  </a:solidFill>
                </a:uFill>
                <a:latin typeface="Arial"/>
                <a:ea typeface="Arial"/>
                <a:cs typeface="Arial"/>
                <a:sym typeface="Arial"/>
              </a:defRPr>
            </a:pPr>
            <a:r>
              <a:rPr dirty="0"/>
              <a:t>• G = general intelligence, or abilities to reason &amp; solve problems.</a:t>
            </a:r>
          </a:p>
        </p:txBody>
      </p:sp>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88"/>
                                            </p:tgtEl>
                                            <p:attrNameLst>
                                              <p:attrName>style.visibility</p:attrName>
                                            </p:attrNameLst>
                                          </p:cBhvr>
                                          <p:to>
                                            <p:strVal val="visible"/>
                                          </p:to>
                                        </p:set>
                                        <p:animEffect transition="in" filter="box(out)">
                                          <p:cBhvr>
                                            <p:cTn id="7" dur="1000"/>
                                            <p:tgtEl>
                                              <p:spTgt spid="88"/>
                                            </p:tgtEl>
                                          </p:cBhvr>
                                        </p:animEffect>
                                      </p:childTnLst>
                                    </p:cTn>
                                  </p:par>
                                </p:childTnLst>
                              </p:cTn>
                            </p:par>
                            <p:par>
                              <p:cTn id="8" fill="hold">
                                <p:stCondLst>
                                  <p:cond delay="1000"/>
                                </p:stCondLst>
                                <p:childTnLst>
                                  <p:par>
                                    <p:cTn id="9" presetID="2" presetClass="entr" presetSubtype="8" fill="hold" grpId="2" nodeType="afterEffect" p14:presetBounceEnd="60000">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14:bounceEnd="60000">
                                          <p:cBhvr additive="base">
                                            <p:cTn id="11" dur="1000" fill="hold"/>
                                            <p:tgtEl>
                                              <p:spTgt spid="93"/>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90"/>
                                            </p:tgtEl>
                                            <p:attrNameLst>
                                              <p:attrName>style.visibility</p:attrName>
                                            </p:attrNameLst>
                                          </p:cBhvr>
                                          <p:to>
                                            <p:strVal val="visible"/>
                                          </p:to>
                                        </p:set>
                                        <p:animEffect transition="in" filter="box(out)">
                                          <p:cBhvr>
                                            <p:cTn id="17" dur="500"/>
                                            <p:tgtEl>
                                              <p:spTgt spid="90"/>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47458" fill="hold"/>
                                            <p:tgtEl>
                                              <p:spTgt spid="90"/>
                                            </p:tgtEl>
                                          </p:cBhvr>
                                        </p:cmd>
                                      </p:childTnLst>
                                    </p:cTn>
                                  </p:par>
                                  <p:par>
                                    <p:cTn id="21" presetID="2" presetClass="entr" presetSubtype="8" fill="hold" grpId="5" nodeType="withEffect" p14:presetBounceEnd="60000">
                                      <p:stCondLst>
                                        <p:cond delay="9500"/>
                                      </p:stCondLst>
                                      <p:childTnLst>
                                        <p:set>
                                          <p:cBhvr>
                                            <p:cTn id="22" fill="hold"/>
                                            <p:tgtEl>
                                              <p:spTgt spid="92"/>
                                            </p:tgtEl>
                                            <p:attrNameLst>
                                              <p:attrName>style.visibility</p:attrName>
                                            </p:attrNameLst>
                                          </p:cBhvr>
                                          <p:to>
                                            <p:strVal val="visible"/>
                                          </p:to>
                                        </p:set>
                                        <p:anim calcmode="lin" valueType="num" p14:bounceEnd="60000">
                                          <p:cBhvr>
                                            <p:cTn id="23" dur="1000" fill="hold"/>
                                            <p:tgtEl>
                                              <p:spTgt spid="92"/>
                                            </p:tgtEl>
                                            <p:attrNameLst>
                                              <p:attrName>ppt_x</p:attrName>
                                            </p:attrNameLst>
                                          </p:cBhvr>
                                          <p:tavLst>
                                            <p:tav tm="0">
                                              <p:val>
                                                <p:strVal val="0-#ppt_w/2"/>
                                              </p:val>
                                            </p:tav>
                                            <p:tav tm="100000">
                                              <p:val>
                                                <p:strVal val="#ppt_x"/>
                                              </p:val>
                                            </p:tav>
                                          </p:tavLst>
                                        </p:anim>
                                        <p:anim calcmode="lin" valueType="num" p14:bounceEnd="60000">
                                          <p:cBhvr>
                                            <p:cTn id="24" dur="10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90"/>
                    </p:tgtEl>
                  </p:cMediaNode>
                </p:video>
              </p:childTnLst>
            </p:cTn>
          </p:par>
        </p:tnLst>
        <p:bldLst>
          <p:bldP spid="88" grpId="1" animBg="1" advAuto="0"/>
          <p:bldP spid="90" grpId="3" animBg="1" advAuto="0"/>
          <p:bldP spid="92" grpId="5" animBg="1" advAuto="0"/>
          <p:bldP spid="93" grpId="2"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88"/>
                                            </p:tgtEl>
                                            <p:attrNameLst>
                                              <p:attrName>style.visibility</p:attrName>
                                            </p:attrNameLst>
                                          </p:cBhvr>
                                          <p:to>
                                            <p:strVal val="visible"/>
                                          </p:to>
                                        </p:set>
                                        <p:animEffect transition="in" filter="box(out)">
                                          <p:cBhvr>
                                            <p:cTn id="7" dur="1000"/>
                                            <p:tgtEl>
                                              <p:spTgt spid="88"/>
                                            </p:tgtEl>
                                          </p:cBhvr>
                                        </p:animEffect>
                                      </p:childTnLst>
                                    </p:cTn>
                                  </p:par>
                                </p:childTnLst>
                              </p:cTn>
                            </p:par>
                            <p:par>
                              <p:cTn id="8" fill="hold">
                                <p:stCondLst>
                                  <p:cond delay="1000"/>
                                </p:stCondLst>
                                <p:childTnLst>
                                  <p:par>
                                    <p:cTn id="9" presetID="2" presetClass="entr" presetSubtype="8" fill="hold" grpId="2" nodeType="after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1000" fill="hold"/>
                                            <p:tgtEl>
                                              <p:spTgt spid="93"/>
                                            </p:tgtEl>
                                            <p:attrNameLst>
                                              <p:attrName>ppt_x</p:attrName>
                                            </p:attrNameLst>
                                          </p:cBhvr>
                                          <p:tavLst>
                                            <p:tav tm="0">
                                              <p:val>
                                                <p:strVal val="0-#ppt_w/2"/>
                                              </p:val>
                                            </p:tav>
                                            <p:tav tm="100000">
                                              <p:val>
                                                <p:strVal val="#ppt_x"/>
                                              </p:val>
                                            </p:tav>
                                          </p:tavLst>
                                        </p:anim>
                                        <p:anim calcmode="lin" valueType="num">
                                          <p:cBhvr additive="base">
                                            <p:cTn id="12" dur="10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90"/>
                                            </p:tgtEl>
                                            <p:attrNameLst>
                                              <p:attrName>style.visibility</p:attrName>
                                            </p:attrNameLst>
                                          </p:cBhvr>
                                          <p:to>
                                            <p:strVal val="visible"/>
                                          </p:to>
                                        </p:set>
                                        <p:animEffect transition="in" filter="box(out)">
                                          <p:cBhvr>
                                            <p:cTn id="17" dur="500"/>
                                            <p:tgtEl>
                                              <p:spTgt spid="90"/>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47458" fill="hold"/>
                                            <p:tgtEl>
                                              <p:spTgt spid="90"/>
                                            </p:tgtEl>
                                          </p:cBhvr>
                                        </p:cmd>
                                      </p:childTnLst>
                                    </p:cTn>
                                  </p:par>
                                  <p:par>
                                    <p:cTn id="21" presetID="2" presetClass="entr" presetSubtype="8" fill="hold" grpId="5" nodeType="withEffect">
                                      <p:stCondLst>
                                        <p:cond delay="9500"/>
                                      </p:stCondLst>
                                      <p:childTnLst>
                                        <p:set>
                                          <p:cBhvr>
                                            <p:cTn id="22" fill="hold"/>
                                            <p:tgtEl>
                                              <p:spTgt spid="92"/>
                                            </p:tgtEl>
                                            <p:attrNameLst>
                                              <p:attrName>style.visibility</p:attrName>
                                            </p:attrNameLst>
                                          </p:cBhvr>
                                          <p:to>
                                            <p:strVal val="visible"/>
                                          </p:to>
                                        </p:set>
                                        <p:anim calcmode="lin" valueType="num">
                                          <p:cBhvr>
                                            <p:cTn id="23" dur="1000" fill="hold"/>
                                            <p:tgtEl>
                                              <p:spTgt spid="92"/>
                                            </p:tgtEl>
                                            <p:attrNameLst>
                                              <p:attrName>ppt_x</p:attrName>
                                            </p:attrNameLst>
                                          </p:cBhvr>
                                          <p:tavLst>
                                            <p:tav tm="0">
                                              <p:val>
                                                <p:strVal val="0-#ppt_w/2"/>
                                              </p:val>
                                            </p:tav>
                                            <p:tav tm="100000">
                                              <p:val>
                                                <p:strVal val="#ppt_x"/>
                                              </p:val>
                                            </p:tav>
                                          </p:tavLst>
                                        </p:anim>
                                        <p:anim calcmode="lin" valueType="num">
                                          <p:cBhvr>
                                            <p:cTn id="24" dur="10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90"/>
                    </p:tgtEl>
                  </p:cMediaNode>
                </p:video>
              </p:childTnLst>
            </p:cTn>
          </p:par>
        </p:tnLst>
        <p:bldLst>
          <p:bldP spid="88" grpId="1" animBg="1" advAuto="0"/>
          <p:bldP spid="90" grpId="3" animBg="1" advAuto="0"/>
          <p:bldP spid="92" grpId="5" animBg="1" advAuto="0"/>
          <p:bldP spid="93" grpId="2" animBg="1" advAuto="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139700" y="157160"/>
            <a:ext cx="8382000" cy="74613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marR="40639" indent="40639" defTabSz="914400">
              <a:defRPr sz="5000">
                <a:uFill>
                  <a:solidFill>
                    <a:srgbClr val="FFFFFF"/>
                  </a:solidFill>
                </a:uFill>
                <a:latin typeface="Optima"/>
                <a:ea typeface="Optima"/>
                <a:cs typeface="Optima"/>
                <a:sym typeface="Optima"/>
              </a:defRPr>
            </a:lvl1pPr>
          </a:lstStyle>
          <a:p>
            <a:r>
              <a:t>Theories of Intelligence</a:t>
            </a:r>
          </a:p>
        </p:txBody>
      </p:sp>
      <p:sp>
        <p:nvSpPr>
          <p:cNvPr id="98" name="Shape 98"/>
          <p:cNvSpPr/>
          <p:nvPr/>
        </p:nvSpPr>
        <p:spPr>
          <a:xfrm>
            <a:off x="304800" y="1047955"/>
            <a:ext cx="8683625" cy="1246886"/>
          </a:xfrm>
          <a:prstGeom prst="rect">
            <a:avLst/>
          </a:prstGeom>
          <a:ln w="12700">
            <a:miter lim="400000"/>
          </a:ln>
          <a:effectLst>
            <a:outerShdw blurRad="635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marL="609600" marR="40639" indent="-568959" defTabSz="914400">
              <a:lnSpc>
                <a:spcPct val="90000"/>
              </a:lnSpc>
              <a:spcBef>
                <a:spcPts val="800"/>
              </a:spcBef>
              <a:tabLst>
                <a:tab pos="647700" algn="l"/>
                <a:tab pos="952500" algn="l"/>
              </a:tabLst>
              <a:defRPr sz="3200">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defRPr>
            </a:pPr>
            <a:r>
              <a:rPr dirty="0"/>
              <a:t> </a:t>
            </a:r>
            <a:r>
              <a:rPr dirty="0" err="1"/>
              <a:t>Thurstone’s</a:t>
            </a:r>
            <a:r>
              <a:rPr dirty="0"/>
              <a:t> Theory of Primary Mental Abilities</a:t>
            </a:r>
            <a:endParaRPr sz="1800" dirty="0">
              <a:latin typeface="+mj-lt"/>
              <a:ea typeface="+mj-ea"/>
              <a:cs typeface="+mj-cs"/>
              <a:sym typeface="Helvetica"/>
            </a:endParaRPr>
          </a:p>
          <a:p>
            <a:pPr marL="609600" marR="40639" indent="-568959" defTabSz="914400">
              <a:spcBef>
                <a:spcPts val="500"/>
              </a:spcBef>
              <a:defRPr sz="2400">
                <a:solidFill>
                  <a:srgbClr val="FFFFFF"/>
                </a:solidFill>
                <a:uFill>
                  <a:solidFill>
                    <a:srgbClr val="FFFFFF"/>
                  </a:solidFill>
                </a:uFill>
                <a:latin typeface="Verdana"/>
                <a:ea typeface="Verdana"/>
                <a:cs typeface="Verdana"/>
                <a:sym typeface="Verdana"/>
              </a:defRPr>
            </a:pPr>
            <a:r>
              <a:rPr dirty="0"/>
              <a:t>•	Louis </a:t>
            </a:r>
            <a:r>
              <a:rPr dirty="0" err="1"/>
              <a:t>Thurstone</a:t>
            </a:r>
            <a:r>
              <a:rPr dirty="0"/>
              <a:t> – 7 separate factors of primary mental abilities.</a:t>
            </a:r>
          </a:p>
        </p:txBody>
      </p:sp>
      <p:sp>
        <p:nvSpPr>
          <p:cNvPr id="99" name="Shape 99"/>
          <p:cNvSpPr/>
          <p:nvPr/>
        </p:nvSpPr>
        <p:spPr>
          <a:xfrm>
            <a:off x="3933825" y="2293936"/>
            <a:ext cx="5207000" cy="3327401"/>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Visual &amp; Spatial relations</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Perceptual speed</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Numerical ability</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Verbal comprehension</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Memory</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Word fluency</a:t>
            </a:r>
            <a:endParaRPr sz="1800" dirty="0">
              <a:latin typeface="+mj-lt"/>
              <a:ea typeface="+mj-ea"/>
              <a:cs typeface="+mj-cs"/>
              <a:sym typeface="Helvetica"/>
            </a:endParaRPr>
          </a:p>
          <a:p>
            <a:pPr marL="457200" marR="40639" indent="-416559" defTabSz="914400">
              <a:spcBef>
                <a:spcPts val="500"/>
              </a:spcBef>
              <a:tabLst>
                <a:tab pos="495300" algn="l"/>
                <a:tab pos="952500" algn="l"/>
              </a:tabLst>
              <a:defRPr sz="2400">
                <a:solidFill>
                  <a:srgbClr val="FFFFFF"/>
                </a:solidFill>
                <a:uFill>
                  <a:solidFill>
                    <a:srgbClr val="FFFFFF"/>
                  </a:solidFill>
                </a:uFill>
                <a:latin typeface="Verdana"/>
                <a:ea typeface="Verdana"/>
                <a:cs typeface="Verdana"/>
                <a:sym typeface="Verdana"/>
              </a:defRPr>
            </a:pPr>
            <a:r>
              <a:rPr dirty="0"/>
              <a:t>•	Deductive reasoning &amp; Inductive reasoning</a:t>
            </a:r>
          </a:p>
        </p:txBody>
      </p:sp>
      <p:pic>
        <p:nvPicPr>
          <p:cNvPr id="100" name="image5.jpeg"/>
          <p:cNvPicPr>
            <a:picLocks noChangeAspect="1"/>
          </p:cNvPicPr>
          <p:nvPr/>
        </p:nvPicPr>
        <p:blipFill>
          <a:blip r:embed="rId3"/>
          <a:srcRect b="5280"/>
          <a:stretch>
            <a:fillRect/>
          </a:stretch>
        </p:blipFill>
        <p:spPr>
          <a:xfrm>
            <a:off x="650102" y="2439506"/>
            <a:ext cx="2754900" cy="4387858"/>
          </a:xfrm>
          <a:prstGeom prst="rect">
            <a:avLst/>
          </a:prstGeom>
          <a:ln w="12700">
            <a:miter lim="400000"/>
          </a:ln>
          <a:effectLst>
            <a:outerShdw blurRad="63500" dist="889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iterate>
                                        <p:tmAbs val="0"/>
                                      </p:iterate>
                                      <p:childTnLst>
                                        <p:set>
                                          <p:cBhvr>
                                            <p:cTn id="6" dur="1" fill="hold">
                                              <p:stCondLst>
                                                <p:cond delay="0"/>
                                              </p:stCondLst>
                                            </p:cTn>
                                            <p:tgtEl>
                                              <p:spTgt spid="100"/>
                                            </p:tgtEl>
                                            <p:attrNameLst>
                                              <p:attrName>style.visibility</p:attrName>
                                            </p:attrNameLst>
                                          </p:cBhvr>
                                          <p:to>
                                            <p:strVal val="visible"/>
                                          </p:to>
                                        </p:set>
                                        <p:anim calcmode="lin" valueType="num" p14:bounceEnd="60000">
                                          <p:cBhvr additive="base">
                                            <p:cTn id="7" dur="1000" fill="hold"/>
                                            <p:tgtEl>
                                              <p:spTgt spid="10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60000">
                                      <p:stCondLst>
                                        <p:cond delay="500"/>
                                      </p:stCondLst>
                                      <p:childTnLst>
                                        <p:set>
                                          <p:cBhvr>
                                            <p:cTn id="10" dur="1" fill="hold">
                                              <p:stCondLst>
                                                <p:cond delay="0"/>
                                              </p:stCondLst>
                                            </p:cTn>
                                            <p:tgtEl>
                                              <p:spTgt spid="98"/>
                                            </p:tgtEl>
                                            <p:attrNameLst>
                                              <p:attrName>style.visibility</p:attrName>
                                            </p:attrNameLst>
                                          </p:cBhvr>
                                          <p:to>
                                            <p:strVal val="visible"/>
                                          </p:to>
                                        </p:set>
                                        <p:anim calcmode="lin" valueType="num" p14:bounceEnd="60000">
                                          <p:cBhvr additive="base">
                                            <p:cTn id="11" dur="1000" fill="hold"/>
                                            <p:tgtEl>
                                              <p:spTgt spid="98"/>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98"/>
                                            </p:tgtEl>
                                            <p:attrNameLst>
                                              <p:attrName>ppt_y</p:attrName>
                                            </p:attrNameLst>
                                          </p:cBhvr>
                                          <p:tavLst>
                                            <p:tav tm="0">
                                              <p:val>
                                                <p:strVal val="#ppt_y"/>
                                              </p:val>
                                            </p:tav>
                                            <p:tav tm="100000">
                                              <p:val>
                                                <p:strVal val="#ppt_y"/>
                                              </p:val>
                                            </p:tav>
                                          </p:tavLst>
                                        </p:anim>
                                      </p:childTnLst>
                                    </p:cTn>
                                  </p:par>
                                  <p:par>
                                    <p:cTn id="13" presetID="2" presetClass="entr" presetSubtype="8" fill="hold" grpId="3" nodeType="withEffect" p14:presetBounceEnd="79000">
                                      <p:stCondLst>
                                        <p:cond delay="1000"/>
                                      </p:stCondLst>
                                      <p:childTnLst>
                                        <p:set>
                                          <p:cBhvr>
                                            <p:cTn id="14" dur="1" fill="hold">
                                              <p:stCondLst>
                                                <p:cond delay="0"/>
                                              </p:stCondLst>
                                            </p:cTn>
                                            <p:tgtEl>
                                              <p:spTgt spid="99">
                                                <p:bg/>
                                              </p:spTgt>
                                            </p:tgtEl>
                                            <p:attrNameLst>
                                              <p:attrName>style.visibility</p:attrName>
                                            </p:attrNameLst>
                                          </p:cBhvr>
                                          <p:to>
                                            <p:strVal val="visible"/>
                                          </p:to>
                                        </p:set>
                                        <p:anim calcmode="lin" valueType="num" p14:bounceEnd="79000">
                                          <p:cBhvr additive="base">
                                            <p:cTn id="15" dur="1000" fill="hold"/>
                                            <p:tgtEl>
                                              <p:spTgt spid="99">
                                                <p:bg/>
                                              </p:spTgt>
                                            </p:tgtEl>
                                            <p:attrNameLst>
                                              <p:attrName>ppt_x</p:attrName>
                                            </p:attrNameLst>
                                          </p:cBhvr>
                                          <p:tavLst>
                                            <p:tav tm="0">
                                              <p:val>
                                                <p:strVal val="0-#ppt_w/2"/>
                                              </p:val>
                                            </p:tav>
                                            <p:tav tm="100000">
                                              <p:val>
                                                <p:strVal val="#ppt_x"/>
                                              </p:val>
                                            </p:tav>
                                          </p:tavLst>
                                        </p:anim>
                                        <p:anim calcmode="lin" valueType="num" p14:bounceEnd="79000">
                                          <p:cBhvr additive="base">
                                            <p:cTn id="16" dur="1000" fill="hold"/>
                                            <p:tgtEl>
                                              <p:spTgt spid="99">
                                                <p:bg/>
                                              </p:spTgt>
                                            </p:tgtEl>
                                            <p:attrNameLst>
                                              <p:attrName>ppt_y</p:attrName>
                                            </p:attrNameLst>
                                          </p:cBhvr>
                                          <p:tavLst>
                                            <p:tav tm="0">
                                              <p:val>
                                                <p:strVal val="#ppt_y"/>
                                              </p:val>
                                            </p:tav>
                                            <p:tav tm="100000">
                                              <p:val>
                                                <p:strVal val="#ppt_y"/>
                                              </p:val>
                                            </p:tav>
                                          </p:tavLst>
                                        </p:anim>
                                      </p:childTnLst>
                                    </p:cTn>
                                  </p:par>
                                  <p:par>
                                    <p:cTn id="17" presetID="2" presetClass="entr" presetSubtype="8" fill="hold" grpId="3" nodeType="withEffect" p14:presetBounceEnd="79000">
                                      <p:stCondLst>
                                        <p:cond delay="1000"/>
                                      </p:stCondLst>
                                      <p:childTnLst>
                                        <p:set>
                                          <p:cBhvr>
                                            <p:cTn id="18" dur="1" fill="hold">
                                              <p:stCondLst>
                                                <p:cond delay="0"/>
                                              </p:stCondLst>
                                            </p:cTn>
                                            <p:tgtEl>
                                              <p:spTgt spid="99">
                                                <p:txEl>
                                                  <p:pRg st="0" end="0"/>
                                                </p:txEl>
                                              </p:spTgt>
                                            </p:tgtEl>
                                            <p:attrNameLst>
                                              <p:attrName>style.visibility</p:attrName>
                                            </p:attrNameLst>
                                          </p:cBhvr>
                                          <p:to>
                                            <p:strVal val="visible"/>
                                          </p:to>
                                        </p:set>
                                        <p:anim calcmode="lin" valueType="num" p14:bounceEnd="79000">
                                          <p:cBhvr additive="base">
                                            <p:cTn id="19" dur="1000" fill="hold"/>
                                            <p:tgtEl>
                                              <p:spTgt spid="99">
                                                <p:txEl>
                                                  <p:pRg st="0" end="0"/>
                                                </p:txEl>
                                              </p:spTgt>
                                            </p:tgtEl>
                                            <p:attrNameLst>
                                              <p:attrName>ppt_x</p:attrName>
                                            </p:attrNameLst>
                                          </p:cBhvr>
                                          <p:tavLst>
                                            <p:tav tm="0">
                                              <p:val>
                                                <p:strVal val="0-#ppt_w/2"/>
                                              </p:val>
                                            </p:tav>
                                            <p:tav tm="100000">
                                              <p:val>
                                                <p:strVal val="#ppt_x"/>
                                              </p:val>
                                            </p:tav>
                                          </p:tavLst>
                                        </p:anim>
                                        <p:anim calcmode="lin" valueType="num" p14:bounceEnd="79000">
                                          <p:cBhvr additive="base">
                                            <p:cTn id="20" dur="1000" fill="hold"/>
                                            <p:tgtEl>
                                              <p:spTgt spid="9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3" nodeType="withEffect" p14:presetBounceEnd="79000">
                                      <p:stCondLst>
                                        <p:cond delay="500"/>
                                      </p:stCondLst>
                                      <p:childTnLst>
                                        <p:set>
                                          <p:cBhvr>
                                            <p:cTn id="22" dur="1" fill="hold">
                                              <p:stCondLst>
                                                <p:cond delay="0"/>
                                              </p:stCondLst>
                                            </p:cTn>
                                            <p:tgtEl>
                                              <p:spTgt spid="99">
                                                <p:txEl>
                                                  <p:pRg st="1" end="1"/>
                                                </p:txEl>
                                              </p:spTgt>
                                            </p:tgtEl>
                                            <p:attrNameLst>
                                              <p:attrName>style.visibility</p:attrName>
                                            </p:attrNameLst>
                                          </p:cBhvr>
                                          <p:to>
                                            <p:strVal val="visible"/>
                                          </p:to>
                                        </p:set>
                                        <p:anim calcmode="lin" valueType="num" p14:bounceEnd="79000">
                                          <p:cBhvr additive="base">
                                            <p:cTn id="23" dur="1000" fill="hold"/>
                                            <p:tgtEl>
                                              <p:spTgt spid="99">
                                                <p:txEl>
                                                  <p:pRg st="1" end="1"/>
                                                </p:txEl>
                                              </p:spTgt>
                                            </p:tgtEl>
                                            <p:attrNameLst>
                                              <p:attrName>ppt_x</p:attrName>
                                            </p:attrNameLst>
                                          </p:cBhvr>
                                          <p:tavLst>
                                            <p:tav tm="0">
                                              <p:val>
                                                <p:strVal val="0-#ppt_w/2"/>
                                              </p:val>
                                            </p:tav>
                                            <p:tav tm="100000">
                                              <p:val>
                                                <p:strVal val="#ppt_x"/>
                                              </p:val>
                                            </p:tav>
                                          </p:tavLst>
                                        </p:anim>
                                        <p:anim calcmode="lin" valueType="num" p14:bounceEnd="79000">
                                          <p:cBhvr additive="base">
                                            <p:cTn id="24" dur="1000" fill="hold"/>
                                            <p:tgtEl>
                                              <p:spTgt spid="99">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3" nodeType="withEffect" p14:presetBounceEnd="79000">
                                      <p:stCondLst>
                                        <p:cond delay="500"/>
                                      </p:stCondLst>
                                      <p:childTnLst>
                                        <p:set>
                                          <p:cBhvr>
                                            <p:cTn id="26" dur="1" fill="hold">
                                              <p:stCondLst>
                                                <p:cond delay="0"/>
                                              </p:stCondLst>
                                            </p:cTn>
                                            <p:tgtEl>
                                              <p:spTgt spid="99">
                                                <p:txEl>
                                                  <p:pRg st="2" end="2"/>
                                                </p:txEl>
                                              </p:spTgt>
                                            </p:tgtEl>
                                            <p:attrNameLst>
                                              <p:attrName>style.visibility</p:attrName>
                                            </p:attrNameLst>
                                          </p:cBhvr>
                                          <p:to>
                                            <p:strVal val="visible"/>
                                          </p:to>
                                        </p:set>
                                        <p:anim calcmode="lin" valueType="num" p14:bounceEnd="79000">
                                          <p:cBhvr additive="base">
                                            <p:cTn id="27" dur="1000" fill="hold"/>
                                            <p:tgtEl>
                                              <p:spTgt spid="99">
                                                <p:txEl>
                                                  <p:pRg st="2" end="2"/>
                                                </p:txEl>
                                              </p:spTgt>
                                            </p:tgtEl>
                                            <p:attrNameLst>
                                              <p:attrName>ppt_x</p:attrName>
                                            </p:attrNameLst>
                                          </p:cBhvr>
                                          <p:tavLst>
                                            <p:tav tm="0">
                                              <p:val>
                                                <p:strVal val="0-#ppt_w/2"/>
                                              </p:val>
                                            </p:tav>
                                            <p:tav tm="100000">
                                              <p:val>
                                                <p:strVal val="#ppt_x"/>
                                              </p:val>
                                            </p:tav>
                                          </p:tavLst>
                                        </p:anim>
                                        <p:anim calcmode="lin" valueType="num" p14:bounceEnd="79000">
                                          <p:cBhvr additive="base">
                                            <p:cTn id="28" dur="1000" fill="hold"/>
                                            <p:tgtEl>
                                              <p:spTgt spid="99">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3" nodeType="withEffect" p14:presetBounceEnd="79000">
                                      <p:stCondLst>
                                        <p:cond delay="500"/>
                                      </p:stCondLst>
                                      <p:childTnLst>
                                        <p:set>
                                          <p:cBhvr>
                                            <p:cTn id="30" dur="1" fill="hold">
                                              <p:stCondLst>
                                                <p:cond delay="0"/>
                                              </p:stCondLst>
                                            </p:cTn>
                                            <p:tgtEl>
                                              <p:spTgt spid="99">
                                                <p:txEl>
                                                  <p:pRg st="3" end="3"/>
                                                </p:txEl>
                                              </p:spTgt>
                                            </p:tgtEl>
                                            <p:attrNameLst>
                                              <p:attrName>style.visibility</p:attrName>
                                            </p:attrNameLst>
                                          </p:cBhvr>
                                          <p:to>
                                            <p:strVal val="visible"/>
                                          </p:to>
                                        </p:set>
                                        <p:anim calcmode="lin" valueType="num" p14:bounceEnd="79000">
                                          <p:cBhvr additive="base">
                                            <p:cTn id="31" dur="1000" fill="hold"/>
                                            <p:tgtEl>
                                              <p:spTgt spid="99">
                                                <p:txEl>
                                                  <p:pRg st="3" end="3"/>
                                                </p:txEl>
                                              </p:spTgt>
                                            </p:tgtEl>
                                            <p:attrNameLst>
                                              <p:attrName>ppt_x</p:attrName>
                                            </p:attrNameLst>
                                          </p:cBhvr>
                                          <p:tavLst>
                                            <p:tav tm="0">
                                              <p:val>
                                                <p:strVal val="0-#ppt_w/2"/>
                                              </p:val>
                                            </p:tav>
                                            <p:tav tm="100000">
                                              <p:val>
                                                <p:strVal val="#ppt_x"/>
                                              </p:val>
                                            </p:tav>
                                          </p:tavLst>
                                        </p:anim>
                                        <p:anim calcmode="lin" valueType="num" p14:bounceEnd="79000">
                                          <p:cBhvr additive="base">
                                            <p:cTn id="32" dur="1000" fill="hold"/>
                                            <p:tgtEl>
                                              <p:spTgt spid="99">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grpId="3" nodeType="withEffect" p14:presetBounceEnd="79000">
                                      <p:stCondLst>
                                        <p:cond delay="500"/>
                                      </p:stCondLst>
                                      <p:childTnLst>
                                        <p:set>
                                          <p:cBhvr>
                                            <p:cTn id="34" dur="1" fill="hold">
                                              <p:stCondLst>
                                                <p:cond delay="0"/>
                                              </p:stCondLst>
                                            </p:cTn>
                                            <p:tgtEl>
                                              <p:spTgt spid="99">
                                                <p:txEl>
                                                  <p:pRg st="4" end="4"/>
                                                </p:txEl>
                                              </p:spTgt>
                                            </p:tgtEl>
                                            <p:attrNameLst>
                                              <p:attrName>style.visibility</p:attrName>
                                            </p:attrNameLst>
                                          </p:cBhvr>
                                          <p:to>
                                            <p:strVal val="visible"/>
                                          </p:to>
                                        </p:set>
                                        <p:anim calcmode="lin" valueType="num" p14:bounceEnd="79000">
                                          <p:cBhvr additive="base">
                                            <p:cTn id="35" dur="1000" fill="hold"/>
                                            <p:tgtEl>
                                              <p:spTgt spid="99">
                                                <p:txEl>
                                                  <p:pRg st="4" end="4"/>
                                                </p:txEl>
                                              </p:spTgt>
                                            </p:tgtEl>
                                            <p:attrNameLst>
                                              <p:attrName>ppt_x</p:attrName>
                                            </p:attrNameLst>
                                          </p:cBhvr>
                                          <p:tavLst>
                                            <p:tav tm="0">
                                              <p:val>
                                                <p:strVal val="0-#ppt_w/2"/>
                                              </p:val>
                                            </p:tav>
                                            <p:tav tm="100000">
                                              <p:val>
                                                <p:strVal val="#ppt_x"/>
                                              </p:val>
                                            </p:tav>
                                          </p:tavLst>
                                        </p:anim>
                                        <p:anim calcmode="lin" valueType="num" p14:bounceEnd="79000">
                                          <p:cBhvr additive="base">
                                            <p:cTn id="36" dur="1000" fill="hold"/>
                                            <p:tgtEl>
                                              <p:spTgt spid="99">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3" nodeType="withEffect" p14:presetBounceEnd="79000">
                                      <p:stCondLst>
                                        <p:cond delay="500"/>
                                      </p:stCondLst>
                                      <p:childTnLst>
                                        <p:set>
                                          <p:cBhvr>
                                            <p:cTn id="38" dur="1" fill="hold">
                                              <p:stCondLst>
                                                <p:cond delay="0"/>
                                              </p:stCondLst>
                                            </p:cTn>
                                            <p:tgtEl>
                                              <p:spTgt spid="99">
                                                <p:txEl>
                                                  <p:pRg st="5" end="5"/>
                                                </p:txEl>
                                              </p:spTgt>
                                            </p:tgtEl>
                                            <p:attrNameLst>
                                              <p:attrName>style.visibility</p:attrName>
                                            </p:attrNameLst>
                                          </p:cBhvr>
                                          <p:to>
                                            <p:strVal val="visible"/>
                                          </p:to>
                                        </p:set>
                                        <p:anim calcmode="lin" valueType="num" p14:bounceEnd="79000">
                                          <p:cBhvr additive="base">
                                            <p:cTn id="39" dur="1000" fill="hold"/>
                                            <p:tgtEl>
                                              <p:spTgt spid="99">
                                                <p:txEl>
                                                  <p:pRg st="5" end="5"/>
                                                </p:txEl>
                                              </p:spTgt>
                                            </p:tgtEl>
                                            <p:attrNameLst>
                                              <p:attrName>ppt_x</p:attrName>
                                            </p:attrNameLst>
                                          </p:cBhvr>
                                          <p:tavLst>
                                            <p:tav tm="0">
                                              <p:val>
                                                <p:strVal val="0-#ppt_w/2"/>
                                              </p:val>
                                            </p:tav>
                                            <p:tav tm="100000">
                                              <p:val>
                                                <p:strVal val="#ppt_x"/>
                                              </p:val>
                                            </p:tav>
                                          </p:tavLst>
                                        </p:anim>
                                        <p:anim calcmode="lin" valueType="num" p14:bounceEnd="79000">
                                          <p:cBhvr additive="base">
                                            <p:cTn id="40" dur="1000" fill="hold"/>
                                            <p:tgtEl>
                                              <p:spTgt spid="99">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grpId="3" nodeType="withEffect" p14:presetBounceEnd="79000">
                                      <p:stCondLst>
                                        <p:cond delay="500"/>
                                      </p:stCondLst>
                                      <p:childTnLst>
                                        <p:set>
                                          <p:cBhvr>
                                            <p:cTn id="42" dur="1" fill="hold">
                                              <p:stCondLst>
                                                <p:cond delay="0"/>
                                              </p:stCondLst>
                                            </p:cTn>
                                            <p:tgtEl>
                                              <p:spTgt spid="99">
                                                <p:txEl>
                                                  <p:pRg st="6" end="6"/>
                                                </p:txEl>
                                              </p:spTgt>
                                            </p:tgtEl>
                                            <p:attrNameLst>
                                              <p:attrName>style.visibility</p:attrName>
                                            </p:attrNameLst>
                                          </p:cBhvr>
                                          <p:to>
                                            <p:strVal val="visible"/>
                                          </p:to>
                                        </p:set>
                                        <p:anim calcmode="lin" valueType="num" p14:bounceEnd="79000">
                                          <p:cBhvr additive="base">
                                            <p:cTn id="43" dur="1000" fill="hold"/>
                                            <p:tgtEl>
                                              <p:spTgt spid="99">
                                                <p:txEl>
                                                  <p:pRg st="6" end="6"/>
                                                </p:txEl>
                                              </p:spTgt>
                                            </p:tgtEl>
                                            <p:attrNameLst>
                                              <p:attrName>ppt_x</p:attrName>
                                            </p:attrNameLst>
                                          </p:cBhvr>
                                          <p:tavLst>
                                            <p:tav tm="0">
                                              <p:val>
                                                <p:strVal val="0-#ppt_w/2"/>
                                              </p:val>
                                            </p:tav>
                                            <p:tav tm="100000">
                                              <p:val>
                                                <p:strVal val="#ppt_x"/>
                                              </p:val>
                                            </p:tav>
                                          </p:tavLst>
                                        </p:anim>
                                        <p:anim calcmode="lin" valueType="num" p14:bounceEnd="79000">
                                          <p:cBhvr additive="base">
                                            <p:cTn id="44" dur="1000" fill="hold"/>
                                            <p:tgtEl>
                                              <p:spTgt spid="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2" animBg="1" advAuto="0"/>
          <p:bldP spid="99" grpId="3" uiExpand="1" build="allAtOnce" bldLvl="5" animBg="1"/>
          <p:bldP spid="100" grpId="1"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dur="1"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0-#ppt_w/2"/>
                                              </p:val>
                                            </p:tav>
                                            <p:tav tm="100000">
                                              <p:val>
                                                <p:strVal val="#ppt_x"/>
                                              </p:val>
                                            </p:tav>
                                          </p:tavLst>
                                        </p:anim>
                                        <p:anim calcmode="lin" valueType="num">
                                          <p:cBhvr additive="base">
                                            <p:cTn id="8" dur="10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50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1000" fill="hold"/>
                                            <p:tgtEl>
                                              <p:spTgt spid="98"/>
                                            </p:tgtEl>
                                            <p:attrNameLst>
                                              <p:attrName>ppt_x</p:attrName>
                                            </p:attrNameLst>
                                          </p:cBhvr>
                                          <p:tavLst>
                                            <p:tav tm="0">
                                              <p:val>
                                                <p:strVal val="0-#ppt_w/2"/>
                                              </p:val>
                                            </p:tav>
                                            <p:tav tm="100000">
                                              <p:val>
                                                <p:strVal val="#ppt_x"/>
                                              </p:val>
                                            </p:tav>
                                          </p:tavLst>
                                        </p:anim>
                                        <p:anim calcmode="lin" valueType="num">
                                          <p:cBhvr additive="base">
                                            <p:cTn id="12" dur="1000" fill="hold"/>
                                            <p:tgtEl>
                                              <p:spTgt spid="98"/>
                                            </p:tgtEl>
                                            <p:attrNameLst>
                                              <p:attrName>ppt_y</p:attrName>
                                            </p:attrNameLst>
                                          </p:cBhvr>
                                          <p:tavLst>
                                            <p:tav tm="0">
                                              <p:val>
                                                <p:strVal val="#ppt_y"/>
                                              </p:val>
                                            </p:tav>
                                            <p:tav tm="100000">
                                              <p:val>
                                                <p:strVal val="#ppt_y"/>
                                              </p:val>
                                            </p:tav>
                                          </p:tavLst>
                                        </p:anim>
                                      </p:childTnLst>
                                    </p:cTn>
                                  </p:par>
                                  <p:par>
                                    <p:cTn id="13" presetID="2" presetClass="entr" presetSubtype="8" fill="hold" grpId="3" nodeType="withEffect">
                                      <p:stCondLst>
                                        <p:cond delay="1000"/>
                                      </p:stCondLst>
                                      <p:childTnLst>
                                        <p:set>
                                          <p:cBhvr>
                                            <p:cTn id="14" dur="1" fill="hold">
                                              <p:stCondLst>
                                                <p:cond delay="0"/>
                                              </p:stCondLst>
                                            </p:cTn>
                                            <p:tgtEl>
                                              <p:spTgt spid="99">
                                                <p:bg/>
                                              </p:spTgt>
                                            </p:tgtEl>
                                            <p:attrNameLst>
                                              <p:attrName>style.visibility</p:attrName>
                                            </p:attrNameLst>
                                          </p:cBhvr>
                                          <p:to>
                                            <p:strVal val="visible"/>
                                          </p:to>
                                        </p:set>
                                        <p:anim calcmode="lin" valueType="num">
                                          <p:cBhvr additive="base">
                                            <p:cTn id="15" dur="1000" fill="hold"/>
                                            <p:tgtEl>
                                              <p:spTgt spid="99">
                                                <p:bg/>
                                              </p:spTgt>
                                            </p:tgtEl>
                                            <p:attrNameLst>
                                              <p:attrName>ppt_x</p:attrName>
                                            </p:attrNameLst>
                                          </p:cBhvr>
                                          <p:tavLst>
                                            <p:tav tm="0">
                                              <p:val>
                                                <p:strVal val="0-#ppt_w/2"/>
                                              </p:val>
                                            </p:tav>
                                            <p:tav tm="100000">
                                              <p:val>
                                                <p:strVal val="#ppt_x"/>
                                              </p:val>
                                            </p:tav>
                                          </p:tavLst>
                                        </p:anim>
                                        <p:anim calcmode="lin" valueType="num">
                                          <p:cBhvr additive="base">
                                            <p:cTn id="16" dur="1000" fill="hold"/>
                                            <p:tgtEl>
                                              <p:spTgt spid="99">
                                                <p:bg/>
                                              </p:spTgt>
                                            </p:tgtEl>
                                            <p:attrNameLst>
                                              <p:attrName>ppt_y</p:attrName>
                                            </p:attrNameLst>
                                          </p:cBhvr>
                                          <p:tavLst>
                                            <p:tav tm="0">
                                              <p:val>
                                                <p:strVal val="#ppt_y"/>
                                              </p:val>
                                            </p:tav>
                                            <p:tav tm="100000">
                                              <p:val>
                                                <p:strVal val="#ppt_y"/>
                                              </p:val>
                                            </p:tav>
                                          </p:tavLst>
                                        </p:anim>
                                      </p:childTnLst>
                                    </p:cTn>
                                  </p:par>
                                  <p:par>
                                    <p:cTn id="17" presetID="2" presetClass="entr" presetSubtype="8" fill="hold" grpId="3" nodeType="withEffect">
                                      <p:stCondLst>
                                        <p:cond delay="1000"/>
                                      </p:stCondLst>
                                      <p:childTnLst>
                                        <p:set>
                                          <p:cBhvr>
                                            <p:cTn id="18" dur="1" fill="hold">
                                              <p:stCondLst>
                                                <p:cond delay="0"/>
                                              </p:stCondLst>
                                            </p:cTn>
                                            <p:tgtEl>
                                              <p:spTgt spid="99">
                                                <p:txEl>
                                                  <p:pRg st="0" end="0"/>
                                                </p:txEl>
                                              </p:spTgt>
                                            </p:tgtEl>
                                            <p:attrNameLst>
                                              <p:attrName>style.visibility</p:attrName>
                                            </p:attrNameLst>
                                          </p:cBhvr>
                                          <p:to>
                                            <p:strVal val="visible"/>
                                          </p:to>
                                        </p:set>
                                        <p:anim calcmode="lin" valueType="num">
                                          <p:cBhvr additive="base">
                                            <p:cTn id="19" dur="1000" fill="hold"/>
                                            <p:tgtEl>
                                              <p:spTgt spid="99">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9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3" nodeType="withEffect">
                                      <p:stCondLst>
                                        <p:cond delay="500"/>
                                      </p:stCondLst>
                                      <p:childTnLst>
                                        <p:set>
                                          <p:cBhvr>
                                            <p:cTn id="22" dur="1" fill="hold">
                                              <p:stCondLst>
                                                <p:cond delay="0"/>
                                              </p:stCondLst>
                                            </p:cTn>
                                            <p:tgtEl>
                                              <p:spTgt spid="99">
                                                <p:txEl>
                                                  <p:pRg st="1" end="1"/>
                                                </p:txEl>
                                              </p:spTgt>
                                            </p:tgtEl>
                                            <p:attrNameLst>
                                              <p:attrName>style.visibility</p:attrName>
                                            </p:attrNameLst>
                                          </p:cBhvr>
                                          <p:to>
                                            <p:strVal val="visible"/>
                                          </p:to>
                                        </p:set>
                                        <p:anim calcmode="lin" valueType="num">
                                          <p:cBhvr additive="base">
                                            <p:cTn id="23" dur="1000" fill="hold"/>
                                            <p:tgtEl>
                                              <p:spTgt spid="99">
                                                <p:txEl>
                                                  <p:pRg st="1" end="1"/>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99">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3" nodeType="withEffect">
                                      <p:stCondLst>
                                        <p:cond delay="500"/>
                                      </p:stCondLst>
                                      <p:childTnLst>
                                        <p:set>
                                          <p:cBhvr>
                                            <p:cTn id="26" dur="1" fill="hold">
                                              <p:stCondLst>
                                                <p:cond delay="0"/>
                                              </p:stCondLst>
                                            </p:cTn>
                                            <p:tgtEl>
                                              <p:spTgt spid="99">
                                                <p:txEl>
                                                  <p:pRg st="2" end="2"/>
                                                </p:txEl>
                                              </p:spTgt>
                                            </p:tgtEl>
                                            <p:attrNameLst>
                                              <p:attrName>style.visibility</p:attrName>
                                            </p:attrNameLst>
                                          </p:cBhvr>
                                          <p:to>
                                            <p:strVal val="visible"/>
                                          </p:to>
                                        </p:set>
                                        <p:anim calcmode="lin" valueType="num">
                                          <p:cBhvr additive="base">
                                            <p:cTn id="27" dur="1000" fill="hold"/>
                                            <p:tgtEl>
                                              <p:spTgt spid="99">
                                                <p:txEl>
                                                  <p:pRg st="2" end="2"/>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99">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3" nodeType="withEffect">
                                      <p:stCondLst>
                                        <p:cond delay="500"/>
                                      </p:stCondLst>
                                      <p:childTnLst>
                                        <p:set>
                                          <p:cBhvr>
                                            <p:cTn id="30" dur="1" fill="hold">
                                              <p:stCondLst>
                                                <p:cond delay="0"/>
                                              </p:stCondLst>
                                            </p:cTn>
                                            <p:tgtEl>
                                              <p:spTgt spid="99">
                                                <p:txEl>
                                                  <p:pRg st="3" end="3"/>
                                                </p:txEl>
                                              </p:spTgt>
                                            </p:tgtEl>
                                            <p:attrNameLst>
                                              <p:attrName>style.visibility</p:attrName>
                                            </p:attrNameLst>
                                          </p:cBhvr>
                                          <p:to>
                                            <p:strVal val="visible"/>
                                          </p:to>
                                        </p:set>
                                        <p:anim calcmode="lin" valueType="num">
                                          <p:cBhvr additive="base">
                                            <p:cTn id="31" dur="1000" fill="hold"/>
                                            <p:tgtEl>
                                              <p:spTgt spid="99">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99">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grpId="3" nodeType="withEffect">
                                      <p:stCondLst>
                                        <p:cond delay="500"/>
                                      </p:stCondLst>
                                      <p:childTnLst>
                                        <p:set>
                                          <p:cBhvr>
                                            <p:cTn id="34" dur="1" fill="hold">
                                              <p:stCondLst>
                                                <p:cond delay="0"/>
                                              </p:stCondLst>
                                            </p:cTn>
                                            <p:tgtEl>
                                              <p:spTgt spid="99">
                                                <p:txEl>
                                                  <p:pRg st="4" end="4"/>
                                                </p:txEl>
                                              </p:spTgt>
                                            </p:tgtEl>
                                            <p:attrNameLst>
                                              <p:attrName>style.visibility</p:attrName>
                                            </p:attrNameLst>
                                          </p:cBhvr>
                                          <p:to>
                                            <p:strVal val="visible"/>
                                          </p:to>
                                        </p:set>
                                        <p:anim calcmode="lin" valueType="num">
                                          <p:cBhvr additive="base">
                                            <p:cTn id="35" dur="1000" fill="hold"/>
                                            <p:tgtEl>
                                              <p:spTgt spid="99">
                                                <p:txEl>
                                                  <p:pRg st="4" end="4"/>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99">
                                                <p:txEl>
                                                  <p:pRg st="4" end="4"/>
                                                </p:txEl>
                                              </p:spTgt>
                                            </p:tgtEl>
                                            <p:attrNameLst>
                                              <p:attrName>ppt_y</p:attrName>
                                            </p:attrNameLst>
                                          </p:cBhvr>
                                          <p:tavLst>
                                            <p:tav tm="0">
                                              <p:val>
                                                <p:strVal val="#ppt_y"/>
                                              </p:val>
                                            </p:tav>
                                            <p:tav tm="100000">
                                              <p:val>
                                                <p:strVal val="#ppt_y"/>
                                              </p:val>
                                            </p:tav>
                                          </p:tavLst>
                                        </p:anim>
                                      </p:childTnLst>
                                    </p:cTn>
                                  </p:par>
                                  <p:par>
                                    <p:cTn id="37" presetID="2" presetClass="entr" presetSubtype="8" fill="hold" grpId="3" nodeType="withEffect">
                                      <p:stCondLst>
                                        <p:cond delay="500"/>
                                      </p:stCondLst>
                                      <p:childTnLst>
                                        <p:set>
                                          <p:cBhvr>
                                            <p:cTn id="38" dur="1" fill="hold">
                                              <p:stCondLst>
                                                <p:cond delay="0"/>
                                              </p:stCondLst>
                                            </p:cTn>
                                            <p:tgtEl>
                                              <p:spTgt spid="99">
                                                <p:txEl>
                                                  <p:pRg st="5" end="5"/>
                                                </p:txEl>
                                              </p:spTgt>
                                            </p:tgtEl>
                                            <p:attrNameLst>
                                              <p:attrName>style.visibility</p:attrName>
                                            </p:attrNameLst>
                                          </p:cBhvr>
                                          <p:to>
                                            <p:strVal val="visible"/>
                                          </p:to>
                                        </p:set>
                                        <p:anim calcmode="lin" valueType="num">
                                          <p:cBhvr additive="base">
                                            <p:cTn id="39" dur="1000" fill="hold"/>
                                            <p:tgtEl>
                                              <p:spTgt spid="99">
                                                <p:txEl>
                                                  <p:pRg st="5" end="5"/>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99">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grpId="3" nodeType="withEffect">
                                      <p:stCondLst>
                                        <p:cond delay="500"/>
                                      </p:stCondLst>
                                      <p:childTnLst>
                                        <p:set>
                                          <p:cBhvr>
                                            <p:cTn id="42" dur="1" fill="hold">
                                              <p:stCondLst>
                                                <p:cond delay="0"/>
                                              </p:stCondLst>
                                            </p:cTn>
                                            <p:tgtEl>
                                              <p:spTgt spid="99">
                                                <p:txEl>
                                                  <p:pRg st="6" end="6"/>
                                                </p:txEl>
                                              </p:spTgt>
                                            </p:tgtEl>
                                            <p:attrNameLst>
                                              <p:attrName>style.visibility</p:attrName>
                                            </p:attrNameLst>
                                          </p:cBhvr>
                                          <p:to>
                                            <p:strVal val="visible"/>
                                          </p:to>
                                        </p:set>
                                        <p:anim calcmode="lin" valueType="num">
                                          <p:cBhvr additive="base">
                                            <p:cTn id="43" dur="1000" fill="hold"/>
                                            <p:tgtEl>
                                              <p:spTgt spid="99">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2" animBg="1" advAuto="0"/>
          <p:bldP spid="99" grpId="3" uiExpand="1" build="allAtOnce" bldLvl="5" animBg="1"/>
          <p:bldP spid="100" grpId="1" animBg="1" advAuto="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1.png"/>
          <p:cNvPicPr>
            <a:picLocks noChangeAspect="1"/>
          </p:cNvPicPr>
          <p:nvPr/>
        </p:nvPicPr>
        <p:blipFill>
          <a:blip r:embed="rId5"/>
          <a:srcRect t="11204" b="3402"/>
          <a:stretch>
            <a:fillRect/>
          </a:stretch>
        </p:blipFill>
        <p:spPr>
          <a:xfrm>
            <a:off x="-11355" y="743024"/>
            <a:ext cx="9166710" cy="5870744"/>
          </a:xfrm>
          <a:prstGeom prst="rect">
            <a:avLst/>
          </a:prstGeom>
          <a:ln w="12700">
            <a:miter lim="400000"/>
          </a:ln>
        </p:spPr>
      </p:pic>
      <p:pic>
        <p:nvPicPr>
          <p:cNvPr id="105" name="Gardner.m4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3058591" y="2559889"/>
            <a:ext cx="6004794" cy="3302637"/>
          </a:xfrm>
          <a:prstGeom prst="rect">
            <a:avLst/>
          </a:prstGeom>
          <a:ln w="38100">
            <a:solidFill>
              <a:srgbClr val="000000"/>
            </a:solidFill>
            <a:miter lim="400000"/>
          </a:ln>
          <a:effectLst>
            <a:outerShdw blurRad="63500" dist="38100" dir="2700000" rotWithShape="0">
              <a:srgbClr val="000000">
                <a:alpha val="75000"/>
              </a:srgbClr>
            </a:outerShdw>
          </a:effectLst>
        </p:spPr>
      </p:pic>
      <p:sp>
        <p:nvSpPr>
          <p:cNvPr id="106" name="Shape 106"/>
          <p:cNvSpPr/>
          <p:nvPr/>
        </p:nvSpPr>
        <p:spPr>
          <a:xfrm>
            <a:off x="114300" y="42860"/>
            <a:ext cx="8382000" cy="746130"/>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marR="40639" indent="40639" defTabSz="914400">
              <a:defRPr sz="5000">
                <a:uFill>
                  <a:solidFill>
                    <a:srgbClr val="FFFFFF"/>
                  </a:solidFill>
                </a:uFill>
                <a:latin typeface="Optima"/>
                <a:ea typeface="Optima"/>
                <a:cs typeface="Optima"/>
                <a:sym typeface="Optima"/>
              </a:defRPr>
            </a:lvl1pPr>
          </a:lstStyle>
          <a:p>
            <a:r>
              <a:t>Theories of Intelligence</a:t>
            </a:r>
          </a:p>
        </p:txBody>
      </p:sp>
      <p:pic>
        <p:nvPicPr>
          <p:cNvPr id="107" name="image6.jpeg"/>
          <p:cNvPicPr>
            <a:picLocks noChangeAspect="1"/>
          </p:cNvPicPr>
          <p:nvPr/>
        </p:nvPicPr>
        <p:blipFill>
          <a:blip r:embed="rId7"/>
          <a:stretch>
            <a:fillRect/>
          </a:stretch>
        </p:blipFill>
        <p:spPr>
          <a:xfrm>
            <a:off x="5784555" y="919455"/>
            <a:ext cx="3334045" cy="5016503"/>
          </a:xfrm>
          <a:prstGeom prst="rect">
            <a:avLst/>
          </a:prstGeom>
          <a:ln w="12700">
            <a:miter lim="400000"/>
          </a:ln>
          <a:effectLst>
            <a:outerShdw blurRad="63500" dist="38100" dir="2700000" rotWithShape="0">
              <a:srgbClr val="000000">
                <a:alpha val="75000"/>
              </a:srgbClr>
            </a:outerShdw>
            <a:reflection stA="50000" endPos="40000" dir="5400000" sy="-100000" algn="bl" rotWithShape="0"/>
          </a:effectLst>
        </p:spPr>
      </p:pic>
      <p:sp>
        <p:nvSpPr>
          <p:cNvPr id="108" name="Shape 108"/>
          <p:cNvSpPr/>
          <p:nvPr/>
        </p:nvSpPr>
        <p:spPr>
          <a:xfrm>
            <a:off x="126999" y="749300"/>
            <a:ext cx="8029449" cy="52229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609600" marR="40639" indent="-568959" defTabSz="914400">
              <a:lnSpc>
                <a:spcPct val="90000"/>
              </a:lnSpc>
              <a:spcBef>
                <a:spcPts val="800"/>
              </a:spcBef>
              <a:tabLst>
                <a:tab pos="647700" algn="l"/>
                <a:tab pos="952500" algn="l"/>
              </a:tabLst>
              <a:defRPr sz="3500" b="1">
                <a:solidFill>
                  <a:srgbClr val="ACCAD7"/>
                </a:solidFill>
                <a:effectLst>
                  <a:outerShdw blurRad="12700" dist="25400" dir="2700000" rotWithShape="0">
                    <a:srgbClr val="000000"/>
                  </a:outerShdw>
                </a:effectLst>
                <a:uFill>
                  <a:solidFill>
                    <a:srgbClr val="FFD709"/>
                  </a:solidFill>
                </a:uFill>
                <a:latin typeface="Optima"/>
                <a:ea typeface="Optima"/>
                <a:cs typeface="Optima"/>
                <a:sym typeface="Optima"/>
              </a:defRPr>
            </a:lvl1pPr>
          </a:lstStyle>
          <a:p>
            <a:r>
              <a:t>Gardner’s Theory of Multiple Intelligence</a:t>
            </a:r>
          </a:p>
        </p:txBody>
      </p:sp>
      <p:sp>
        <p:nvSpPr>
          <p:cNvPr id="109" name="Shape 109"/>
          <p:cNvSpPr/>
          <p:nvPr/>
        </p:nvSpPr>
        <p:spPr>
          <a:xfrm>
            <a:off x="207854" y="1284022"/>
            <a:ext cx="8558955" cy="484499"/>
          </a:xfrm>
          <a:prstGeom prst="rect">
            <a:avLst/>
          </a:prstGeom>
          <a:ln w="12700">
            <a:miter lim="400000"/>
          </a:ln>
          <a:effectLst>
            <a:outerShdw blurRad="139700" dir="27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pPr marL="609600" marR="40639" indent="-568959" defTabSz="914400">
              <a:lnSpc>
                <a:spcPct val="90000"/>
              </a:lnSpc>
              <a:spcBef>
                <a:spcPts val="600"/>
              </a:spcBef>
              <a:defRPr sz="2600" u="sng">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Howard Gardner</a:t>
            </a:r>
            <a:r>
              <a:rPr u="none" dirty="0"/>
              <a:t> – 8</a:t>
            </a:r>
            <a:r>
              <a:rPr sz="2500" u="none" dirty="0"/>
              <a:t> different kinds of intelligence within us</a:t>
            </a:r>
          </a:p>
        </p:txBody>
      </p:sp>
      <p:sp>
        <p:nvSpPr>
          <p:cNvPr id="110" name="Shape 110"/>
          <p:cNvSpPr/>
          <p:nvPr/>
        </p:nvSpPr>
        <p:spPr>
          <a:xfrm>
            <a:off x="63500" y="2147890"/>
            <a:ext cx="5281297" cy="1969770"/>
          </a:xfrm>
          <a:prstGeom prst="rect">
            <a:avLst/>
          </a:prstGeom>
          <a:ln w="12700">
            <a:miter lim="400000"/>
          </a:ln>
          <a:effectLst/>
          <a:extLst>
            <a:ext uri="{C572A759-6A51-4108-AA02-DFA0A04FC94B}">
              <ma14:wrappingTextBoxFlag xmlns="" xmlns:ma14="http://schemas.microsoft.com/office/mac/drawingml/2011/main" val="1"/>
            </a:ext>
          </a:extLst>
        </p:spPr>
        <p:txBody>
          <a:bodyPr lIns="0" tIns="0" rIns="0" bIns="0">
            <a:spAutoFit/>
          </a:bodyPr>
          <a:lstStyle/>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1.	Linguistic intelligence</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2.	Logical mathematical intelligence</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3. Visual spatial</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4. Body </a:t>
            </a:r>
            <a:r>
              <a:rPr dirty="0" err="1"/>
              <a:t>kinesthetic</a:t>
            </a:r>
            <a:r>
              <a:rPr lang="en-US" dirty="0" err="1"/>
              <a:t>s</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5. Musical rhythmic</a:t>
            </a:r>
          </a:p>
        </p:txBody>
      </p:sp>
      <p:sp>
        <p:nvSpPr>
          <p:cNvPr id="111" name="Shape 111"/>
          <p:cNvSpPr/>
          <p:nvPr/>
        </p:nvSpPr>
        <p:spPr>
          <a:xfrm>
            <a:off x="12573" y="4182406"/>
            <a:ext cx="8966454" cy="1493953"/>
          </a:xfrm>
          <a:prstGeom prst="rect">
            <a:avLst/>
          </a:prstGeom>
          <a:ln w="12700">
            <a:miter lim="400000"/>
          </a:ln>
          <a:effectLst/>
          <a:extLst>
            <a:ext uri="{C572A759-6A51-4108-AA02-DFA0A04FC94B}">
              <ma14:wrappingTextBoxFlag xmlns="" xmlns:ma14="http://schemas.microsoft.com/office/mac/drawingml/2011/main" val="1"/>
            </a:ext>
          </a:extLst>
        </p:spPr>
        <p:txBody>
          <a:bodyPr lIns="50800" tIns="50800" rIns="50800" bIns="50800" anchor="ctr">
            <a:spAutoFit/>
          </a:bodyPr>
          <a:lstStyle/>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6.	Interpersonal intelligence – sensitivity to others’ feelings  </a:t>
            </a:r>
            <a:r>
              <a:rPr sz="1900" dirty="0"/>
              <a:t>(good w/people)</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7. Intrapersonal intelligence - insight into own feelings</a:t>
            </a:r>
            <a:endParaRPr sz="1600" dirty="0"/>
          </a:p>
          <a:p>
            <a:pPr marL="609600" marR="40639" indent="-568959" defTabSz="914400">
              <a:lnSpc>
                <a:spcPct val="90000"/>
              </a:lnSpc>
              <a:spcBef>
                <a:spcPts val="600"/>
              </a:spcBef>
              <a:tabLst>
                <a:tab pos="279400" algn="l"/>
              </a:tabLst>
              <a:defRPr sz="2400">
                <a:solidFill>
                  <a:srgbClr val="FFFFFF"/>
                </a:solidFill>
                <a:effectLst>
                  <a:outerShdw blurRad="63500" dist="76200" dir="2700000" rotWithShape="0">
                    <a:srgbClr val="000000">
                      <a:alpha val="75000"/>
                    </a:srgbClr>
                  </a:outerShdw>
                </a:effectLst>
                <a:uFill>
                  <a:solidFill>
                    <a:srgbClr val="FFFFFF"/>
                  </a:solidFill>
                </a:uFill>
                <a:latin typeface="Arial"/>
                <a:ea typeface="Arial"/>
                <a:cs typeface="Arial"/>
                <a:sym typeface="Arial"/>
              </a:defRPr>
            </a:pPr>
            <a:r>
              <a:rPr dirty="0"/>
              <a:t>   8. Naturalistic - “in tune” with nature -aware of the environment. </a:t>
            </a:r>
          </a:p>
        </p:txBody>
      </p:sp>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14:presetBounceEnd="60000">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14:bounceEnd="60000">
                                          <p:cBhvr additive="base">
                                            <p:cTn id="7" dur="1000" fill="hold"/>
                                            <p:tgtEl>
                                              <p:spTgt spid="108"/>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8"/>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14:presetBounceEnd="60000">
                                      <p:stCondLst>
                                        <p:cond delay="500"/>
                                      </p:stCondLst>
                                      <p:childTnLst>
                                        <p:set>
                                          <p:cBhvr>
                                            <p:cTn id="10" dur="1" fill="hold">
                                              <p:stCondLst>
                                                <p:cond delay="0"/>
                                              </p:stCondLst>
                                            </p:cTn>
                                            <p:tgtEl>
                                              <p:spTgt spid="107"/>
                                            </p:tgtEl>
                                            <p:attrNameLst>
                                              <p:attrName>style.visibility</p:attrName>
                                            </p:attrNameLst>
                                          </p:cBhvr>
                                          <p:to>
                                            <p:strVal val="visible"/>
                                          </p:to>
                                        </p:set>
                                        <p:anim calcmode="lin" valueType="num" p14:bounceEnd="60000">
                                          <p:cBhvr additive="base">
                                            <p:cTn id="11" dur="1000" fill="hold"/>
                                            <p:tgtEl>
                                              <p:spTgt spid="107"/>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10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500"/>
                                      </p:stCondLst>
                                      <p:childTnLst>
                                        <p:set>
                                          <p:cBhvr>
                                            <p:cTn id="14" dur="1" fill="hold">
                                              <p:stCondLst>
                                                <p:cond delay="0"/>
                                              </p:stCondLst>
                                            </p:cTn>
                                            <p:tgtEl>
                                              <p:spTgt spid="110"/>
                                            </p:tgtEl>
                                            <p:attrNameLst>
                                              <p:attrName>style.visibility</p:attrName>
                                            </p:attrNameLst>
                                          </p:cBhvr>
                                          <p:to>
                                            <p:strVal val="visible"/>
                                          </p:to>
                                        </p:set>
                                        <p:anim calcmode="lin" valueType="num" p14:bounceEnd="60000">
                                          <p:cBhvr additive="base">
                                            <p:cTn id="15" dur="1000" fill="hold"/>
                                            <p:tgtEl>
                                              <p:spTgt spid="110"/>
                                            </p:tgtEl>
                                            <p:attrNameLst>
                                              <p:attrName>ppt_x</p:attrName>
                                            </p:attrNameLst>
                                          </p:cBhvr>
                                          <p:tavLst>
                                            <p:tav tm="0">
                                              <p:val>
                                                <p:strVal val="0-#ppt_w/2"/>
                                              </p:val>
                                            </p:tav>
                                            <p:tav tm="100000">
                                              <p:val>
                                                <p:strVal val="#ppt_x"/>
                                              </p:val>
                                            </p:tav>
                                          </p:tavLst>
                                        </p:anim>
                                        <p:anim calcmode="lin" valueType="num" p14:bounceEnd="60000">
                                          <p:cBhvr additive="base">
                                            <p:cTn id="16" dur="1000" fill="hold"/>
                                            <p:tgtEl>
                                              <p:spTgt spid="1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0000">
                                      <p:stCondLst>
                                        <p:cond delay="1000"/>
                                      </p:stCondLst>
                                      <p:childTnLst>
                                        <p:set>
                                          <p:cBhvr>
                                            <p:cTn id="18" dur="1" fill="hold">
                                              <p:stCondLst>
                                                <p:cond delay="0"/>
                                              </p:stCondLst>
                                            </p:cTn>
                                            <p:tgtEl>
                                              <p:spTgt spid="111"/>
                                            </p:tgtEl>
                                            <p:attrNameLst>
                                              <p:attrName>style.visibility</p:attrName>
                                            </p:attrNameLst>
                                          </p:cBhvr>
                                          <p:to>
                                            <p:strVal val="visible"/>
                                          </p:to>
                                        </p:set>
                                        <p:anim calcmode="lin" valueType="num" p14:bounceEnd="60000">
                                          <p:cBhvr additive="base">
                                            <p:cTn id="19" dur="1000" fill="hold"/>
                                            <p:tgtEl>
                                              <p:spTgt spid="111"/>
                                            </p:tgtEl>
                                            <p:attrNameLst>
                                              <p:attrName>ppt_x</p:attrName>
                                            </p:attrNameLst>
                                          </p:cBhvr>
                                          <p:tavLst>
                                            <p:tav tm="0">
                                              <p:val>
                                                <p:strVal val="0-#ppt_w/2"/>
                                              </p:val>
                                            </p:tav>
                                            <p:tav tm="100000">
                                              <p:val>
                                                <p:strVal val="#ppt_x"/>
                                              </p:val>
                                            </p:tav>
                                          </p:tavLst>
                                        </p:anim>
                                        <p:anim calcmode="lin" valueType="num" p14:bounceEnd="60000">
                                          <p:cBhvr additive="base">
                                            <p:cTn id="20" dur="10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5" nodeType="clickEffect">
                                      <p:stCondLst>
                                        <p:cond delay="0"/>
                                      </p:stCondLst>
                                      <p:iterate>
                                        <p:tmAbs val="0"/>
                                      </p:iterate>
                                      <p:childTnLst>
                                        <p:set>
                                          <p:cBhvr>
                                            <p:cTn id="24" fill="hold"/>
                                            <p:tgtEl>
                                              <p:spTgt spid="105"/>
                                            </p:tgtEl>
                                            <p:attrNameLst>
                                              <p:attrName>style.visibility</p:attrName>
                                            </p:attrNameLst>
                                          </p:cBhvr>
                                          <p:to>
                                            <p:strVal val="visible"/>
                                          </p:to>
                                        </p:set>
                                        <p:animEffect transition="in" filter="box(out)">
                                          <p:cBhvr>
                                            <p:cTn id="25" dur="700"/>
                                            <p:tgtEl>
                                              <p:spTgt spid="105"/>
                                            </p:tgtEl>
                                          </p:cBhvr>
                                        </p:animEffect>
                                      </p:childTnLst>
                                    </p:cTn>
                                  </p:par>
                                  <p:par>
                                    <p:cTn id="26" presetID="4" presetClass="exit" presetSubtype="32" fill="hold" grpId="9" nodeType="withEffect">
                                      <p:stCondLst>
                                        <p:cond delay="0"/>
                                      </p:stCondLst>
                                      <p:iterate>
                                        <p:tmAbs val="0"/>
                                      </p:iterate>
                                      <p:childTnLst>
                                        <p:animEffect transition="out" filter="box(out)">
                                          <p:cBhvr>
                                            <p:cTn id="27" dur="1000" fill="hold"/>
                                            <p:tgtEl>
                                              <p:spTgt spid="107"/>
                                            </p:tgtEl>
                                          </p:cBhvr>
                                        </p:animEffect>
                                        <p:set>
                                          <p:cBhvr>
                                            <p:cTn id="28" fill="hold">
                                              <p:stCondLst>
                                                <p:cond delay="999"/>
                                              </p:stCondLst>
                                            </p:cTn>
                                            <p:tgtEl>
                                              <p:spTgt spid="107"/>
                                            </p:tgtEl>
                                            <p:attrNameLst>
                                              <p:attrName>style.visibility</p:attrName>
                                            </p:attrNameLst>
                                          </p:cBhvr>
                                          <p:to>
                                            <p:strVal val="hidden"/>
                                          </p:to>
                                        </p:set>
                                      </p:childTnLst>
                                    </p:cTn>
                                  </p:par>
                                  <p:par>
                                    <p:cTn id="29" presetID="64" presetClass="path" presetSubtype="0" accel="50000" decel="50000" fill="hold" grpId="1" nodeType="withEffect">
                                      <p:stCondLst>
                                        <p:cond delay="0"/>
                                      </p:stCondLst>
                                      <p:childTnLst>
                                        <p:animMotion origin="layout" path="M 2.77778E-7 -1.61962E-6 L -0.00399 -0.05669 " pathEditMode="relative" rAng="0" ptsTypes="AA">
                                          <p:cBhvr>
                                            <p:cTn id="30" dur="2000" fill="hold"/>
                                            <p:tgtEl>
                                              <p:spTgt spid="110"/>
                                            </p:tgtEl>
                                            <p:attrNameLst>
                                              <p:attrName>ppt_x</p:attrName>
                                              <p:attrName>ppt_y</p:attrName>
                                            </p:attrNameLst>
                                          </p:cBhvr>
                                          <p:rCtr x="-208" y="-2846"/>
                                        </p:animMotion>
                                      </p:childTnLst>
                                    </p:cTn>
                                  </p:par>
                                  <p:par>
                                    <p:cTn id="31" presetID="42" presetClass="path" presetSubtype="0" accel="50000" decel="50000" fill="hold" grpId="1" nodeType="withEffect">
                                      <p:stCondLst>
                                        <p:cond delay="0"/>
                                      </p:stCondLst>
                                      <p:childTnLst>
                                        <p:animMotion origin="layout" path="M 3.33333E-6 1.11022E-16 L 0.00833 0.13681 " pathEditMode="relative" rAng="0" ptsTypes="AA">
                                          <p:cBhvr>
                                            <p:cTn id="32" dur="2000" fill="hold"/>
                                            <p:tgtEl>
                                              <p:spTgt spid="111"/>
                                            </p:tgtEl>
                                            <p:attrNameLst>
                                              <p:attrName>ppt_x</p:attrName>
                                              <p:attrName>ppt_y</p:attrName>
                                            </p:attrNameLst>
                                          </p:cBhvr>
                                          <p:rCtr x="417" y="6829"/>
                                        </p:animMotion>
                                      </p:childTnLst>
                                    </p:cTn>
                                  </p:par>
                                  <p:par>
                                    <p:cTn id="33" presetID="1" presetClass="mediacall" presetSubtype="0" fill="hold" nodeType="withEffect">
                                      <p:stCondLst>
                                        <p:cond delay="0"/>
                                      </p:stCondLst>
                                      <p:childTnLst>
                                        <p:cmd type="call" cmd="playFrom(0.0)">
                                          <p:cBhvr>
                                            <p:cTn id="34" dur="186519"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5" fill="hold" display="0">
                      <p:stCondLst>
                        <p:cond delay="indefinite"/>
                      </p:stCondLst>
                    </p:cTn>
                    <p:tgtEl>
                      <p:spTgt spid="105"/>
                    </p:tgtEl>
                  </p:cMediaNode>
                </p:video>
              </p:childTnLst>
            </p:cTn>
          </p:par>
        </p:tnLst>
        <p:bldLst>
          <p:bldP spid="105" grpId="5" animBg="1" advAuto="0"/>
          <p:bldP spid="107" grpId="2" animBg="1" advAuto="0"/>
          <p:bldP spid="107" grpId="9" animBg="1" advAuto="0"/>
          <p:bldP spid="108" grpId="1" animBg="1" advAuto="0"/>
          <p:bldP spid="110" grpId="0" animBg="1"/>
          <p:bldP spid="110" grpId="1" animBg="1"/>
          <p:bldP spid="111" grpId="0" animBg="1"/>
          <p:bldP spid="111" grpId="1" animBg="1"/>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fill="hold"/>
                                            <p:tgtEl>
                                              <p:spTgt spid="108"/>
                                            </p:tgtEl>
                                            <p:attrNameLst>
                                              <p:attrName>ppt_x</p:attrName>
                                            </p:attrNameLst>
                                          </p:cBhvr>
                                          <p:tavLst>
                                            <p:tav tm="0">
                                              <p:val>
                                                <p:strVal val="0-#ppt_w/2"/>
                                              </p:val>
                                            </p:tav>
                                            <p:tav tm="100000">
                                              <p:val>
                                                <p:strVal val="#ppt_x"/>
                                              </p:val>
                                            </p:tav>
                                          </p:tavLst>
                                        </p:anim>
                                        <p:anim calcmode="lin" valueType="num">
                                          <p:cBhvr additive="base">
                                            <p:cTn id="8" dur="1000" fill="hold"/>
                                            <p:tgtEl>
                                              <p:spTgt spid="108"/>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50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1000" fill="hold"/>
                                            <p:tgtEl>
                                              <p:spTgt spid="107"/>
                                            </p:tgtEl>
                                            <p:attrNameLst>
                                              <p:attrName>ppt_x</p:attrName>
                                            </p:attrNameLst>
                                          </p:cBhvr>
                                          <p:tavLst>
                                            <p:tav tm="0">
                                              <p:val>
                                                <p:strVal val="0-#ppt_w/2"/>
                                              </p:val>
                                            </p:tav>
                                            <p:tav tm="100000">
                                              <p:val>
                                                <p:strVal val="#ppt_x"/>
                                              </p:val>
                                            </p:tav>
                                          </p:tavLst>
                                        </p:anim>
                                        <p:anim calcmode="lin" valueType="num">
                                          <p:cBhvr additive="base">
                                            <p:cTn id="12" dur="1000" fill="hold"/>
                                            <p:tgtEl>
                                              <p:spTgt spid="10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1000" fill="hold"/>
                                            <p:tgtEl>
                                              <p:spTgt spid="110"/>
                                            </p:tgtEl>
                                            <p:attrNameLst>
                                              <p:attrName>ppt_x</p:attrName>
                                            </p:attrNameLst>
                                          </p:cBhvr>
                                          <p:tavLst>
                                            <p:tav tm="0">
                                              <p:val>
                                                <p:strVal val="0-#ppt_w/2"/>
                                              </p:val>
                                            </p:tav>
                                            <p:tav tm="100000">
                                              <p:val>
                                                <p:strVal val="#ppt_x"/>
                                              </p:val>
                                            </p:tav>
                                          </p:tavLst>
                                        </p:anim>
                                        <p:anim calcmode="lin" valueType="num">
                                          <p:cBhvr additive="base">
                                            <p:cTn id="16" dur="1000" fill="hold"/>
                                            <p:tgtEl>
                                              <p:spTgt spid="1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1000" fill="hold"/>
                                            <p:tgtEl>
                                              <p:spTgt spid="111"/>
                                            </p:tgtEl>
                                            <p:attrNameLst>
                                              <p:attrName>ppt_x</p:attrName>
                                            </p:attrNameLst>
                                          </p:cBhvr>
                                          <p:tavLst>
                                            <p:tav tm="0">
                                              <p:val>
                                                <p:strVal val="0-#ppt_w/2"/>
                                              </p:val>
                                            </p:tav>
                                            <p:tav tm="100000">
                                              <p:val>
                                                <p:strVal val="#ppt_x"/>
                                              </p:val>
                                            </p:tav>
                                          </p:tavLst>
                                        </p:anim>
                                        <p:anim calcmode="lin" valueType="num">
                                          <p:cBhvr additive="base">
                                            <p:cTn id="20" dur="10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5" nodeType="clickEffect">
                                      <p:stCondLst>
                                        <p:cond delay="0"/>
                                      </p:stCondLst>
                                      <p:iterate>
                                        <p:tmAbs val="0"/>
                                      </p:iterate>
                                      <p:childTnLst>
                                        <p:set>
                                          <p:cBhvr>
                                            <p:cTn id="24" fill="hold"/>
                                            <p:tgtEl>
                                              <p:spTgt spid="105"/>
                                            </p:tgtEl>
                                            <p:attrNameLst>
                                              <p:attrName>style.visibility</p:attrName>
                                            </p:attrNameLst>
                                          </p:cBhvr>
                                          <p:to>
                                            <p:strVal val="visible"/>
                                          </p:to>
                                        </p:set>
                                        <p:animEffect transition="in" filter="box(out)">
                                          <p:cBhvr>
                                            <p:cTn id="25" dur="700"/>
                                            <p:tgtEl>
                                              <p:spTgt spid="105"/>
                                            </p:tgtEl>
                                          </p:cBhvr>
                                        </p:animEffect>
                                      </p:childTnLst>
                                    </p:cTn>
                                  </p:par>
                                  <p:par>
                                    <p:cTn id="26" presetID="4" presetClass="exit" presetSubtype="32" fill="hold" grpId="9" nodeType="withEffect">
                                      <p:stCondLst>
                                        <p:cond delay="0"/>
                                      </p:stCondLst>
                                      <p:iterate>
                                        <p:tmAbs val="0"/>
                                      </p:iterate>
                                      <p:childTnLst>
                                        <p:animEffect transition="out" filter="box(out)">
                                          <p:cBhvr>
                                            <p:cTn id="27" dur="1000" fill="hold"/>
                                            <p:tgtEl>
                                              <p:spTgt spid="107"/>
                                            </p:tgtEl>
                                          </p:cBhvr>
                                        </p:animEffect>
                                        <p:set>
                                          <p:cBhvr>
                                            <p:cTn id="28" fill="hold">
                                              <p:stCondLst>
                                                <p:cond delay="999"/>
                                              </p:stCondLst>
                                            </p:cTn>
                                            <p:tgtEl>
                                              <p:spTgt spid="107"/>
                                            </p:tgtEl>
                                            <p:attrNameLst>
                                              <p:attrName>style.visibility</p:attrName>
                                            </p:attrNameLst>
                                          </p:cBhvr>
                                          <p:to>
                                            <p:strVal val="hidden"/>
                                          </p:to>
                                        </p:set>
                                      </p:childTnLst>
                                    </p:cTn>
                                  </p:par>
                                  <p:par>
                                    <p:cTn id="29" presetID="64" presetClass="path" presetSubtype="0" accel="50000" decel="50000" fill="hold" grpId="1" nodeType="withEffect">
                                      <p:stCondLst>
                                        <p:cond delay="0"/>
                                      </p:stCondLst>
                                      <p:childTnLst>
                                        <p:animMotion origin="layout" path="M 2.77778E-7 -1.61962E-6 L -0.00399 -0.05669 " pathEditMode="relative" rAng="0" ptsTypes="AA">
                                          <p:cBhvr>
                                            <p:cTn id="30" dur="2000" fill="hold"/>
                                            <p:tgtEl>
                                              <p:spTgt spid="110"/>
                                            </p:tgtEl>
                                            <p:attrNameLst>
                                              <p:attrName>ppt_x</p:attrName>
                                              <p:attrName>ppt_y</p:attrName>
                                            </p:attrNameLst>
                                          </p:cBhvr>
                                          <p:rCtr x="-208" y="-2846"/>
                                        </p:animMotion>
                                      </p:childTnLst>
                                    </p:cTn>
                                  </p:par>
                                  <p:par>
                                    <p:cTn id="31" presetID="42" presetClass="path" presetSubtype="0" accel="50000" decel="50000" fill="hold" grpId="1" nodeType="withEffect">
                                      <p:stCondLst>
                                        <p:cond delay="0"/>
                                      </p:stCondLst>
                                      <p:childTnLst>
                                        <p:animMotion origin="layout" path="M 3.33333E-6 1.11022E-16 L 0.00833 0.13681 " pathEditMode="relative" rAng="0" ptsTypes="AA">
                                          <p:cBhvr>
                                            <p:cTn id="32" dur="2000" fill="hold"/>
                                            <p:tgtEl>
                                              <p:spTgt spid="111"/>
                                            </p:tgtEl>
                                            <p:attrNameLst>
                                              <p:attrName>ppt_x</p:attrName>
                                              <p:attrName>ppt_y</p:attrName>
                                            </p:attrNameLst>
                                          </p:cBhvr>
                                          <p:rCtr x="417" y="6829"/>
                                        </p:animMotion>
                                      </p:childTnLst>
                                    </p:cTn>
                                  </p:par>
                                  <p:par>
                                    <p:cTn id="33" presetID="1" presetClass="mediacall" presetSubtype="0" fill="hold" nodeType="withEffect">
                                      <p:stCondLst>
                                        <p:cond delay="0"/>
                                      </p:stCondLst>
                                      <p:childTnLst>
                                        <p:cmd type="call" cmd="playFrom(0.0)">
                                          <p:cBhvr>
                                            <p:cTn id="34" dur="186519"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35" fill="hold" display="0">
                      <p:stCondLst>
                        <p:cond delay="indefinite"/>
                      </p:stCondLst>
                    </p:cTn>
                    <p:tgtEl>
                      <p:spTgt spid="105"/>
                    </p:tgtEl>
                  </p:cMediaNode>
                </p:video>
              </p:childTnLst>
            </p:cTn>
          </p:par>
        </p:tnLst>
        <p:bldLst>
          <p:bldP spid="105" grpId="5" animBg="1" advAuto="0"/>
          <p:bldP spid="107" grpId="2" animBg="1" advAuto="0"/>
          <p:bldP spid="107" grpId="9" animBg="1" advAuto="0"/>
          <p:bldP spid="108" grpId="1" animBg="1" advAuto="0"/>
          <p:bldP spid="110" grpId="0" animBg="1"/>
          <p:bldP spid="110" grpId="1" animBg="1"/>
          <p:bldP spid="111" grpId="0" animBg="1"/>
          <p:bldP spid="111"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7.jpeg"/>
          <p:cNvPicPr>
            <a:picLocks noChangeAspect="1"/>
          </p:cNvPicPr>
          <p:nvPr/>
        </p:nvPicPr>
        <p:blipFill>
          <a:blip r:embed="rId3"/>
          <a:srcRect l="23326" r="8264"/>
          <a:stretch>
            <a:fillRect/>
          </a:stretch>
        </p:blipFill>
        <p:spPr>
          <a:xfrm>
            <a:off x="-12700" y="908225"/>
            <a:ext cx="5181600" cy="5041903"/>
          </a:xfrm>
          <a:prstGeom prst="rect">
            <a:avLst/>
          </a:prstGeom>
          <a:ln w="12700">
            <a:miter lim="400000"/>
          </a:ln>
        </p:spPr>
      </p:pic>
      <p:sp>
        <p:nvSpPr>
          <p:cNvPr id="116" name="Shape 116"/>
          <p:cNvSpPr/>
          <p:nvPr/>
        </p:nvSpPr>
        <p:spPr>
          <a:xfrm>
            <a:off x="5067300" y="1143000"/>
            <a:ext cx="3975100" cy="1110617"/>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marR="40639" indent="40639" algn="ctr" defTabSz="914400">
              <a:defRPr sz="2500">
                <a:solidFill>
                  <a:srgbClr val="F9FFFD"/>
                </a:solidFill>
                <a:effectLst>
                  <a:outerShdw blurRad="12700" dist="25400" dir="2700000" rotWithShape="0">
                    <a:srgbClr val="000000"/>
                  </a:outerShdw>
                </a:effectLst>
                <a:uFill>
                  <a:solidFill>
                    <a:srgbClr val="FFD709"/>
                  </a:solidFill>
                </a:uFill>
                <a:latin typeface="Chonker"/>
                <a:ea typeface="Chonker"/>
                <a:cs typeface="Chonker"/>
                <a:sym typeface="Chonker"/>
              </a:defRPr>
            </a:lvl1pPr>
          </a:lstStyle>
          <a:p>
            <a:r>
              <a:rPr dirty="0"/>
              <a:t>What’s the Difference between </a:t>
            </a:r>
            <a:r>
              <a:rPr dirty="0" err="1"/>
              <a:t>Thurstone’s</a:t>
            </a:r>
            <a:r>
              <a:rPr dirty="0"/>
              <a:t> &amp; Gardner’s Views?</a:t>
            </a:r>
          </a:p>
        </p:txBody>
      </p:sp>
      <p:sp>
        <p:nvSpPr>
          <p:cNvPr id="117" name="Shape 117"/>
          <p:cNvSpPr/>
          <p:nvPr/>
        </p:nvSpPr>
        <p:spPr>
          <a:xfrm>
            <a:off x="5283200" y="2552700"/>
            <a:ext cx="3683000" cy="3094180"/>
          </a:xfrm>
          <a:prstGeom prst="rect">
            <a:avLst/>
          </a:prstGeom>
          <a:ln w="12700">
            <a:miter lim="400000"/>
          </a:ln>
          <a:effectLst>
            <a:outerShdw blurRad="635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marR="40639" indent="66039" defTabSz="914400">
              <a:lnSpc>
                <a:spcPct val="80000"/>
              </a:lnSpc>
              <a:spcBef>
                <a:spcPts val="800"/>
              </a:spcBef>
              <a:defRPr sz="2500" spc="200">
                <a:solidFill>
                  <a:srgbClr val="FFFFFF"/>
                </a:solidFill>
                <a:uFill>
                  <a:solidFill>
                    <a:srgbClr val="FFFFFF"/>
                  </a:solidFill>
                </a:uFill>
                <a:latin typeface="CoopLight"/>
                <a:ea typeface="CoopLight"/>
                <a:cs typeface="CoopLight"/>
                <a:sym typeface="CoopLight"/>
              </a:defRPr>
            </a:pPr>
            <a:r>
              <a:rPr b="1" dirty="0" err="1"/>
              <a:t>Thurstone</a:t>
            </a:r>
            <a:r>
              <a:rPr dirty="0"/>
              <a:t> - </a:t>
            </a:r>
            <a:endParaRPr sz="1800" spc="144" dirty="0">
              <a:latin typeface="+mj-lt"/>
              <a:ea typeface="+mj-ea"/>
              <a:cs typeface="+mj-cs"/>
              <a:sym typeface="Helvetica"/>
            </a:endParaRPr>
          </a:p>
          <a:p>
            <a:pPr marL="285750" marR="40639" indent="-60325" defTabSz="914400">
              <a:lnSpc>
                <a:spcPct val="80000"/>
              </a:lnSpc>
              <a:spcBef>
                <a:spcPts val="800"/>
              </a:spcBef>
              <a:defRPr sz="2500" spc="200">
                <a:solidFill>
                  <a:srgbClr val="FFFFFF"/>
                </a:solidFill>
                <a:uFill>
                  <a:solidFill>
                    <a:srgbClr val="FFFFFF"/>
                  </a:solidFill>
                </a:uFill>
                <a:latin typeface="CoopLight"/>
                <a:ea typeface="CoopLight"/>
                <a:cs typeface="CoopLight"/>
                <a:sym typeface="CoopLight"/>
              </a:defRPr>
            </a:pPr>
            <a:r>
              <a:rPr dirty="0"/>
              <a:t>7 factors </a:t>
            </a:r>
            <a:r>
              <a:rPr u="sng" dirty="0"/>
              <a:t>combined</a:t>
            </a:r>
            <a:r>
              <a:rPr dirty="0"/>
              <a:t> make up intelligence.</a:t>
            </a:r>
            <a:endParaRPr sz="1800" spc="144" dirty="0">
              <a:latin typeface="+mj-lt"/>
              <a:ea typeface="+mj-ea"/>
              <a:cs typeface="+mj-cs"/>
              <a:sym typeface="Helvetica"/>
            </a:endParaRPr>
          </a:p>
          <a:p>
            <a:pPr marR="40639" indent="66039" defTabSz="914400">
              <a:lnSpc>
                <a:spcPct val="80000"/>
              </a:lnSpc>
              <a:spcBef>
                <a:spcPts val="800"/>
              </a:spcBef>
              <a:defRPr sz="2500" spc="200">
                <a:solidFill>
                  <a:srgbClr val="FFFFFF"/>
                </a:solidFill>
                <a:uFill>
                  <a:solidFill>
                    <a:srgbClr val="FFFFFF"/>
                  </a:solidFill>
                </a:uFill>
                <a:latin typeface="CoopLight"/>
                <a:ea typeface="CoopLight"/>
                <a:cs typeface="CoopLight"/>
                <a:sym typeface="CoopLight"/>
              </a:defRPr>
            </a:pPr>
            <a:endParaRPr sz="1800" spc="144" dirty="0">
              <a:latin typeface="+mj-lt"/>
              <a:ea typeface="+mj-ea"/>
              <a:cs typeface="+mj-cs"/>
              <a:sym typeface="Helvetica"/>
            </a:endParaRPr>
          </a:p>
          <a:p>
            <a:pPr marR="40639" indent="66039" defTabSz="914400">
              <a:lnSpc>
                <a:spcPct val="80000"/>
              </a:lnSpc>
              <a:spcBef>
                <a:spcPts val="800"/>
              </a:spcBef>
              <a:defRPr sz="2500" spc="200">
                <a:solidFill>
                  <a:srgbClr val="FFFFFF"/>
                </a:solidFill>
                <a:uFill>
                  <a:solidFill>
                    <a:srgbClr val="FFFFFF"/>
                  </a:solidFill>
                </a:uFill>
                <a:latin typeface="CoopLight"/>
                <a:ea typeface="CoopLight"/>
                <a:cs typeface="CoopLight"/>
                <a:sym typeface="CoopLight"/>
              </a:defRPr>
            </a:pPr>
            <a:r>
              <a:rPr b="1" dirty="0"/>
              <a:t>Gardner</a:t>
            </a:r>
            <a:r>
              <a:rPr dirty="0"/>
              <a:t> - </a:t>
            </a:r>
            <a:endParaRPr sz="1800" spc="144" dirty="0">
              <a:latin typeface="+mj-lt"/>
              <a:ea typeface="+mj-ea"/>
              <a:cs typeface="+mj-cs"/>
              <a:sym typeface="Helvetica"/>
            </a:endParaRPr>
          </a:p>
          <a:p>
            <a:pPr marL="344488" marR="40639" defTabSz="914400">
              <a:lnSpc>
                <a:spcPct val="80000"/>
              </a:lnSpc>
              <a:spcBef>
                <a:spcPts val="800"/>
              </a:spcBef>
              <a:defRPr sz="2500" spc="200">
                <a:solidFill>
                  <a:srgbClr val="FFFFFF"/>
                </a:solidFill>
                <a:uFill>
                  <a:solidFill>
                    <a:srgbClr val="FFFFFF"/>
                  </a:solidFill>
                </a:uFill>
                <a:latin typeface="CoopLight"/>
                <a:ea typeface="CoopLight"/>
                <a:cs typeface="CoopLight"/>
                <a:sym typeface="CoopLight"/>
              </a:defRPr>
            </a:pPr>
            <a:r>
              <a:rPr dirty="0"/>
              <a:t>8 intelligences are </a:t>
            </a:r>
            <a:r>
              <a:rPr u="sng" dirty="0"/>
              <a:t>independent</a:t>
            </a:r>
            <a:r>
              <a:rPr dirty="0"/>
              <a:t> of each other.</a:t>
            </a:r>
          </a:p>
        </p:txBody>
      </p:sp>
    </p:spTree>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14:presetBounceEnd="67000">
                                      <p:stCondLst>
                                        <p:cond delay="0"/>
                                      </p:stCondLst>
                                      <p:iterate>
                                        <p:tmAbs val="0"/>
                                      </p:iterate>
                                      <p:childTnLst>
                                        <p:set>
                                          <p:cBhvr>
                                            <p:cTn id="6" fill="hold"/>
                                            <p:tgtEl>
                                              <p:spTgt spid="115"/>
                                            </p:tgtEl>
                                            <p:attrNameLst>
                                              <p:attrName>style.visibility</p:attrName>
                                            </p:attrNameLst>
                                          </p:cBhvr>
                                          <p:to>
                                            <p:strVal val="visible"/>
                                          </p:to>
                                        </p:set>
                                        <p:anim calcmode="lin" valueType="num" p14:bounceEnd="67000">
                                          <p:cBhvr>
                                            <p:cTn id="7" dur="1000" fill="hold"/>
                                            <p:tgtEl>
                                              <p:spTgt spid="115"/>
                                            </p:tgtEl>
                                            <p:attrNameLst>
                                              <p:attrName>ppt_x</p:attrName>
                                            </p:attrNameLst>
                                          </p:cBhvr>
                                          <p:tavLst>
                                            <p:tav tm="0">
                                              <p:val>
                                                <p:strVal val="1+#ppt_w/2"/>
                                              </p:val>
                                            </p:tav>
                                            <p:tav tm="100000">
                                              <p:val>
                                                <p:strVal val="#ppt_x"/>
                                              </p:val>
                                            </p:tav>
                                          </p:tavLst>
                                        </p:anim>
                                        <p:anim calcmode="lin" valueType="num" p14:bounceEnd="67000">
                                          <p:cBhvr>
                                            <p:cTn id="8" dur="1000" fill="hold"/>
                                            <p:tgtEl>
                                              <p:spTgt spid="1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500"/>
                                      </p:stCondLst>
                                      <p:childTnLst>
                                        <p:set>
                                          <p:cBhvr>
                                            <p:cTn id="10" dur="1" fill="hold">
                                              <p:stCondLst>
                                                <p:cond delay="0"/>
                                              </p:stCondLst>
                                            </p:cTn>
                                            <p:tgtEl>
                                              <p:spTgt spid="116"/>
                                            </p:tgtEl>
                                            <p:attrNameLst>
                                              <p:attrName>style.visibility</p:attrName>
                                            </p:attrNameLst>
                                          </p:cBhvr>
                                          <p:to>
                                            <p:strVal val="visible"/>
                                          </p:to>
                                        </p:set>
                                        <p:anim calcmode="lin" valueType="num" p14:bounceEnd="60000">
                                          <p:cBhvr additive="base">
                                            <p:cTn id="11" dur="1000" fill="hold"/>
                                            <p:tgtEl>
                                              <p:spTgt spid="116"/>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14:bounceEnd="60000">
                                          <p:cBhvr additive="base">
                                            <p:cTn id="17" dur="1000" fill="hold"/>
                                            <p:tgtEl>
                                              <p:spTgt spid="117"/>
                                            </p:tgtEl>
                                            <p:attrNameLst>
                                              <p:attrName>ppt_x</p:attrName>
                                            </p:attrNameLst>
                                          </p:cBhvr>
                                          <p:tavLst>
                                            <p:tav tm="0">
                                              <p:val>
                                                <p:strVal val="0-#ppt_w/2"/>
                                              </p:val>
                                            </p:tav>
                                            <p:tav tm="100000">
                                              <p:val>
                                                <p:strVal val="#ppt_x"/>
                                              </p:val>
                                            </p:tav>
                                          </p:tavLst>
                                        </p:anim>
                                        <p:anim calcmode="lin" valueType="num" p14:bounceEnd="60000">
                                          <p:cBhvr additive="base">
                                            <p:cTn id="18"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animBg="1" advAuto="0"/>
          <p:bldP spid="116" grpId="0" animBg="1"/>
          <p:bldP spid="117" grpId="0" animBg="1"/>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15"/>
                                            </p:tgtEl>
                                            <p:attrNameLst>
                                              <p:attrName>style.visibility</p:attrName>
                                            </p:attrNameLst>
                                          </p:cBhvr>
                                          <p:to>
                                            <p:strVal val="visible"/>
                                          </p:to>
                                        </p:set>
                                        <p:anim calcmode="lin" valueType="num">
                                          <p:cBhvr>
                                            <p:cTn id="7" dur="1000" fill="hold"/>
                                            <p:tgtEl>
                                              <p:spTgt spid="115"/>
                                            </p:tgtEl>
                                            <p:attrNameLst>
                                              <p:attrName>ppt_x</p:attrName>
                                            </p:attrNameLst>
                                          </p:cBhvr>
                                          <p:tavLst>
                                            <p:tav tm="0">
                                              <p:val>
                                                <p:strVal val="1+#ppt_w/2"/>
                                              </p:val>
                                            </p:tav>
                                            <p:tav tm="100000">
                                              <p:val>
                                                <p:strVal val="#ppt_x"/>
                                              </p:val>
                                            </p:tav>
                                          </p:tavLst>
                                        </p:anim>
                                        <p:anim calcmode="lin" valueType="num">
                                          <p:cBhvr>
                                            <p:cTn id="8" dur="1000" fill="hold"/>
                                            <p:tgtEl>
                                              <p:spTgt spid="1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1000" fill="hold"/>
                                            <p:tgtEl>
                                              <p:spTgt spid="116"/>
                                            </p:tgtEl>
                                            <p:attrNameLst>
                                              <p:attrName>ppt_x</p:attrName>
                                            </p:attrNameLst>
                                          </p:cBhvr>
                                          <p:tavLst>
                                            <p:tav tm="0">
                                              <p:val>
                                                <p:strVal val="0-#ppt_w/2"/>
                                              </p:val>
                                            </p:tav>
                                            <p:tav tm="100000">
                                              <p:val>
                                                <p:strVal val="#ppt_x"/>
                                              </p:val>
                                            </p:tav>
                                          </p:tavLst>
                                        </p:anim>
                                        <p:anim calcmode="lin" valueType="num">
                                          <p:cBhvr additive="base">
                                            <p:cTn id="12" dur="10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additive="base">
                                            <p:cTn id="17" dur="1000" fill="hold"/>
                                            <p:tgtEl>
                                              <p:spTgt spid="117"/>
                                            </p:tgtEl>
                                            <p:attrNameLst>
                                              <p:attrName>ppt_x</p:attrName>
                                            </p:attrNameLst>
                                          </p:cBhvr>
                                          <p:tavLst>
                                            <p:tav tm="0">
                                              <p:val>
                                                <p:strVal val="0-#ppt_w/2"/>
                                              </p:val>
                                            </p:tav>
                                            <p:tav tm="100000">
                                              <p:val>
                                                <p:strVal val="#ppt_x"/>
                                              </p:val>
                                            </p:tav>
                                          </p:tavLst>
                                        </p:anim>
                                        <p:anim calcmode="lin" valueType="num">
                                          <p:cBhvr additive="base">
                                            <p:cTn id="18"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animBg="1" advAuto="0"/>
          <p:bldP spid="116" grpId="0" animBg="1"/>
          <p:bldP spid="11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the Intelligence</a:t>
            </a:r>
          </a:p>
        </p:txBody>
      </p:sp>
      <p:sp>
        <p:nvSpPr>
          <p:cNvPr id="3" name="Text Placeholder 2"/>
          <p:cNvSpPr>
            <a:spLocks noGrp="1"/>
          </p:cNvSpPr>
          <p:nvPr>
            <p:ph type="body" idx="1"/>
          </p:nvPr>
        </p:nvSpPr>
        <p:spPr/>
        <p:txBody>
          <a:bodyPr>
            <a:normAutofit/>
          </a:bodyPr>
          <a:lstStyle/>
          <a:p>
            <a:pPr marL="40640" indent="0">
              <a:buNone/>
            </a:pPr>
            <a:r>
              <a:rPr lang="en-US" dirty="0"/>
              <a:t>Explain each person’s intelligence using Gardner’s eight intelligences using your notes and/or book.</a:t>
            </a:r>
          </a:p>
          <a:p>
            <a:pPr marL="40640" indent="0">
              <a:buNone/>
            </a:pPr>
            <a:endParaRPr lang="en-US" dirty="0"/>
          </a:p>
          <a:p>
            <a:pPr marL="40640" indent="0">
              <a:buNone/>
            </a:pPr>
            <a:r>
              <a:rPr lang="en-US" b="1" dirty="0"/>
              <a:t>(Name)  is ….. because…..</a:t>
            </a:r>
          </a:p>
          <a:p>
            <a:pPr marL="40640" indent="0">
              <a:buNone/>
            </a:pPr>
            <a:endParaRPr lang="en-US" dirty="0"/>
          </a:p>
          <a:p>
            <a:pPr marL="40640" indent="0">
              <a:buNone/>
            </a:pPr>
            <a:r>
              <a:rPr lang="en-US" sz="2400" dirty="0"/>
              <a:t>Caution : Many of these people have more than one type, however each description will guide you towards one particular intelligence. Types will only be </a:t>
            </a:r>
            <a:r>
              <a:rPr lang="en-US" sz="2400"/>
              <a:t>used once.</a:t>
            </a:r>
            <a:endParaRPr lang="en-US" sz="2400" dirty="0"/>
          </a:p>
        </p:txBody>
      </p:sp>
    </p:spTree>
    <p:extLst>
      <p:ext uri="{BB962C8B-B14F-4D97-AF65-F5344CB8AC3E}">
        <p14:creationId xmlns:p14="http://schemas.microsoft.com/office/powerpoint/2010/main" val="136646031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941100"/>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411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411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481</TotalTime>
  <Words>1349</Words>
  <Application>Microsoft Office PowerPoint</Application>
  <PresentationFormat>On-screen Show (4:3)</PresentationFormat>
  <Paragraphs>89</Paragraphs>
  <Slides>9</Slides>
  <Notes>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Arial</vt:lpstr>
      <vt:lpstr>Chonker</vt:lpstr>
      <vt:lpstr>CoopLight</vt:lpstr>
      <vt:lpstr>Gill Sans</vt:lpstr>
      <vt:lpstr>Helvetica</vt:lpstr>
      <vt:lpstr>Helvetica Light</vt:lpstr>
      <vt:lpstr>Lucida Grande</vt:lpstr>
      <vt:lpstr>Optima</vt:lpstr>
      <vt:lpstr>Sitka Heading</vt:lpstr>
      <vt:lpstr>Times</vt:lpstr>
      <vt:lpstr>Verdana</vt:lpstr>
      <vt:lpstr>White</vt:lpstr>
      <vt:lpstr>READ THIS FIRST</vt:lpstr>
      <vt:lpstr>QUICK Write  - Name some “REALLY SMART PEOPLE” and list characteristics that make them intelligent. What do you think is the definition of intelligence?</vt:lpstr>
      <vt:lpstr>PowerPoint Presentation</vt:lpstr>
      <vt:lpstr>PowerPoint Presentation</vt:lpstr>
      <vt:lpstr>PowerPoint Presentation</vt:lpstr>
      <vt:lpstr>PowerPoint Presentation</vt:lpstr>
      <vt:lpstr>PowerPoint Presentation</vt:lpstr>
      <vt:lpstr>PowerPoint Presentation</vt:lpstr>
      <vt:lpstr>Identify the Intelligence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some “REALLY SMART PEOPLE” and list characteristics that make them intelligent. What do you think is the definition of intelligence?</dc:title>
  <dc:creator>Beattie, William R</dc:creator>
  <cp:lastModifiedBy>Patrick Ackerman</cp:lastModifiedBy>
  <cp:revision>28</cp:revision>
  <cp:lastPrinted>2018-02-26T16:20:57Z</cp:lastPrinted>
  <dcterms:modified xsi:type="dcterms:W3CDTF">2020-04-21T17:55:16Z</dcterms:modified>
</cp:coreProperties>
</file>