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70" r:id="rId2"/>
    <p:sldId id="256" r:id="rId3"/>
    <p:sldId id="257" r:id="rId4"/>
    <p:sldId id="258" r:id="rId5"/>
    <p:sldId id="259" r:id="rId6"/>
    <p:sldId id="260" r:id="rId7"/>
    <p:sldId id="261" r:id="rId8"/>
    <p:sldId id="262" r:id="rId9"/>
    <p:sldId id="263" r:id="rId10"/>
    <p:sldId id="264" r:id="rId11"/>
    <p:sldId id="271" r:id="rId12"/>
  </p:sldIdLst>
  <p:sldSz cx="10160000" cy="7620000"/>
  <p:notesSz cx="6858000" cy="9144000"/>
  <p:defaultTextStyle>
    <a:lvl1pPr algn="ctr" defTabSz="457200">
      <a:lnSpc>
        <a:spcPts val="3800"/>
      </a:lnSpc>
      <a:tabLst>
        <a:tab pos="838200" algn="l"/>
      </a:tabLst>
      <a:defRPr sz="3200">
        <a:solidFill>
          <a:srgbClr val="363929"/>
        </a:solidFill>
        <a:latin typeface="+mn-lt"/>
        <a:ea typeface="+mn-ea"/>
        <a:cs typeface="+mn-cs"/>
        <a:sym typeface="Optima"/>
      </a:defRPr>
    </a:lvl1pPr>
    <a:lvl2pPr indent="342900" algn="ctr" defTabSz="457200">
      <a:lnSpc>
        <a:spcPts val="3800"/>
      </a:lnSpc>
      <a:tabLst>
        <a:tab pos="838200" algn="l"/>
      </a:tabLst>
      <a:defRPr sz="3200">
        <a:solidFill>
          <a:srgbClr val="363929"/>
        </a:solidFill>
        <a:latin typeface="+mn-lt"/>
        <a:ea typeface="+mn-ea"/>
        <a:cs typeface="+mn-cs"/>
        <a:sym typeface="Optima"/>
      </a:defRPr>
    </a:lvl2pPr>
    <a:lvl3pPr indent="685800" algn="ctr" defTabSz="457200">
      <a:lnSpc>
        <a:spcPts val="3800"/>
      </a:lnSpc>
      <a:tabLst>
        <a:tab pos="838200" algn="l"/>
      </a:tabLst>
      <a:defRPr sz="3200">
        <a:solidFill>
          <a:srgbClr val="363929"/>
        </a:solidFill>
        <a:latin typeface="+mn-lt"/>
        <a:ea typeface="+mn-ea"/>
        <a:cs typeface="+mn-cs"/>
        <a:sym typeface="Optima"/>
      </a:defRPr>
    </a:lvl3pPr>
    <a:lvl4pPr indent="1028700" algn="ctr" defTabSz="457200">
      <a:lnSpc>
        <a:spcPts val="3800"/>
      </a:lnSpc>
      <a:tabLst>
        <a:tab pos="838200" algn="l"/>
      </a:tabLst>
      <a:defRPr sz="3200">
        <a:solidFill>
          <a:srgbClr val="363929"/>
        </a:solidFill>
        <a:latin typeface="+mn-lt"/>
        <a:ea typeface="+mn-ea"/>
        <a:cs typeface="+mn-cs"/>
        <a:sym typeface="Optima"/>
      </a:defRPr>
    </a:lvl4pPr>
    <a:lvl5pPr indent="1371600" algn="ctr" defTabSz="457200">
      <a:lnSpc>
        <a:spcPts val="3800"/>
      </a:lnSpc>
      <a:tabLst>
        <a:tab pos="838200" algn="l"/>
      </a:tabLst>
      <a:defRPr sz="3200">
        <a:solidFill>
          <a:srgbClr val="363929"/>
        </a:solidFill>
        <a:latin typeface="+mn-lt"/>
        <a:ea typeface="+mn-ea"/>
        <a:cs typeface="+mn-cs"/>
        <a:sym typeface="Optima"/>
      </a:defRPr>
    </a:lvl5pPr>
    <a:lvl6pPr indent="1714500" algn="ctr" defTabSz="457200">
      <a:lnSpc>
        <a:spcPts val="3800"/>
      </a:lnSpc>
      <a:tabLst>
        <a:tab pos="838200" algn="l"/>
      </a:tabLst>
      <a:defRPr sz="3200">
        <a:solidFill>
          <a:srgbClr val="363929"/>
        </a:solidFill>
        <a:latin typeface="+mn-lt"/>
        <a:ea typeface="+mn-ea"/>
        <a:cs typeface="+mn-cs"/>
        <a:sym typeface="Optima"/>
      </a:defRPr>
    </a:lvl6pPr>
    <a:lvl7pPr indent="2057400" algn="ctr" defTabSz="457200">
      <a:lnSpc>
        <a:spcPts val="3800"/>
      </a:lnSpc>
      <a:tabLst>
        <a:tab pos="838200" algn="l"/>
      </a:tabLst>
      <a:defRPr sz="3200">
        <a:solidFill>
          <a:srgbClr val="363929"/>
        </a:solidFill>
        <a:latin typeface="+mn-lt"/>
        <a:ea typeface="+mn-ea"/>
        <a:cs typeface="+mn-cs"/>
        <a:sym typeface="Optima"/>
      </a:defRPr>
    </a:lvl7pPr>
    <a:lvl8pPr indent="2400300" algn="ctr" defTabSz="457200">
      <a:lnSpc>
        <a:spcPts val="3800"/>
      </a:lnSpc>
      <a:tabLst>
        <a:tab pos="838200" algn="l"/>
      </a:tabLst>
      <a:defRPr sz="3200">
        <a:solidFill>
          <a:srgbClr val="363929"/>
        </a:solidFill>
        <a:latin typeface="+mn-lt"/>
        <a:ea typeface="+mn-ea"/>
        <a:cs typeface="+mn-cs"/>
        <a:sym typeface="Optima"/>
      </a:defRPr>
    </a:lvl8pPr>
    <a:lvl9pPr indent="2743200" algn="ctr" defTabSz="457200">
      <a:lnSpc>
        <a:spcPts val="3800"/>
      </a:lnSpc>
      <a:tabLst>
        <a:tab pos="838200" algn="l"/>
      </a:tabLst>
      <a:defRPr sz="3200">
        <a:solidFill>
          <a:srgbClr val="363929"/>
        </a:solidFill>
        <a:latin typeface="+mn-lt"/>
        <a:ea typeface="+mn-ea"/>
        <a:cs typeface="+mn-cs"/>
        <a:sym typeface="Optima"/>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wholeTbl>
    <a:band2H>
      <a:tcTxStyle/>
      <a:tcStyle>
        <a:tcBdr/>
        <a:fill>
          <a:solidFill>
            <a:srgbClr val="EFF1F3"/>
          </a:solidFill>
        </a:fill>
      </a:tcStyle>
    </a:band2H>
    <a:firstCol>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Col>
    <a:lastRow>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lastRow>
    <a:firstRow>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Row>
  </a:tblStyle>
  <a:tblStyle styleId="{D51ADE6A-740E-44AE-83CC-AE7238B6C88D}" styleName="">
    <a:tblBg/>
    <a:wholeTbl>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wholeTbl>
    <a:band2H>
      <a:tcTxStyle/>
      <a:tcStyle>
        <a:tcBdr/>
        <a:fill>
          <a:solidFill>
            <a:srgbClr val="EFF1F3"/>
          </a:solidFill>
        </a:fill>
      </a:tcStyle>
    </a:band2H>
    <a:firstCol>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Col>
    <a:lastRow>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lastRow>
    <a:firstRow>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Row>
  </a:tblStyle>
  <a:tblStyle styleId="{4A9BC294-FFE2-49D5-8D69-9E1BD2C41BD5}" styleName="">
    <a:tblBg/>
    <a:wholeTbl>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wholeTbl>
    <a:band2H>
      <a:tcTxStyle/>
      <a:tcStyle>
        <a:tcBdr/>
        <a:fill>
          <a:solidFill>
            <a:srgbClr val="EFF1F3"/>
          </a:solidFill>
        </a:fill>
      </a:tcStyle>
    </a:band2H>
    <a:firstCol>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Col>
    <a:lastRow>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lastRow>
    <a:firstRow>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Row>
  </a:tblStyle>
  <a:tblStyle styleId="{BBFC77FB-9ED0-4EC9-95AA-A1379042E648}" styleName="">
    <a:tblBg/>
    <a:wholeTbl>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wholeTbl>
    <a:band2H>
      <a:tcTxStyle/>
      <a:tcStyle>
        <a:tcBdr/>
        <a:fill>
          <a:solidFill>
            <a:srgbClr val="EFF1F3"/>
          </a:solidFill>
        </a:fill>
      </a:tcStyle>
    </a:band2H>
    <a:firstCol>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Col>
    <a:lastRow>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lastRow>
    <a:firstRow>
      <a:tcTxStyle b="off" i="off">
        <a:fontRef idx="minor">
          <a:srgbClr val="363929"/>
        </a:fontRef>
        <a:srgbClr val="363929"/>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39" autoAdjust="0"/>
  </p:normalViewPr>
  <p:slideViewPr>
    <p:cSldViewPr snapToGrid="0" snapToObjects="1">
      <p:cViewPr varScale="1">
        <p:scale>
          <a:sx n="58" d="100"/>
          <a:sy n="58" d="100"/>
        </p:scale>
        <p:origin x="1128" y="38"/>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hape 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 name="Shape 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484837715"/>
      </p:ext>
    </p:extLst>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a:spLocks noGrp="1" noRot="1" noChangeAspect="1"/>
          </p:cNvSpPr>
          <p:nvPr>
            <p:ph type="sldImg"/>
          </p:nvPr>
        </p:nvSpPr>
        <p:spPr>
          <a:prstGeom prst="rect">
            <a:avLst/>
          </a:prstGeom>
        </p:spPr>
        <p:txBody>
          <a:bodyPr/>
          <a:lstStyle/>
          <a:p>
            <a:pPr lvl="0"/>
            <a:endParaRPr/>
          </a:p>
        </p:txBody>
      </p:sp>
      <p:sp>
        <p:nvSpPr>
          <p:cNvPr id="21" name="Shape 21"/>
          <p:cNvSpPr>
            <a:spLocks noGrp="1"/>
          </p:cNvSpPr>
          <p:nvPr>
            <p:ph type="body" sz="quarter" idx="1"/>
          </p:nvPr>
        </p:nvSpPr>
        <p:spPr>
          <a:prstGeom prst="rect">
            <a:avLst/>
          </a:prstGeom>
        </p:spPr>
        <p:txBody>
          <a:bodyPr/>
          <a:lstStyle/>
          <a:p>
            <a:pPr lvl="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a:latin typeface="Helvetica"/>
                <a:ea typeface="Helvetica"/>
                <a:cs typeface="Helvetica"/>
                <a:sym typeface="Helvetica"/>
              </a:rPr>
              <a:t>Mouth watering?</a:t>
            </a:r>
          </a:p>
          <a:p>
            <a:pPr lvl="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a:latin typeface="Helvetica"/>
                <a:ea typeface="Helvetica"/>
                <a:cs typeface="Helvetica"/>
                <a:sym typeface="Helvetica"/>
              </a:rPr>
              <a:t>This is Classical Conditioning.  A simple form of learning in which one stimulus (in this case, the thought of the food) comes to call forth the response (your mouth watering) usually called forth by another stimulus (the actual food).  This occurs when the two stimuli have been associated with each other.</a:t>
            </a:r>
          </a:p>
          <a:p>
            <a:pPr lvl="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a:latin typeface="Helvetica"/>
                <a:ea typeface="Helvetica"/>
                <a:cs typeface="Helvetica"/>
                <a:sym typeface="Helvetica"/>
              </a:rPr>
              <a:t>The Earliest findings about Classical conditioning resulted from research similar to this food experience.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pPr lvl="0"/>
            <a:endParaRPr/>
          </a:p>
        </p:txBody>
      </p:sp>
      <p:sp>
        <p:nvSpPr>
          <p:cNvPr id="27" name="Shape 27"/>
          <p:cNvSpPr>
            <a:spLocks noGrp="1"/>
          </p:cNvSpPr>
          <p:nvPr>
            <p:ph type="body" sz="quarter" idx="1"/>
          </p:nvPr>
        </p:nvSpPr>
        <p:spPr>
          <a:prstGeom prst="rect">
            <a:avLst/>
          </a:prstGeom>
        </p:spPr>
        <p:txBody>
          <a:bodyPr/>
          <a:lstStyle/>
          <a:p>
            <a:pPr marL="174625" lvl="0" indent="-174625">
              <a:lnSpc>
                <a:spcPts val="2700"/>
              </a:lnSpc>
              <a:spcBef>
                <a:spcPts val="4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Helvetica"/>
                <a:ea typeface="Helvetica"/>
                <a:cs typeface="Helvetica"/>
                <a:sym typeface="Helvetica"/>
              </a:rPr>
              <a:t>This is Ivan Pavlov. Pavlov was a Russian researcher investigating the digestive system.  He didn’t set out to learn about learning. It was a mistake.  When he made his discovery in the field of learning, he was studying the digestive system through saliva.</a:t>
            </a:r>
          </a:p>
          <a:p>
            <a:pPr marL="174625" lvl="0" indent="-174625">
              <a:lnSpc>
                <a:spcPts val="2700"/>
              </a:lnSpc>
              <a:spcBef>
                <a:spcPts val="4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Helvetica"/>
                <a:ea typeface="Helvetica"/>
                <a:cs typeface="Helvetica"/>
                <a:sym typeface="Helvetica"/>
              </a:rPr>
              <a:t>He knew that by setting meat on a dogs tongue, they would salivate because salivation aids in the digestion process. It allows food to slide down our throats into our stomach easier.  However he soon realized that dogs didn’t always wait until they received meat(it was actually meat powder) to start salivating.  Sometimes they would salivate when an assistant entered the laboratory. Why?  Because the dogs had learned from experience that these events - the clinking of the trays, the arrival of the assistants meant that food was coming.</a:t>
            </a:r>
          </a:p>
          <a:p>
            <a:pPr marL="174625" lvl="0" indent="-174625">
              <a:lnSpc>
                <a:spcPts val="3000"/>
              </a:lnSpc>
              <a:spcBef>
                <a:spcPts val="4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Helvetica"/>
              <a:ea typeface="Helvetica"/>
              <a:cs typeface="Helvetica"/>
              <a:sym typeface="Helvetica"/>
            </a:endParaRPr>
          </a:p>
          <a:p>
            <a:pPr marL="174625" lvl="0" indent="-174625">
              <a:lnSpc>
                <a:spcPts val="2700"/>
              </a:lnSpc>
              <a:spcBef>
                <a:spcPts val="4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Helvetica"/>
                <a:ea typeface="Helvetica"/>
                <a:cs typeface="Helvetica"/>
                <a:sym typeface="Helvetica"/>
              </a:rPr>
              <a:t>So the experimenting began. Pavlov isolated the dog in a small room, secured it in a harness, and attached a device to divert its saliva to a measuring instrument. (Click for animation to show dog in harness)</a:t>
            </a:r>
          </a:p>
          <a:p>
            <a:pPr marL="174625" lvl="0" indent="-174625">
              <a:lnSpc>
                <a:spcPts val="3000"/>
              </a:lnSpc>
              <a:spcBef>
                <a:spcPts val="4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Helvetica"/>
              <a:ea typeface="Helvetica"/>
              <a:cs typeface="Helvetica"/>
              <a:sym typeface="Helvetica"/>
            </a:endParaRPr>
          </a:p>
          <a:p>
            <a:pPr marL="174625" lvl="0" indent="-174625">
              <a:lnSpc>
                <a:spcPts val="2700"/>
              </a:lnSpc>
              <a:spcBef>
                <a:spcPts val="4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Helvetica"/>
                <a:ea typeface="Helvetica"/>
                <a:cs typeface="Helvetica"/>
                <a:sym typeface="Helvetica"/>
              </a:rPr>
              <a:t> From the next room, they presented food—first by sliding in a food bowl, later by blowing meat powder into the dog’s mouth at a precise </a:t>
            </a:r>
            <a:r>
              <a:rPr sz="2100" dirty="0" err="1">
                <a:latin typeface="Helvetica"/>
                <a:ea typeface="Helvetica"/>
                <a:cs typeface="Helvetica"/>
                <a:sym typeface="Helvetica"/>
              </a:rPr>
              <a:t>moment.They</a:t>
            </a:r>
            <a:r>
              <a:rPr sz="2100" dirty="0">
                <a:latin typeface="Helvetica"/>
                <a:ea typeface="Helvetica"/>
                <a:cs typeface="Helvetica"/>
                <a:sym typeface="Helvetica"/>
              </a:rPr>
              <a:t> then paired various neutral stimuli (NS)—events the dog could see or hear but didn’t associate with food—with food in the dog’s mouth. If a sight or sound regularly signaled the arrival of food, would the dog learn the link? If so, would it begin salivating in anticipation of the food?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pPr lvl="0"/>
            <a:endParaRPr/>
          </a:p>
        </p:txBody>
      </p:sp>
      <p:sp>
        <p:nvSpPr>
          <p:cNvPr id="60" name="Shape 60"/>
          <p:cNvSpPr>
            <a:spLocks noGrp="1"/>
          </p:cNvSpPr>
          <p:nvPr>
            <p:ph type="body" sz="quarter" idx="1"/>
          </p:nvPr>
        </p:nvSpPr>
        <p:spPr>
          <a:prstGeom prst="rect">
            <a:avLst/>
          </a:prstGeom>
        </p:spPr>
        <p:txBody>
          <a:bodyPr/>
          <a:lstStyle/>
          <a:p>
            <a:pPr marL="174625" lvl="0" indent="-174625">
              <a:lnSpc>
                <a:spcPts val="2700"/>
              </a:lnSpc>
              <a:spcBef>
                <a:spcPts val="4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a:latin typeface="Helvetica"/>
                <a:ea typeface="Helvetica"/>
                <a:cs typeface="Helvetica"/>
                <a:sym typeface="Helvetica"/>
              </a:rPr>
              <a:t>Pavlov then asked the question, could they learn to salivate in response to any stimulus that signaled meat?</a:t>
            </a:r>
          </a:p>
          <a:p>
            <a:pPr marL="174625" lvl="0" indent="-174625">
              <a:lnSpc>
                <a:spcPts val="2700"/>
              </a:lnSpc>
              <a:spcBef>
                <a:spcPts val="4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a:latin typeface="Helvetica"/>
                <a:ea typeface="Helvetica"/>
                <a:cs typeface="Helvetica"/>
                <a:sym typeface="Helvetica"/>
              </a:rPr>
              <a:t>The stimulus was a ringing of a bell. He strapped the dogs into harnesses and rang a bell.  Then about half a second after the bell rang, meat  powder was placed on the dogs tongues.  As expected the dogs salivated in response to the meat powder.  Pavlov repeated this several times.</a:t>
            </a:r>
          </a:p>
          <a:p>
            <a:pPr marL="174625" lvl="0" indent="-174625">
              <a:lnSpc>
                <a:spcPts val="2700"/>
              </a:lnSpc>
              <a:spcBef>
                <a:spcPts val="4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a:latin typeface="Helvetica"/>
                <a:ea typeface="Helvetica"/>
                <a:cs typeface="Helvetica"/>
                <a:sym typeface="Helvetica"/>
              </a:rPr>
              <a:t>Then he changed the procedure. He sounded the bell but did not follow the bell with meat.  Yet the dogs salivated anyway.  They had learned to salivated response to the bell.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93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prstGeom prst="rect">
            <a:avLst/>
          </a:prstGeom>
        </p:spPr>
        <p:txBody>
          <a:bodyPr/>
          <a:lstStyle/>
          <a:p>
            <a:pPr lvl="0"/>
            <a:endParaRPr/>
          </a:p>
        </p:txBody>
      </p:sp>
      <p:sp>
        <p:nvSpPr>
          <p:cNvPr id="116" name="Shape 116"/>
          <p:cNvSpPr>
            <a:spLocks noGrp="1"/>
          </p:cNvSpPr>
          <p:nvPr>
            <p:ph type="body" sz="quarter" idx="1"/>
          </p:nvPr>
        </p:nvSpPr>
        <p:spPr>
          <a:prstGeom prst="rect">
            <a:avLst/>
          </a:prstGeom>
        </p:spPr>
        <p:txBody>
          <a:bodyPr/>
          <a:lstStyle/>
          <a:p>
            <a:pPr marL="174625" lvl="0" indent="-174625">
              <a:lnSpc>
                <a:spcPts val="32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b="1" u="sng" dirty="0">
                <a:latin typeface="Arial"/>
                <a:ea typeface="Arial"/>
                <a:cs typeface="Arial"/>
                <a:sym typeface="Arial"/>
              </a:rPr>
              <a:t>Unconditioned stimulus</a:t>
            </a:r>
            <a:r>
              <a:rPr sz="2100" dirty="0">
                <a:latin typeface="Helvetica"/>
                <a:ea typeface="Helvetica"/>
                <a:cs typeface="Helvetica"/>
                <a:sym typeface="Helvetica"/>
              </a:rPr>
              <a:t> - cases a response that is automatic, not learned.</a:t>
            </a:r>
          </a:p>
          <a:p>
            <a:pPr marL="174625" lvl="0" indent="-174625">
              <a:lnSpc>
                <a:spcPts val="32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b="1" u="sng" dirty="0">
                <a:latin typeface="Arial"/>
                <a:ea typeface="Arial"/>
                <a:cs typeface="Arial"/>
                <a:sym typeface="Arial"/>
              </a:rPr>
              <a:t>Unconditioned response</a:t>
            </a:r>
            <a:r>
              <a:rPr sz="2100" dirty="0">
                <a:latin typeface="Helvetica"/>
                <a:ea typeface="Helvetica"/>
                <a:cs typeface="Helvetica"/>
                <a:sym typeface="Helvetica"/>
              </a:rPr>
              <a:t> - natural response or automatic response - not learned.</a:t>
            </a:r>
          </a:p>
          <a:p>
            <a:pPr marL="174625" lvl="0" indent="-174625">
              <a:lnSpc>
                <a:spcPts val="32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b="1" dirty="0">
                <a:latin typeface="Arial"/>
                <a:ea typeface="Arial"/>
                <a:cs typeface="Arial"/>
                <a:sym typeface="Arial"/>
              </a:rPr>
              <a:t>Terms to know</a:t>
            </a:r>
            <a:r>
              <a:rPr sz="2100" dirty="0">
                <a:latin typeface="Helvetica"/>
                <a:ea typeface="Helvetica"/>
                <a:cs typeface="Helvetica"/>
                <a:sym typeface="Helvetica"/>
              </a:rPr>
              <a:t> - conditioning simply just means learning</a:t>
            </a:r>
          </a:p>
          <a:p>
            <a:pPr marL="174625" lvl="0" indent="-174625">
              <a:lnSpc>
                <a:spcPts val="26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Helvetica"/>
                <a:ea typeface="Helvetica"/>
                <a:cs typeface="Helvetica"/>
                <a:sym typeface="Helvetica"/>
              </a:rPr>
              <a:t>Conditioned response is learned response</a:t>
            </a:r>
          </a:p>
          <a:p>
            <a:pPr marL="174625" lvl="0" indent="-174625">
              <a:lnSpc>
                <a:spcPts val="32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Helvetica"/>
              <a:ea typeface="Helvetica"/>
              <a:cs typeface="Helvetica"/>
              <a:sym typeface="Helvetica"/>
            </a:endParaRPr>
          </a:p>
          <a:p>
            <a:pPr marL="174625" lvl="0" indent="-174625">
              <a:lnSpc>
                <a:spcPts val="32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b="1" u="sng" dirty="0">
                <a:latin typeface="Arial"/>
                <a:ea typeface="Arial"/>
                <a:cs typeface="Arial"/>
                <a:sym typeface="Arial"/>
              </a:rPr>
              <a:t>Taste Aversion</a:t>
            </a:r>
            <a:r>
              <a:rPr sz="2100" dirty="0">
                <a:latin typeface="Helvetica"/>
                <a:ea typeface="Helvetica"/>
                <a:cs typeface="Helvetica"/>
                <a:sym typeface="Helvetica"/>
              </a:rPr>
              <a:t> - learned avoidance of food.  We have learned that dislike of certain foods that made us sick in the past.  </a:t>
            </a:r>
          </a:p>
          <a:p>
            <a:pPr marL="174625" lvl="0" indent="-174625">
              <a:lnSpc>
                <a:spcPts val="32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b="1" dirty="0">
                <a:latin typeface="Arial"/>
                <a:ea typeface="Arial"/>
                <a:cs typeface="Arial"/>
                <a:sym typeface="Arial"/>
              </a:rPr>
              <a:t>Aaron’s Velveeta Cheese story.</a:t>
            </a:r>
          </a:p>
          <a:p>
            <a:pPr marL="174625" lvl="0" indent="-174625">
              <a:lnSpc>
                <a:spcPts val="26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Helvetica"/>
                <a:ea typeface="Helvetica"/>
                <a:cs typeface="Helvetica"/>
                <a:sym typeface="Helvetica"/>
              </a:rPr>
              <a:t>This is</a:t>
            </a:r>
            <a:r>
              <a:rPr lang="en-US" sz="2100" baseline="0" dirty="0">
                <a:latin typeface="Helvetica"/>
                <a:ea typeface="Helvetica"/>
                <a:cs typeface="Helvetica"/>
                <a:sym typeface="Helvetica"/>
              </a:rPr>
              <a:t> Charlie</a:t>
            </a:r>
            <a:r>
              <a:rPr sz="2100" dirty="0">
                <a:latin typeface="Helvetica"/>
                <a:ea typeface="Helvetica"/>
                <a:cs typeface="Helvetica"/>
                <a:sym typeface="Helvetica"/>
              </a:rPr>
              <a:t>. When </a:t>
            </a:r>
            <a:r>
              <a:rPr lang="en-US" sz="2100" dirty="0">
                <a:latin typeface="Helvetica"/>
                <a:ea typeface="Helvetica"/>
                <a:cs typeface="Helvetica"/>
                <a:sym typeface="Helvetica"/>
              </a:rPr>
              <a:t>Charlie was three</a:t>
            </a:r>
            <a:r>
              <a:rPr lang="en-US" sz="2100" baseline="0" dirty="0">
                <a:latin typeface="Helvetica"/>
                <a:ea typeface="Helvetica"/>
                <a:cs typeface="Helvetica"/>
                <a:sym typeface="Helvetica"/>
              </a:rPr>
              <a:t> she loved Butterfingers</a:t>
            </a:r>
            <a:r>
              <a:rPr sz="2100" dirty="0">
                <a:latin typeface="Helvetica"/>
                <a:ea typeface="Helvetica"/>
                <a:cs typeface="Helvetica"/>
                <a:sym typeface="Helvetica"/>
              </a:rPr>
              <a:t>. When everyone in his house was sleeping, </a:t>
            </a:r>
            <a:r>
              <a:rPr lang="en-US" sz="2100" dirty="0">
                <a:latin typeface="Helvetica"/>
                <a:ea typeface="Helvetica"/>
                <a:cs typeface="Helvetica"/>
                <a:sym typeface="Helvetica"/>
              </a:rPr>
              <a:t>Charlie</a:t>
            </a:r>
            <a:r>
              <a:rPr sz="2100" dirty="0">
                <a:latin typeface="Helvetica"/>
                <a:ea typeface="Helvetica"/>
                <a:cs typeface="Helvetica"/>
                <a:sym typeface="Helvetica"/>
              </a:rPr>
              <a:t> snuck into the kitchen and began eating an entire b</a:t>
            </a:r>
            <a:r>
              <a:rPr lang="en-US" sz="2100" dirty="0">
                <a:latin typeface="Helvetica"/>
                <a:ea typeface="Helvetica"/>
                <a:cs typeface="Helvetica"/>
                <a:sym typeface="Helvetica"/>
              </a:rPr>
              <a:t>ag</a:t>
            </a:r>
            <a:r>
              <a:rPr lang="en-US" sz="2100" baseline="0" dirty="0">
                <a:latin typeface="Helvetica"/>
                <a:ea typeface="Helvetica"/>
                <a:cs typeface="Helvetica"/>
                <a:sym typeface="Helvetica"/>
              </a:rPr>
              <a:t> of Butterfingers</a:t>
            </a:r>
            <a:r>
              <a:rPr sz="2100" dirty="0">
                <a:latin typeface="Helvetica"/>
                <a:ea typeface="Helvetica"/>
                <a:cs typeface="Helvetica"/>
                <a:sym typeface="Helvetica"/>
              </a:rPr>
              <a:t>.</a:t>
            </a:r>
            <a:r>
              <a:rPr lang="en-US" sz="2100" dirty="0">
                <a:latin typeface="Helvetica"/>
                <a:ea typeface="Helvetica"/>
                <a:cs typeface="Helvetica"/>
                <a:sym typeface="Helvetica"/>
              </a:rPr>
              <a:t> Needless</a:t>
            </a:r>
            <a:r>
              <a:rPr lang="en-US" sz="2100" baseline="0" dirty="0">
                <a:latin typeface="Helvetica"/>
                <a:ea typeface="Helvetica"/>
                <a:cs typeface="Helvetica"/>
                <a:sym typeface="Helvetica"/>
              </a:rPr>
              <a:t> to say Charlie vomited and felt ill. </a:t>
            </a:r>
            <a:r>
              <a:rPr sz="2100" dirty="0">
                <a:latin typeface="Helvetica"/>
                <a:ea typeface="Helvetica"/>
                <a:cs typeface="Helvetica"/>
                <a:sym typeface="Helvetica"/>
              </a:rPr>
              <a:t> </a:t>
            </a:r>
            <a:r>
              <a:rPr lang="en-US" sz="2100" dirty="0">
                <a:latin typeface="Helvetica"/>
                <a:ea typeface="Helvetica"/>
                <a:cs typeface="Helvetica"/>
                <a:sym typeface="Helvetica"/>
              </a:rPr>
              <a:t>Charlie</a:t>
            </a:r>
            <a:r>
              <a:rPr lang="en-US" sz="2100" baseline="0" dirty="0">
                <a:latin typeface="Helvetica"/>
                <a:ea typeface="Helvetica"/>
                <a:cs typeface="Helvetica"/>
                <a:sym typeface="Helvetica"/>
              </a:rPr>
              <a:t> cannot stand Butterfingers now. </a:t>
            </a:r>
            <a:r>
              <a:rPr sz="2100" dirty="0">
                <a:latin typeface="Helvetica"/>
                <a:ea typeface="Helvetica"/>
                <a:cs typeface="Helvetica"/>
                <a:sym typeface="Helvetica"/>
              </a:rPr>
              <a:t>What is the US, UR, CS, CR?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pPr lvl="0"/>
            <a:endParaRPr/>
          </a:p>
        </p:txBody>
      </p:sp>
      <p:sp>
        <p:nvSpPr>
          <p:cNvPr id="147" name="Shape 147"/>
          <p:cNvSpPr>
            <a:spLocks noGrp="1"/>
          </p:cNvSpPr>
          <p:nvPr>
            <p:ph type="body" sz="quarter" idx="1"/>
          </p:nvPr>
        </p:nvSpPr>
        <p:spPr>
          <a:prstGeom prst="rect">
            <a:avLst/>
          </a:prstGeom>
        </p:spPr>
        <p:txBody>
          <a:bodyPr/>
          <a:lstStyle/>
          <a:p>
            <a:pPr marL="174625" lvl="0" indent="-174625">
              <a:lnSpc>
                <a:spcPts val="34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800" dirty="0">
                <a:latin typeface="Helvetica"/>
                <a:ea typeface="Helvetica"/>
                <a:cs typeface="Helvetica"/>
                <a:sym typeface="Helvetica"/>
              </a:rPr>
              <a:t>Pavlov found that with repeated ringing of the bell without meat - the salivation stopped. This is called extinction.</a:t>
            </a:r>
          </a:p>
          <a:p>
            <a:pPr marL="174625" lvl="0" indent="-174625">
              <a:lnSpc>
                <a:spcPts val="47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800" dirty="0">
              <a:latin typeface="Helvetica"/>
              <a:ea typeface="Helvetica"/>
              <a:cs typeface="Helvetica"/>
              <a:sym typeface="Helvetica"/>
            </a:endParaRPr>
          </a:p>
          <a:p>
            <a:pPr marL="174625" lvl="0" indent="-174625">
              <a:lnSpc>
                <a:spcPts val="47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900" b="1" u="sng" dirty="0">
                <a:latin typeface="Arial"/>
                <a:ea typeface="Arial"/>
                <a:cs typeface="Arial"/>
                <a:sym typeface="Arial"/>
              </a:rPr>
              <a:t>Example:</a:t>
            </a:r>
            <a:r>
              <a:rPr sz="2800" dirty="0">
                <a:latin typeface="Helvetica"/>
                <a:ea typeface="Helvetica"/>
                <a:cs typeface="Helvetica"/>
                <a:sym typeface="Helvetica"/>
              </a:rPr>
              <a:t>  a car alarm.  A car alarm may be set off so often by accident, that the car owner no longer rushes to look at the car or call the police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pPr lvl="0"/>
            <a:endParaRPr/>
          </a:p>
        </p:txBody>
      </p:sp>
      <p:sp>
        <p:nvSpPr>
          <p:cNvPr id="167" name="Shape 167"/>
          <p:cNvSpPr>
            <a:spLocks noGrp="1"/>
          </p:cNvSpPr>
          <p:nvPr>
            <p:ph type="body" sz="quarter" idx="1"/>
          </p:nvPr>
        </p:nvSpPr>
        <p:spPr>
          <a:prstGeom prst="rect">
            <a:avLst/>
          </a:prstGeom>
        </p:spPr>
        <p:txBody>
          <a:bodyPr/>
          <a:lstStyle>
            <a:lvl1pPr>
              <a:defRPr sz="2500">
                <a:latin typeface="Helvetica"/>
                <a:ea typeface="Helvetica"/>
                <a:cs typeface="Helvetica"/>
                <a:sym typeface="Helvetica"/>
              </a:defRPr>
            </a:lvl1pPr>
          </a:lstStyle>
          <a:p>
            <a:pPr lvl="0">
              <a:defRPr sz="1800"/>
            </a:pPr>
            <a:r>
              <a:rPr sz="2500"/>
              <a:t>In reconditioning, it only takes one or two pairings with the conditioned stimulus to reignite the conditioned response.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pPr lvl="0"/>
            <a:endParaRPr/>
          </a:p>
        </p:txBody>
      </p:sp>
      <p:sp>
        <p:nvSpPr>
          <p:cNvPr id="187" name="Shape 187"/>
          <p:cNvSpPr>
            <a:spLocks noGrp="1"/>
          </p:cNvSpPr>
          <p:nvPr>
            <p:ph type="body" sz="quarter" idx="1"/>
          </p:nvPr>
        </p:nvSpPr>
        <p:spPr>
          <a:prstGeom prst="rect">
            <a:avLst/>
          </a:prstGeom>
        </p:spPr>
        <p:txBody>
          <a:bodyPr/>
          <a:lstStyle/>
          <a:p>
            <a:pPr marL="174625" lvl="0" indent="-174625">
              <a:lnSpc>
                <a:spcPts val="31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latin typeface="Helvetica"/>
                <a:ea typeface="Helvetica"/>
                <a:cs typeface="Helvetica"/>
                <a:sym typeface="Helvetica"/>
              </a:rPr>
              <a:t>An extinguished response isn’t necessarily gone forever.  They may pop up after a while. Spontaneous recovery  happens when the conditioned response reappears after the Conditioned stimulus is presented again AFTER A RESTING PERIOD.</a:t>
            </a:r>
          </a:p>
          <a:p>
            <a:pPr marL="174625" lvl="0" indent="-174625">
              <a:lnSpc>
                <a:spcPts val="29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latin typeface="Helvetica"/>
              <a:ea typeface="Helvetica"/>
              <a:cs typeface="Helvetica"/>
              <a:sym typeface="Helvetica"/>
            </a:endParaRPr>
          </a:p>
          <a:p>
            <a:pPr marL="174625" lvl="0" indent="-174625">
              <a:lnSpc>
                <a:spcPts val="3100"/>
              </a:lnSpc>
              <a:spcBef>
                <a:spcPts val="300"/>
              </a:spcBef>
              <a:tabLst>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b="1" u="sng">
                <a:latin typeface="Helvetica"/>
                <a:ea typeface="Helvetica"/>
                <a:cs typeface="Helvetica"/>
                <a:sym typeface="Helvetica"/>
              </a:rPr>
              <a:t>Example: </a:t>
            </a:r>
            <a:r>
              <a:rPr sz="2500">
                <a:latin typeface="Helvetica"/>
                <a:ea typeface="Helvetica"/>
                <a:cs typeface="Helvetica"/>
                <a:sym typeface="Helvetica"/>
              </a:rPr>
              <a:t> After the response of salivating at the sound of the bell had been extinguished in Pavlov’s dogs, a day or two passed during which the dogs did not hear the bell at all.  After this rest period, the bell was rung again.  Even though the salivation response had earlier been extinguished, it was now back.  It was, however, a little weaker than it had been when it was in full force - the dogs had less saliva.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 name="Shape 5"/>
          <p:cNvSpPr/>
          <p:nvPr/>
        </p:nvSpPr>
        <p:spPr>
          <a:xfrm>
            <a:off x="266700" y="1993900"/>
            <a:ext cx="9588500" cy="5308600"/>
          </a:xfrm>
          <a:prstGeom prst="rect">
            <a:avLst/>
          </a:prstGeom>
          <a:solidFill>
            <a:srgbClr val="DEDEDE"/>
          </a:solidFill>
          <a:ln w="25400">
            <a:miter lim="400000"/>
          </a:ln>
          <a:effectLst>
            <a:outerShdw blurRad="317500" dir="2700000" rotWithShape="0">
              <a:srgbClr val="FFFFFF">
                <a:alpha val="75000"/>
              </a:srgbClr>
            </a:outerShdw>
          </a:effectLst>
        </p:spPr>
        <p:txBody>
          <a:bodyPr lIns="0" tIns="0" rIns="0" bIns="0" anchor="ct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6" name="Shape 6"/>
          <p:cNvSpPr/>
          <p:nvPr/>
        </p:nvSpPr>
        <p:spPr>
          <a:xfrm>
            <a:off x="1190472" y="1044533"/>
            <a:ext cx="7779055" cy="582775"/>
          </a:xfrm>
          <a:prstGeom prst="rect">
            <a:avLst/>
          </a:prstGeom>
          <a:ln w="12700">
            <a:miter lim="400000"/>
          </a:ln>
          <a:effectLst>
            <a:outerShdw blurRad="63500"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p>
            <a:pPr lvl="0">
              <a:lnSpc>
                <a:spcPts val="4000"/>
              </a:lnSpc>
              <a:tabLst>
                <a:tab pos="838200" algn="l"/>
                <a:tab pos="7467600" algn="l"/>
              </a:tabLst>
              <a:defRPr sz="1800">
                <a:solidFill>
                  <a:srgbClr val="000000"/>
                </a:solidFill>
              </a:defRPr>
            </a:pPr>
            <a:r>
              <a:rPr sz="3400" b="1">
                <a:solidFill>
                  <a:srgbClr val="D3D3D3"/>
                </a:solidFill>
                <a:effectLst>
                  <a:outerShdw blurRad="63500" dir="2700000" rotWithShape="0">
                    <a:srgbClr val="000000"/>
                  </a:outerShdw>
                </a:effectLst>
                <a:latin typeface="Arial"/>
                <a:ea typeface="Arial"/>
                <a:cs typeface="Arial"/>
                <a:sym typeface="Arial"/>
              </a:rPr>
              <a:t>I. </a:t>
            </a:r>
            <a:r>
              <a:rPr sz="3400">
                <a:solidFill>
                  <a:srgbClr val="D3D3D3"/>
                </a:solidFill>
                <a:effectLst>
                  <a:outerShdw blurRad="63500" dir="2700000" rotWithShape="0">
                    <a:srgbClr val="000000"/>
                  </a:outerShdw>
                </a:effectLst>
                <a:latin typeface="Arial"/>
                <a:ea typeface="Arial"/>
                <a:cs typeface="Arial"/>
                <a:sym typeface="Arial"/>
              </a:rPr>
              <a:t>The Elements of Associative Learning</a:t>
            </a:r>
          </a:p>
        </p:txBody>
      </p:sp>
      <p:pic>
        <p:nvPicPr>
          <p:cNvPr id="7" name="Classical Conditioning Titles.png"/>
          <p:cNvPicPr/>
          <p:nvPr/>
        </p:nvPicPr>
        <p:blipFill>
          <a:blip r:embed="rId2"/>
          <a:srcRect l="6738" r="282" b="77962"/>
          <a:stretch>
            <a:fillRect/>
          </a:stretch>
        </p:blipFill>
        <p:spPr>
          <a:xfrm>
            <a:off x="602885" y="139493"/>
            <a:ext cx="8961305" cy="1015634"/>
          </a:xfrm>
          <a:prstGeom prst="rect">
            <a:avLst/>
          </a:prstGeom>
          <a:ln w="12700">
            <a:miter lim="400000"/>
          </a:ln>
          <a:effectLst>
            <a:outerShdw blurRad="215900" dir="17280000" rotWithShape="0">
              <a:srgbClr val="000000"/>
            </a:outerShdw>
          </a:effectLst>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992188" y="1279922"/>
            <a:ext cx="8175625" cy="2579688"/>
          </a:xfrm>
          <a:prstGeom prst="rect">
            <a:avLst/>
          </a:prstGeom>
        </p:spPr>
        <p:txBody>
          <a:bodyPr anchor="b"/>
          <a:lstStyle>
            <a:lvl1pPr>
              <a:defRPr sz="6563">
                <a:latin typeface="Gill Sans"/>
                <a:ea typeface="Gill Sans"/>
                <a:cs typeface="Gill Sans"/>
                <a:sym typeface="Gill Sans"/>
              </a:defRPr>
            </a:lvl1pPr>
          </a:lstStyle>
          <a:p>
            <a:r>
              <a:t>Title Text</a:t>
            </a:r>
          </a:p>
        </p:txBody>
      </p:sp>
      <p:sp>
        <p:nvSpPr>
          <p:cNvPr id="118" name="Shape 118"/>
          <p:cNvSpPr>
            <a:spLocks noGrp="1"/>
          </p:cNvSpPr>
          <p:nvPr>
            <p:ph type="body" sz="quarter" idx="1"/>
          </p:nvPr>
        </p:nvSpPr>
        <p:spPr>
          <a:xfrm>
            <a:off x="992188" y="3929062"/>
            <a:ext cx="8175625" cy="883047"/>
          </a:xfrm>
          <a:prstGeom prst="rect">
            <a:avLst/>
          </a:prstGeom>
        </p:spPr>
        <p:txBody>
          <a:bodyPr anchor="t"/>
          <a:lstStyle>
            <a:lvl1pPr marL="0" indent="0" algn="ctr">
              <a:spcBef>
                <a:spcPts val="0"/>
              </a:spcBef>
              <a:buSzTx/>
              <a:buNone/>
              <a:defRPr sz="2813">
                <a:latin typeface="Gill Sans"/>
                <a:ea typeface="Gill Sans"/>
                <a:cs typeface="Gill Sans"/>
                <a:sym typeface="Gill Sans"/>
              </a:defRPr>
            </a:lvl1pPr>
            <a:lvl2pPr marL="0" indent="0" algn="ctr">
              <a:spcBef>
                <a:spcPts val="0"/>
              </a:spcBef>
              <a:buSzTx/>
              <a:buNone/>
              <a:defRPr sz="2813">
                <a:latin typeface="Gill Sans"/>
                <a:ea typeface="Gill Sans"/>
                <a:cs typeface="Gill Sans"/>
                <a:sym typeface="Gill Sans"/>
              </a:defRPr>
            </a:lvl2pPr>
            <a:lvl3pPr marL="0" indent="0" algn="ctr">
              <a:spcBef>
                <a:spcPts val="0"/>
              </a:spcBef>
              <a:buSzTx/>
              <a:buNone/>
              <a:defRPr sz="2813">
                <a:latin typeface="Gill Sans"/>
                <a:ea typeface="Gill Sans"/>
                <a:cs typeface="Gill Sans"/>
                <a:sym typeface="Gill Sans"/>
              </a:defRPr>
            </a:lvl3pPr>
            <a:lvl4pPr marL="0" indent="0" algn="ctr">
              <a:spcBef>
                <a:spcPts val="0"/>
              </a:spcBef>
              <a:buSzTx/>
              <a:buNone/>
              <a:defRPr sz="2813">
                <a:latin typeface="Gill Sans"/>
                <a:ea typeface="Gill Sans"/>
                <a:cs typeface="Gill Sans"/>
                <a:sym typeface="Gill Sans"/>
              </a:defRPr>
            </a:lvl4pPr>
            <a:lvl5pPr marL="0" indent="0" algn="ctr">
              <a:spcBef>
                <a:spcPts val="0"/>
              </a:spcBef>
              <a:buSzTx/>
              <a:buNone/>
              <a:defRPr sz="2813">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4941094" y="7233047"/>
            <a:ext cx="267891" cy="287734"/>
          </a:xfrm>
          <a:prstGeom prst="rect">
            <a:avLst/>
          </a:prstGeom>
        </p:spPr>
        <p:txBody>
          <a:bodyPr>
            <a:normAutofit/>
          </a:bodyPr>
          <a:lstStyle>
            <a:lvl1pPr>
              <a:defRPr>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418316744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0" y="-152400"/>
            <a:ext cx="10160000" cy="7861300"/>
          </a:xfrm>
          <a:prstGeom prst="rect">
            <a:avLst/>
          </a:prstGeom>
          <a:solidFill/>
          <a:ln w="25400">
            <a:solidFill/>
            <a:miter lim="400000"/>
          </a:ln>
        </p:spPr>
        <p:txBody>
          <a:bodyPr lIns="0" tIns="0" rIns="0" bIns="0" anchor="ct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ctr" defTabSz="457200">
        <a:lnSpc>
          <a:spcPts val="7600"/>
        </a:lnSpc>
        <a:spcBef>
          <a:spcPts val="200"/>
        </a:spcBef>
        <a:tabLst>
          <a:tab pos="952500" algn="l"/>
        </a:tabLst>
        <a:defRPr sz="6400">
          <a:solidFill>
            <a:srgbClr val="363929"/>
          </a:solidFill>
          <a:latin typeface="+mn-lt"/>
          <a:ea typeface="+mn-ea"/>
          <a:cs typeface="+mn-cs"/>
          <a:sym typeface="Optima"/>
        </a:defRPr>
      </a:lvl1pPr>
      <a:lvl2pPr indent="228600" algn="ctr" defTabSz="457200">
        <a:lnSpc>
          <a:spcPts val="7600"/>
        </a:lnSpc>
        <a:spcBef>
          <a:spcPts val="200"/>
        </a:spcBef>
        <a:tabLst>
          <a:tab pos="952500" algn="l"/>
        </a:tabLst>
        <a:defRPr sz="6400">
          <a:solidFill>
            <a:srgbClr val="363929"/>
          </a:solidFill>
          <a:latin typeface="+mn-lt"/>
          <a:ea typeface="+mn-ea"/>
          <a:cs typeface="+mn-cs"/>
          <a:sym typeface="Optima"/>
        </a:defRPr>
      </a:lvl2pPr>
      <a:lvl3pPr indent="457200" algn="ctr" defTabSz="457200">
        <a:lnSpc>
          <a:spcPts val="7600"/>
        </a:lnSpc>
        <a:spcBef>
          <a:spcPts val="200"/>
        </a:spcBef>
        <a:tabLst>
          <a:tab pos="952500" algn="l"/>
        </a:tabLst>
        <a:defRPr sz="6400">
          <a:solidFill>
            <a:srgbClr val="363929"/>
          </a:solidFill>
          <a:latin typeface="+mn-lt"/>
          <a:ea typeface="+mn-ea"/>
          <a:cs typeface="+mn-cs"/>
          <a:sym typeface="Optima"/>
        </a:defRPr>
      </a:lvl3pPr>
      <a:lvl4pPr indent="685800" algn="ctr" defTabSz="457200">
        <a:lnSpc>
          <a:spcPts val="7600"/>
        </a:lnSpc>
        <a:spcBef>
          <a:spcPts val="200"/>
        </a:spcBef>
        <a:tabLst>
          <a:tab pos="952500" algn="l"/>
        </a:tabLst>
        <a:defRPr sz="6400">
          <a:solidFill>
            <a:srgbClr val="363929"/>
          </a:solidFill>
          <a:latin typeface="+mn-lt"/>
          <a:ea typeface="+mn-ea"/>
          <a:cs typeface="+mn-cs"/>
          <a:sym typeface="Optima"/>
        </a:defRPr>
      </a:lvl4pPr>
      <a:lvl5pPr indent="914400" algn="ctr" defTabSz="457200">
        <a:lnSpc>
          <a:spcPts val="7600"/>
        </a:lnSpc>
        <a:spcBef>
          <a:spcPts val="200"/>
        </a:spcBef>
        <a:tabLst>
          <a:tab pos="952500" algn="l"/>
        </a:tabLst>
        <a:defRPr sz="6400">
          <a:solidFill>
            <a:srgbClr val="363929"/>
          </a:solidFill>
          <a:latin typeface="+mn-lt"/>
          <a:ea typeface="+mn-ea"/>
          <a:cs typeface="+mn-cs"/>
          <a:sym typeface="Optima"/>
        </a:defRPr>
      </a:lvl5pPr>
      <a:lvl6pPr indent="1143000" algn="ctr" defTabSz="457200">
        <a:lnSpc>
          <a:spcPts val="7600"/>
        </a:lnSpc>
        <a:spcBef>
          <a:spcPts val="200"/>
        </a:spcBef>
        <a:tabLst>
          <a:tab pos="952500" algn="l"/>
        </a:tabLst>
        <a:defRPr sz="6400">
          <a:solidFill>
            <a:srgbClr val="363929"/>
          </a:solidFill>
          <a:latin typeface="+mn-lt"/>
          <a:ea typeface="+mn-ea"/>
          <a:cs typeface="+mn-cs"/>
          <a:sym typeface="Optima"/>
        </a:defRPr>
      </a:lvl6pPr>
      <a:lvl7pPr indent="1371600" algn="ctr" defTabSz="457200">
        <a:lnSpc>
          <a:spcPts val="7600"/>
        </a:lnSpc>
        <a:spcBef>
          <a:spcPts val="200"/>
        </a:spcBef>
        <a:tabLst>
          <a:tab pos="952500" algn="l"/>
        </a:tabLst>
        <a:defRPr sz="6400">
          <a:solidFill>
            <a:srgbClr val="363929"/>
          </a:solidFill>
          <a:latin typeface="+mn-lt"/>
          <a:ea typeface="+mn-ea"/>
          <a:cs typeface="+mn-cs"/>
          <a:sym typeface="Optima"/>
        </a:defRPr>
      </a:lvl7pPr>
      <a:lvl8pPr indent="1600200" algn="ctr" defTabSz="457200">
        <a:lnSpc>
          <a:spcPts val="7600"/>
        </a:lnSpc>
        <a:spcBef>
          <a:spcPts val="200"/>
        </a:spcBef>
        <a:tabLst>
          <a:tab pos="952500" algn="l"/>
        </a:tabLst>
        <a:defRPr sz="6400">
          <a:solidFill>
            <a:srgbClr val="363929"/>
          </a:solidFill>
          <a:latin typeface="+mn-lt"/>
          <a:ea typeface="+mn-ea"/>
          <a:cs typeface="+mn-cs"/>
          <a:sym typeface="Optima"/>
        </a:defRPr>
      </a:lvl8pPr>
      <a:lvl9pPr indent="1828800" algn="ctr" defTabSz="457200">
        <a:lnSpc>
          <a:spcPts val="7600"/>
        </a:lnSpc>
        <a:spcBef>
          <a:spcPts val="200"/>
        </a:spcBef>
        <a:tabLst>
          <a:tab pos="952500" algn="l"/>
        </a:tabLst>
        <a:defRPr sz="6400">
          <a:solidFill>
            <a:srgbClr val="363929"/>
          </a:solidFill>
          <a:latin typeface="+mn-lt"/>
          <a:ea typeface="+mn-ea"/>
          <a:cs typeface="+mn-cs"/>
          <a:sym typeface="Optima"/>
        </a:defRPr>
      </a:lvl9pPr>
    </p:titleStyle>
    <p:bodyStyle>
      <a:lvl1pPr marL="385217" indent="-385217" defTabSz="457200">
        <a:lnSpc>
          <a:spcPts val="2600"/>
        </a:lnSpc>
        <a:spcBef>
          <a:spcPts val="3300"/>
        </a:spcBef>
        <a:buSzPct val="100000"/>
        <a:buChar char="•"/>
        <a:tabLst>
          <a:tab pos="825500" algn="l"/>
        </a:tabLst>
        <a:defRPr sz="2200">
          <a:solidFill>
            <a:srgbClr val="363929"/>
          </a:solidFill>
          <a:latin typeface="+mn-lt"/>
          <a:ea typeface="+mn-ea"/>
          <a:cs typeface="+mn-cs"/>
          <a:sym typeface="Optima"/>
        </a:defRPr>
      </a:lvl1pPr>
      <a:lvl2pPr marL="728117" indent="-385217" defTabSz="457200">
        <a:lnSpc>
          <a:spcPts val="2600"/>
        </a:lnSpc>
        <a:spcBef>
          <a:spcPts val="3300"/>
        </a:spcBef>
        <a:buSzPct val="100000"/>
        <a:buChar char="•"/>
        <a:tabLst>
          <a:tab pos="825500" algn="l"/>
        </a:tabLst>
        <a:defRPr sz="2200">
          <a:solidFill>
            <a:srgbClr val="363929"/>
          </a:solidFill>
          <a:latin typeface="+mn-lt"/>
          <a:ea typeface="+mn-ea"/>
          <a:cs typeface="+mn-cs"/>
          <a:sym typeface="Optima"/>
        </a:defRPr>
      </a:lvl2pPr>
      <a:lvl3pPr marL="1071017" indent="-385217" defTabSz="457200">
        <a:lnSpc>
          <a:spcPts val="2600"/>
        </a:lnSpc>
        <a:spcBef>
          <a:spcPts val="3300"/>
        </a:spcBef>
        <a:buSzPct val="100000"/>
        <a:buChar char="•"/>
        <a:tabLst>
          <a:tab pos="825500" algn="l"/>
        </a:tabLst>
        <a:defRPr sz="2200">
          <a:solidFill>
            <a:srgbClr val="363929"/>
          </a:solidFill>
          <a:latin typeface="+mn-lt"/>
          <a:ea typeface="+mn-ea"/>
          <a:cs typeface="+mn-cs"/>
          <a:sym typeface="Optima"/>
        </a:defRPr>
      </a:lvl3pPr>
      <a:lvl4pPr marL="1413917" indent="-385217" defTabSz="457200">
        <a:lnSpc>
          <a:spcPts val="2600"/>
        </a:lnSpc>
        <a:spcBef>
          <a:spcPts val="3300"/>
        </a:spcBef>
        <a:buSzPct val="100000"/>
        <a:buChar char="•"/>
        <a:tabLst>
          <a:tab pos="825500" algn="l"/>
        </a:tabLst>
        <a:defRPr sz="2200">
          <a:solidFill>
            <a:srgbClr val="363929"/>
          </a:solidFill>
          <a:latin typeface="+mn-lt"/>
          <a:ea typeface="+mn-ea"/>
          <a:cs typeface="+mn-cs"/>
          <a:sym typeface="Optima"/>
        </a:defRPr>
      </a:lvl4pPr>
      <a:lvl5pPr marL="1769517" indent="-385217" defTabSz="457200">
        <a:lnSpc>
          <a:spcPts val="2600"/>
        </a:lnSpc>
        <a:spcBef>
          <a:spcPts val="3300"/>
        </a:spcBef>
        <a:buSzPct val="100000"/>
        <a:buChar char="•"/>
        <a:tabLst>
          <a:tab pos="825500" algn="l"/>
        </a:tabLst>
        <a:defRPr sz="2200">
          <a:solidFill>
            <a:srgbClr val="363929"/>
          </a:solidFill>
          <a:latin typeface="+mn-lt"/>
          <a:ea typeface="+mn-ea"/>
          <a:cs typeface="+mn-cs"/>
          <a:sym typeface="Optima"/>
        </a:defRPr>
      </a:lvl5pPr>
      <a:lvl6pPr marL="2125117" indent="-385217" defTabSz="457200">
        <a:lnSpc>
          <a:spcPts val="2600"/>
        </a:lnSpc>
        <a:spcBef>
          <a:spcPts val="3300"/>
        </a:spcBef>
        <a:buSzPct val="100000"/>
        <a:buChar char="•"/>
        <a:tabLst>
          <a:tab pos="825500" algn="l"/>
        </a:tabLst>
        <a:defRPr sz="2200">
          <a:solidFill>
            <a:srgbClr val="363929"/>
          </a:solidFill>
          <a:latin typeface="+mn-lt"/>
          <a:ea typeface="+mn-ea"/>
          <a:cs typeface="+mn-cs"/>
          <a:sym typeface="Optima"/>
        </a:defRPr>
      </a:lvl6pPr>
      <a:lvl7pPr marL="2480717" indent="-385217" defTabSz="457200">
        <a:lnSpc>
          <a:spcPts val="2600"/>
        </a:lnSpc>
        <a:spcBef>
          <a:spcPts val="3300"/>
        </a:spcBef>
        <a:buSzPct val="100000"/>
        <a:buChar char="•"/>
        <a:tabLst>
          <a:tab pos="825500" algn="l"/>
        </a:tabLst>
        <a:defRPr sz="2200">
          <a:solidFill>
            <a:srgbClr val="363929"/>
          </a:solidFill>
          <a:latin typeface="+mn-lt"/>
          <a:ea typeface="+mn-ea"/>
          <a:cs typeface="+mn-cs"/>
          <a:sym typeface="Optima"/>
        </a:defRPr>
      </a:lvl7pPr>
      <a:lvl8pPr marL="2836317" indent="-385217" defTabSz="457200">
        <a:lnSpc>
          <a:spcPts val="2600"/>
        </a:lnSpc>
        <a:spcBef>
          <a:spcPts val="3300"/>
        </a:spcBef>
        <a:buSzPct val="100000"/>
        <a:buChar char="•"/>
        <a:tabLst>
          <a:tab pos="825500" algn="l"/>
        </a:tabLst>
        <a:defRPr sz="2200">
          <a:solidFill>
            <a:srgbClr val="363929"/>
          </a:solidFill>
          <a:latin typeface="+mn-lt"/>
          <a:ea typeface="+mn-ea"/>
          <a:cs typeface="+mn-cs"/>
          <a:sym typeface="Optima"/>
        </a:defRPr>
      </a:lvl8pPr>
      <a:lvl9pPr marL="3191917" indent="-385217" defTabSz="457200">
        <a:lnSpc>
          <a:spcPts val="2600"/>
        </a:lnSpc>
        <a:spcBef>
          <a:spcPts val="3300"/>
        </a:spcBef>
        <a:buSzPct val="100000"/>
        <a:buChar char="•"/>
        <a:tabLst>
          <a:tab pos="825500" algn="l"/>
        </a:tabLst>
        <a:defRPr sz="2200">
          <a:solidFill>
            <a:srgbClr val="363929"/>
          </a:solidFill>
          <a:latin typeface="+mn-lt"/>
          <a:ea typeface="+mn-ea"/>
          <a:cs typeface="+mn-cs"/>
          <a:sym typeface="Optima"/>
        </a:defRPr>
      </a:lvl9pPr>
    </p:bodyStyle>
    <p:otherStyle>
      <a:lvl1pPr algn="r" defTabSz="457200">
        <a:lnSpc>
          <a:spcPts val="2100"/>
        </a:lnSpc>
        <a:tabLst>
          <a:tab pos="838200" algn="l"/>
        </a:tabLst>
        <a:defRPr>
          <a:solidFill>
            <a:schemeClr val="tx1"/>
          </a:solidFill>
          <a:latin typeface="+mn-lt"/>
          <a:ea typeface="+mn-ea"/>
          <a:cs typeface="+mn-cs"/>
          <a:sym typeface="Optima"/>
        </a:defRPr>
      </a:lvl1pPr>
      <a:lvl2pPr indent="228600" algn="r" defTabSz="457200">
        <a:lnSpc>
          <a:spcPts val="2100"/>
        </a:lnSpc>
        <a:tabLst>
          <a:tab pos="838200" algn="l"/>
        </a:tabLst>
        <a:defRPr>
          <a:solidFill>
            <a:schemeClr val="tx1"/>
          </a:solidFill>
          <a:latin typeface="+mn-lt"/>
          <a:ea typeface="+mn-ea"/>
          <a:cs typeface="+mn-cs"/>
          <a:sym typeface="Optima"/>
        </a:defRPr>
      </a:lvl2pPr>
      <a:lvl3pPr indent="457200" algn="r" defTabSz="457200">
        <a:lnSpc>
          <a:spcPts val="2100"/>
        </a:lnSpc>
        <a:tabLst>
          <a:tab pos="838200" algn="l"/>
        </a:tabLst>
        <a:defRPr>
          <a:solidFill>
            <a:schemeClr val="tx1"/>
          </a:solidFill>
          <a:latin typeface="+mn-lt"/>
          <a:ea typeface="+mn-ea"/>
          <a:cs typeface="+mn-cs"/>
          <a:sym typeface="Optima"/>
        </a:defRPr>
      </a:lvl3pPr>
      <a:lvl4pPr indent="685800" algn="r" defTabSz="457200">
        <a:lnSpc>
          <a:spcPts val="2100"/>
        </a:lnSpc>
        <a:tabLst>
          <a:tab pos="838200" algn="l"/>
        </a:tabLst>
        <a:defRPr>
          <a:solidFill>
            <a:schemeClr val="tx1"/>
          </a:solidFill>
          <a:latin typeface="+mn-lt"/>
          <a:ea typeface="+mn-ea"/>
          <a:cs typeface="+mn-cs"/>
          <a:sym typeface="Optima"/>
        </a:defRPr>
      </a:lvl4pPr>
      <a:lvl5pPr indent="914400" algn="r" defTabSz="457200">
        <a:lnSpc>
          <a:spcPts val="2100"/>
        </a:lnSpc>
        <a:tabLst>
          <a:tab pos="838200" algn="l"/>
        </a:tabLst>
        <a:defRPr>
          <a:solidFill>
            <a:schemeClr val="tx1"/>
          </a:solidFill>
          <a:latin typeface="+mn-lt"/>
          <a:ea typeface="+mn-ea"/>
          <a:cs typeface="+mn-cs"/>
          <a:sym typeface="Optima"/>
        </a:defRPr>
      </a:lvl5pPr>
      <a:lvl6pPr indent="1143000" algn="r" defTabSz="457200">
        <a:lnSpc>
          <a:spcPts val="2100"/>
        </a:lnSpc>
        <a:tabLst>
          <a:tab pos="838200" algn="l"/>
        </a:tabLst>
        <a:defRPr>
          <a:solidFill>
            <a:schemeClr val="tx1"/>
          </a:solidFill>
          <a:latin typeface="+mn-lt"/>
          <a:ea typeface="+mn-ea"/>
          <a:cs typeface="+mn-cs"/>
          <a:sym typeface="Optima"/>
        </a:defRPr>
      </a:lvl6pPr>
      <a:lvl7pPr indent="1371600" algn="r" defTabSz="457200">
        <a:lnSpc>
          <a:spcPts val="2100"/>
        </a:lnSpc>
        <a:tabLst>
          <a:tab pos="838200" algn="l"/>
        </a:tabLst>
        <a:defRPr>
          <a:solidFill>
            <a:schemeClr val="tx1"/>
          </a:solidFill>
          <a:latin typeface="+mn-lt"/>
          <a:ea typeface="+mn-ea"/>
          <a:cs typeface="+mn-cs"/>
          <a:sym typeface="Optima"/>
        </a:defRPr>
      </a:lvl7pPr>
      <a:lvl8pPr indent="1600200" algn="r" defTabSz="457200">
        <a:lnSpc>
          <a:spcPts val="2100"/>
        </a:lnSpc>
        <a:tabLst>
          <a:tab pos="838200" algn="l"/>
        </a:tabLst>
        <a:defRPr>
          <a:solidFill>
            <a:schemeClr val="tx1"/>
          </a:solidFill>
          <a:latin typeface="+mn-lt"/>
          <a:ea typeface="+mn-ea"/>
          <a:cs typeface="+mn-cs"/>
          <a:sym typeface="Optima"/>
        </a:defRPr>
      </a:lvl8pPr>
      <a:lvl9pPr indent="1828800" algn="r" defTabSz="457200">
        <a:lnSpc>
          <a:spcPts val="2100"/>
        </a:lnSpc>
        <a:tabLst>
          <a:tab pos="838200" algn="l"/>
        </a:tabLst>
        <a:defRPr>
          <a:solidFill>
            <a:schemeClr val="tx1"/>
          </a:solidFill>
          <a:latin typeface="+mn-lt"/>
          <a:ea typeface="+mn-ea"/>
          <a:cs typeface="+mn-cs"/>
          <a:sym typeface="Optim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31" y="802250"/>
            <a:ext cx="8175625" cy="1299505"/>
          </a:xfrm>
        </p:spPr>
        <p:txBody>
          <a:bodyPr/>
          <a:lstStyle/>
          <a:p>
            <a:r>
              <a:rPr lang="en-US" dirty="0">
                <a:solidFill>
                  <a:schemeClr val="accent2">
                    <a:lumMod val="40000"/>
                    <a:lumOff val="60000"/>
                  </a:schemeClr>
                </a:solidFill>
              </a:rPr>
              <a:t>  Essential Question</a:t>
            </a:r>
          </a:p>
        </p:txBody>
      </p:sp>
      <p:sp>
        <p:nvSpPr>
          <p:cNvPr id="5" name="TextBox 4"/>
          <p:cNvSpPr txBox="1"/>
          <p:nvPr/>
        </p:nvSpPr>
        <p:spPr>
          <a:xfrm>
            <a:off x="409434" y="3817030"/>
            <a:ext cx="9055288" cy="15645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ts val="3800"/>
              </a:lnSpc>
              <a:spcBef>
                <a:spcPts val="0"/>
              </a:spcBef>
              <a:spcAft>
                <a:spcPts val="0"/>
              </a:spcAft>
              <a:buClrTx/>
              <a:buSzTx/>
              <a:buFontTx/>
              <a:buNone/>
              <a:tabLst>
                <a:tab pos="838200" algn="l"/>
              </a:tabLst>
            </a:pPr>
            <a:r>
              <a:rPr kumimoji="0" lang="en-US" sz="4400" b="0" i="0" u="none" strike="noStrike" cap="none" spc="0" normalizeH="0" baseline="0" dirty="0">
                <a:ln>
                  <a:noFill/>
                </a:ln>
                <a:solidFill>
                  <a:schemeClr val="tx1">
                    <a:lumMod val="10000"/>
                    <a:lumOff val="90000"/>
                  </a:schemeClr>
                </a:solidFill>
                <a:effectLst/>
                <a:uFillTx/>
                <a:latin typeface="+mn-lt"/>
                <a:ea typeface="+mn-ea"/>
                <a:cs typeface="+mn-cs"/>
                <a:sym typeface="Optima"/>
              </a:rPr>
              <a:t>How do humans learn,</a:t>
            </a:r>
            <a:r>
              <a:rPr kumimoji="0" lang="en-US" sz="4400" b="0" i="0" u="none" strike="noStrike" cap="none" spc="0" normalizeH="0" dirty="0">
                <a:ln>
                  <a:noFill/>
                </a:ln>
                <a:solidFill>
                  <a:schemeClr val="tx1">
                    <a:lumMod val="10000"/>
                    <a:lumOff val="90000"/>
                  </a:schemeClr>
                </a:solidFill>
                <a:effectLst/>
                <a:uFillTx/>
                <a:latin typeface="+mn-lt"/>
                <a:ea typeface="+mn-ea"/>
                <a:cs typeface="+mn-cs"/>
                <a:sym typeface="Optima"/>
              </a:rPr>
              <a:t> and how do      experience and association </a:t>
            </a:r>
          </a:p>
          <a:p>
            <a:pPr marL="0" marR="0" indent="0" algn="ctr" defTabSz="457200" rtl="0" fontAlgn="auto" latinLnBrk="1" hangingPunct="0">
              <a:lnSpc>
                <a:spcPts val="3800"/>
              </a:lnSpc>
              <a:spcBef>
                <a:spcPts val="0"/>
              </a:spcBef>
              <a:spcAft>
                <a:spcPts val="0"/>
              </a:spcAft>
              <a:buClrTx/>
              <a:buSzTx/>
              <a:buFontTx/>
              <a:buNone/>
              <a:tabLst>
                <a:tab pos="838200" algn="l"/>
              </a:tabLst>
            </a:pPr>
            <a:r>
              <a:rPr kumimoji="0" lang="en-US" sz="4400" b="0" i="0" u="none" strike="noStrike" cap="none" spc="0" normalizeH="0" dirty="0">
                <a:ln>
                  <a:noFill/>
                </a:ln>
                <a:solidFill>
                  <a:schemeClr val="tx1">
                    <a:lumMod val="10000"/>
                    <a:lumOff val="90000"/>
                  </a:schemeClr>
                </a:solidFill>
                <a:effectLst/>
                <a:uFillTx/>
                <a:latin typeface="+mn-lt"/>
                <a:ea typeface="+mn-ea"/>
                <a:cs typeface="+mn-cs"/>
                <a:sym typeface="Optima"/>
              </a:rPr>
              <a:t>contribute to the learning process?</a:t>
            </a:r>
            <a:endParaRPr kumimoji="0" lang="en-US" sz="4400" b="0" i="0" u="none" strike="noStrike" cap="none" spc="0" normalizeH="0" baseline="0" dirty="0">
              <a:ln>
                <a:noFill/>
              </a:ln>
              <a:solidFill>
                <a:schemeClr val="tx1">
                  <a:lumMod val="10000"/>
                  <a:lumOff val="90000"/>
                </a:schemeClr>
              </a:solidFill>
              <a:effectLst/>
              <a:uFillTx/>
              <a:latin typeface="+mn-lt"/>
              <a:ea typeface="+mn-ea"/>
              <a:cs typeface="+mn-cs"/>
              <a:sym typeface="Optima"/>
            </a:endParaRPr>
          </a:p>
        </p:txBody>
      </p:sp>
    </p:spTree>
    <p:extLst>
      <p:ext uri="{BB962C8B-B14F-4D97-AF65-F5344CB8AC3E}">
        <p14:creationId xmlns:p14="http://schemas.microsoft.com/office/powerpoint/2010/main" val="15555305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BA9"/>
        </a:solidFill>
        <a:effectLst/>
      </p:bgPr>
    </p:bg>
    <p:spTree>
      <p:nvGrpSpPr>
        <p:cNvPr id="1" name=""/>
        <p:cNvGrpSpPr/>
        <p:nvPr/>
      </p:nvGrpSpPr>
      <p:grpSpPr>
        <a:xfrm>
          <a:off x="0" y="0"/>
          <a:ext cx="0" cy="0"/>
          <a:chOff x="0" y="0"/>
          <a:chExt cx="0" cy="0"/>
        </a:xfrm>
      </p:grpSpPr>
      <p:sp>
        <p:nvSpPr>
          <p:cNvPr id="169" name="Shape 169"/>
          <p:cNvSpPr>
            <a:spLocks noGrp="1"/>
          </p:cNvSpPr>
          <p:nvPr>
            <p:ph type="body" idx="4294967295"/>
          </p:nvPr>
        </p:nvSpPr>
        <p:spPr>
          <a:xfrm>
            <a:off x="431800" y="2260600"/>
            <a:ext cx="9291320" cy="2639061"/>
          </a:xfrm>
          <a:prstGeom prst="rect">
            <a:avLst/>
          </a:prstGeom>
          <a:ln w="12700">
            <a:miter lim="400000"/>
          </a:ln>
          <a:effectLst>
            <a:outerShdw blurRad="127000" dist="76200" dir="2700000" rotWithShape="0">
              <a:srgbClr val="000000">
                <a:alpha val="66000"/>
              </a:srgbClr>
            </a:outerShdw>
          </a:effectLst>
          <a:extLst>
            <a:ext uri="{C572A759-6A51-4108-AA02-DFA0A04FC94B}">
              <ma14:wrappingTextBoxFlag xmlns:ma14="http://schemas.microsoft.com/office/mac/drawingml/2011/main" xmlns="" val="1"/>
            </a:ext>
          </a:extLst>
        </p:spPr>
        <p:txBody>
          <a:bodyPr lIns="0" tIns="0" rIns="0" bIns="0" anchor="ctr"/>
          <a:lstStyle/>
          <a:p>
            <a:pPr marL="0" lvl="0" indent="0" algn="ctr">
              <a:lnSpc>
                <a:spcPts val="6300"/>
              </a:lnSpc>
              <a:spcBef>
                <a:spcPts val="1000"/>
              </a:spcBef>
              <a:buSzTx/>
              <a:buNone/>
              <a:tabLst>
                <a:tab pos="25400" algn="l"/>
                <a:tab pos="596900" algn="l"/>
                <a:tab pos="1511300" algn="l"/>
                <a:tab pos="2425700" algn="l"/>
                <a:tab pos="3340100" algn="l"/>
                <a:tab pos="4254500" algn="l"/>
                <a:tab pos="5168900" algn="l"/>
                <a:tab pos="6083300" algn="l"/>
                <a:tab pos="6997700" algn="l"/>
                <a:tab pos="7912100" algn="l"/>
              </a:tabLst>
              <a:defRPr sz="1800">
                <a:solidFill>
                  <a:srgbClr val="000000"/>
                </a:solidFill>
              </a:defRPr>
            </a:pPr>
            <a:r>
              <a:rPr sz="5600" b="1">
                <a:solidFill>
                  <a:srgbClr val="FF280E"/>
                </a:solidFill>
                <a:latin typeface="Arial"/>
                <a:ea typeface="Arial"/>
                <a:cs typeface="Arial"/>
                <a:sym typeface="Arial"/>
              </a:rPr>
              <a:t>c.Spontaneous Recovery</a:t>
            </a:r>
          </a:p>
          <a:p>
            <a:pPr marL="446787" lvl="0" indent="-446787">
              <a:lnSpc>
                <a:spcPts val="3700"/>
              </a:lnSpc>
              <a:spcBef>
                <a:spcPts val="0"/>
              </a:spcBef>
              <a:buClr>
                <a:srgbClr val="363929"/>
              </a:buClr>
              <a:buFont typeface="Optima"/>
              <a:tabLst>
                <a:tab pos="393700" algn="l"/>
                <a:tab pos="965200" algn="l"/>
                <a:tab pos="1879600" algn="l"/>
                <a:tab pos="2794000" algn="l"/>
                <a:tab pos="3708400" algn="l"/>
                <a:tab pos="4622800" algn="l"/>
                <a:tab pos="5537200" algn="l"/>
                <a:tab pos="6451600" algn="l"/>
                <a:tab pos="7366000" algn="l"/>
                <a:tab pos="8280400" algn="l"/>
              </a:tabLst>
              <a:defRPr sz="1800">
                <a:solidFill>
                  <a:srgbClr val="000000"/>
                </a:solidFill>
              </a:defRPr>
            </a:pPr>
            <a:r>
              <a:rPr sz="3000">
                <a:solidFill>
                  <a:srgbClr val="006B0C"/>
                </a:solidFill>
                <a:latin typeface="Arial"/>
                <a:ea typeface="Arial"/>
                <a:cs typeface="Arial"/>
                <a:sym typeface="Arial"/>
              </a:rPr>
              <a:t>Following extinction, the </a:t>
            </a:r>
            <a:r>
              <a:rPr sz="3200">
                <a:solidFill>
                  <a:srgbClr val="006B0C"/>
                </a:solidFill>
                <a:latin typeface="Arial"/>
                <a:ea typeface="Arial"/>
                <a:cs typeface="Arial"/>
                <a:sym typeface="Arial"/>
              </a:rPr>
              <a:t>CR (?)</a:t>
            </a:r>
            <a:r>
              <a:rPr sz="2400" b="1">
                <a:solidFill>
                  <a:srgbClr val="006B0C"/>
                </a:solidFill>
                <a:latin typeface="Arial"/>
                <a:ea typeface="Arial"/>
                <a:cs typeface="Arial"/>
                <a:sym typeface="Arial"/>
              </a:rPr>
              <a:t> </a:t>
            </a:r>
            <a:r>
              <a:rPr sz="3000">
                <a:solidFill>
                  <a:srgbClr val="006B0C"/>
                </a:solidFill>
                <a:latin typeface="Arial"/>
                <a:ea typeface="Arial"/>
                <a:cs typeface="Arial"/>
                <a:sym typeface="Arial"/>
              </a:rPr>
              <a:t>reappears at reduced strength if the</a:t>
            </a:r>
            <a:r>
              <a:rPr sz="2300" b="1">
                <a:solidFill>
                  <a:srgbClr val="006B0C"/>
                </a:solidFill>
                <a:latin typeface="Arial"/>
                <a:ea typeface="Arial"/>
                <a:cs typeface="Arial"/>
                <a:sym typeface="Arial"/>
              </a:rPr>
              <a:t> </a:t>
            </a:r>
            <a:r>
              <a:rPr sz="3100">
                <a:solidFill>
                  <a:srgbClr val="006B0C"/>
                </a:solidFill>
                <a:latin typeface="Arial"/>
                <a:ea typeface="Arial"/>
                <a:cs typeface="Arial"/>
                <a:sym typeface="Arial"/>
              </a:rPr>
              <a:t>CS (?)</a:t>
            </a:r>
            <a:r>
              <a:rPr sz="2300" b="1">
                <a:solidFill>
                  <a:srgbClr val="006B0C"/>
                </a:solidFill>
                <a:latin typeface="Arial"/>
                <a:ea typeface="Arial"/>
                <a:cs typeface="Arial"/>
                <a:sym typeface="Arial"/>
              </a:rPr>
              <a:t> </a:t>
            </a:r>
            <a:r>
              <a:rPr sz="3000">
                <a:solidFill>
                  <a:srgbClr val="006B0C"/>
                </a:solidFill>
                <a:latin typeface="Arial"/>
                <a:ea typeface="Arial"/>
                <a:cs typeface="Arial"/>
                <a:sym typeface="Arial"/>
              </a:rPr>
              <a:t>is presented again after a rest period.</a:t>
            </a:r>
          </a:p>
        </p:txBody>
      </p:sp>
      <p:pic>
        <p:nvPicPr>
          <p:cNvPr id="170" name="ddgnewmove.png"/>
          <p:cNvPicPr/>
          <p:nvPr/>
        </p:nvPicPr>
        <p:blipFill>
          <a:blip r:embed="rId3"/>
          <a:stretch>
            <a:fillRect/>
          </a:stretch>
        </p:blipFill>
        <p:spPr>
          <a:xfrm>
            <a:off x="-406400" y="5651500"/>
            <a:ext cx="985838" cy="1200151"/>
          </a:xfrm>
          <a:prstGeom prst="rect">
            <a:avLst/>
          </a:prstGeom>
          <a:ln w="12700">
            <a:miter lim="400000"/>
          </a:ln>
        </p:spPr>
      </p:pic>
      <p:grpSp>
        <p:nvGrpSpPr>
          <p:cNvPr id="185" name="Group 185"/>
          <p:cNvGrpSpPr/>
          <p:nvPr/>
        </p:nvGrpSpPr>
        <p:grpSpPr>
          <a:xfrm>
            <a:off x="520700" y="5333999"/>
            <a:ext cx="8991607" cy="1778007"/>
            <a:chOff x="60610" y="0"/>
            <a:chExt cx="8991606" cy="1778005"/>
          </a:xfrm>
        </p:grpSpPr>
        <p:grpSp>
          <p:nvGrpSpPr>
            <p:cNvPr id="173" name="Group 173"/>
            <p:cNvGrpSpPr/>
            <p:nvPr/>
          </p:nvGrpSpPr>
          <p:grpSpPr>
            <a:xfrm>
              <a:off x="60610" y="-1"/>
              <a:ext cx="2146308" cy="1714507"/>
              <a:chOff x="60610" y="0"/>
              <a:chExt cx="2146306" cy="1714505"/>
            </a:xfrm>
          </p:grpSpPr>
          <p:sp>
            <p:nvSpPr>
              <p:cNvPr id="171" name="Shape 171"/>
              <p:cNvSpPr/>
              <p:nvPr/>
            </p:nvSpPr>
            <p:spPr>
              <a:xfrm>
                <a:off x="60610" y="-1"/>
                <a:ext cx="2146308" cy="17145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72" name="Shape 172"/>
              <p:cNvSpPr/>
              <p:nvPr/>
            </p:nvSpPr>
            <p:spPr>
              <a:xfrm>
                <a:off x="88804" y="393700"/>
                <a:ext cx="2064513" cy="8781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nSpc>
                    <a:spcPts val="3100"/>
                  </a:lnSpc>
                  <a:tabLst>
                    <a:tab pos="838200" algn="l"/>
                  </a:tabLst>
                  <a:defRPr sz="1800">
                    <a:solidFill>
                      <a:srgbClr val="000000"/>
                    </a:solidFill>
                  </a:defRPr>
                </a:pPr>
                <a:r>
                  <a:rPr sz="2600" b="1" spc="-130">
                    <a:latin typeface="Arial"/>
                    <a:ea typeface="Arial"/>
                    <a:cs typeface="Arial"/>
                    <a:sym typeface="Arial"/>
                  </a:rPr>
                  <a:t>Extinguished</a:t>
                </a:r>
              </a:p>
              <a:p>
                <a:pPr lvl="0">
                  <a:lnSpc>
                    <a:spcPts val="3100"/>
                  </a:lnSpc>
                  <a:tabLst>
                    <a:tab pos="838200" algn="l"/>
                  </a:tabLst>
                  <a:defRPr sz="1800">
                    <a:solidFill>
                      <a:srgbClr val="000000"/>
                    </a:solidFill>
                  </a:defRPr>
                </a:pPr>
                <a:r>
                  <a:rPr sz="2600" b="1" spc="-130">
                    <a:latin typeface="Arial"/>
                    <a:ea typeface="Arial"/>
                    <a:cs typeface="Arial"/>
                    <a:sym typeface="Arial"/>
                  </a:rPr>
                  <a:t>Response</a:t>
                </a:r>
              </a:p>
            </p:txBody>
          </p:sp>
        </p:grpSp>
        <p:sp>
          <p:nvSpPr>
            <p:cNvPr id="174" name="Shape 174"/>
            <p:cNvSpPr/>
            <p:nvPr/>
          </p:nvSpPr>
          <p:spPr>
            <a:xfrm>
              <a:off x="2486310" y="393700"/>
              <a:ext cx="696322" cy="928995"/>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nvGrpSpPr>
            <p:cNvPr id="177" name="Group 177"/>
            <p:cNvGrpSpPr/>
            <p:nvPr/>
          </p:nvGrpSpPr>
          <p:grpSpPr>
            <a:xfrm>
              <a:off x="3642010" y="-1"/>
              <a:ext cx="1905007" cy="1714507"/>
              <a:chOff x="0" y="0"/>
              <a:chExt cx="1905006" cy="1714505"/>
            </a:xfrm>
          </p:grpSpPr>
          <p:sp>
            <p:nvSpPr>
              <p:cNvPr id="175" name="Shape 175"/>
              <p:cNvSpPr/>
              <p:nvPr/>
            </p:nvSpPr>
            <p:spPr>
              <a:xfrm>
                <a:off x="-1" y="-1"/>
                <a:ext cx="1905007" cy="17145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76" name="Shape 176"/>
              <p:cNvSpPr/>
              <p:nvPr/>
            </p:nvSpPr>
            <p:spPr>
              <a:xfrm>
                <a:off x="239190" y="228600"/>
                <a:ext cx="1413920" cy="1053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nSpc>
                    <a:spcPts val="3900"/>
                  </a:lnSpc>
                  <a:tabLst>
                    <a:tab pos="838200" algn="l"/>
                  </a:tabLst>
                  <a:defRPr sz="1800">
                    <a:solidFill>
                      <a:srgbClr val="000000"/>
                    </a:solidFill>
                  </a:defRPr>
                </a:pPr>
                <a:r>
                  <a:rPr sz="3300" b="1" spc="-165">
                    <a:latin typeface="Arial"/>
                    <a:ea typeface="Arial"/>
                    <a:cs typeface="Arial"/>
                    <a:sym typeface="Arial"/>
                  </a:rPr>
                  <a:t>Time</a:t>
                </a:r>
              </a:p>
              <a:p>
                <a:pPr lvl="0">
                  <a:lnSpc>
                    <a:spcPts val="3900"/>
                  </a:lnSpc>
                  <a:tabLst>
                    <a:tab pos="838200" algn="l"/>
                  </a:tabLst>
                  <a:defRPr sz="1800">
                    <a:solidFill>
                      <a:srgbClr val="000000"/>
                    </a:solidFill>
                  </a:defRPr>
                </a:pPr>
                <a:r>
                  <a:rPr sz="3300" b="1" spc="-165">
                    <a:latin typeface="Arial"/>
                    <a:ea typeface="Arial"/>
                    <a:cs typeface="Arial"/>
                    <a:sym typeface="Arial"/>
                  </a:rPr>
                  <a:t>- days- </a:t>
                </a:r>
              </a:p>
            </p:txBody>
          </p:sp>
        </p:grpSp>
        <p:sp>
          <p:nvSpPr>
            <p:cNvPr id="178" name="Shape 178"/>
            <p:cNvSpPr/>
            <p:nvPr/>
          </p:nvSpPr>
          <p:spPr>
            <a:xfrm>
              <a:off x="5851810" y="457200"/>
              <a:ext cx="758976" cy="928995"/>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nvGrpSpPr>
            <p:cNvPr id="184" name="Group 184"/>
            <p:cNvGrpSpPr/>
            <p:nvPr/>
          </p:nvGrpSpPr>
          <p:grpSpPr>
            <a:xfrm>
              <a:off x="6905910" y="63499"/>
              <a:ext cx="2146308" cy="1714507"/>
              <a:chOff x="99568" y="12699"/>
              <a:chExt cx="2146306" cy="1714505"/>
            </a:xfrm>
          </p:grpSpPr>
          <p:sp>
            <p:nvSpPr>
              <p:cNvPr id="179" name="Shape 179"/>
              <p:cNvSpPr/>
              <p:nvPr/>
            </p:nvSpPr>
            <p:spPr>
              <a:xfrm>
                <a:off x="99568" y="12699"/>
                <a:ext cx="2146307" cy="17145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nvGrpSpPr>
              <p:cNvPr id="182" name="Group 182"/>
              <p:cNvGrpSpPr/>
              <p:nvPr/>
            </p:nvGrpSpPr>
            <p:grpSpPr>
              <a:xfrm>
                <a:off x="544068" y="1295399"/>
                <a:ext cx="1270005" cy="190502"/>
                <a:chOff x="0" y="0"/>
                <a:chExt cx="1270003" cy="190500"/>
              </a:xfrm>
            </p:grpSpPr>
            <p:sp>
              <p:nvSpPr>
                <p:cNvPr id="180" name="Shape 180"/>
                <p:cNvSpPr/>
                <p:nvPr/>
              </p:nvSpPr>
              <p:spPr>
                <a:xfrm>
                  <a:off x="-1" y="-1"/>
                  <a:ext cx="1270005" cy="190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4FCF6"/>
                </a:solidFill>
                <a:ln w="25400" cap="flat">
                  <a:noFill/>
                  <a:miter lim="400000"/>
                </a:ln>
                <a:effectLst>
                  <a:outerShdw blurRad="190500" dist="114300" dir="2040000" rotWithShape="0">
                    <a:srgbClr val="000000"/>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81" name="Shape 181"/>
                <p:cNvSpPr/>
                <p:nvPr/>
              </p:nvSpPr>
              <p:spPr>
                <a:xfrm>
                  <a:off x="444499" y="25399"/>
                  <a:ext cx="622303" cy="762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FDF9"/>
                </a:solidFill>
                <a:ln w="25400" cap="flat">
                  <a:noFill/>
                  <a:miter lim="400000"/>
                </a:ln>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sp>
            <p:nvSpPr>
              <p:cNvPr id="183" name="Shape 183"/>
              <p:cNvSpPr/>
              <p:nvPr/>
            </p:nvSpPr>
            <p:spPr>
              <a:xfrm>
                <a:off x="193189" y="304800"/>
                <a:ext cx="1933658" cy="8781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nSpc>
                    <a:spcPts val="3100"/>
                  </a:lnSpc>
                  <a:tabLst>
                    <a:tab pos="838200" algn="l"/>
                  </a:tabLst>
                  <a:defRPr sz="1800">
                    <a:solidFill>
                      <a:srgbClr val="000000"/>
                    </a:solidFill>
                  </a:defRPr>
                </a:pPr>
                <a:r>
                  <a:rPr sz="2600" b="1" spc="-130">
                    <a:latin typeface="Arial"/>
                    <a:ea typeface="Arial"/>
                    <a:cs typeface="Arial"/>
                    <a:sym typeface="Arial"/>
                  </a:rPr>
                  <a:t>Conditioned</a:t>
                </a:r>
              </a:p>
              <a:p>
                <a:pPr lvl="0">
                  <a:lnSpc>
                    <a:spcPts val="3100"/>
                  </a:lnSpc>
                  <a:tabLst>
                    <a:tab pos="838200" algn="l"/>
                  </a:tabLst>
                  <a:defRPr sz="1800">
                    <a:solidFill>
                      <a:srgbClr val="000000"/>
                    </a:solidFill>
                  </a:defRPr>
                </a:pPr>
                <a:r>
                  <a:rPr sz="2600" b="1" spc="-130">
                    <a:latin typeface="Arial"/>
                    <a:ea typeface="Arial"/>
                    <a:cs typeface="Arial"/>
                    <a:sym typeface="Arial"/>
                  </a:rPr>
                  <a:t>Response</a:t>
                </a:r>
              </a:p>
            </p:txBody>
          </p:sp>
        </p:gr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69"/>
                                        </p:tgtEl>
                                        <p:attrNameLst>
                                          <p:attrName>style.visibility</p:attrName>
                                        </p:attrNameLst>
                                      </p:cBhvr>
                                      <p:to>
                                        <p:strVal val="visible"/>
                                      </p:to>
                                    </p:set>
                                    <p:anim calcmode="lin" valueType="num">
                                      <p:cBhvr>
                                        <p:cTn id="7" dur="1000" fill="hold"/>
                                        <p:tgtEl>
                                          <p:spTgt spid="169"/>
                                        </p:tgtEl>
                                        <p:attrNameLst>
                                          <p:attrName>ppt_x</p:attrName>
                                        </p:attrNameLst>
                                      </p:cBhvr>
                                      <p:tavLst>
                                        <p:tav tm="0">
                                          <p:val>
                                            <p:strVal val="#ppt_x"/>
                                          </p:val>
                                        </p:tav>
                                        <p:tav tm="100000">
                                          <p:val>
                                            <p:strVal val="#ppt_x"/>
                                          </p:val>
                                        </p:tav>
                                      </p:tavLst>
                                    </p:anim>
                                    <p:anim calcmode="lin" valueType="num">
                                      <p:cBhvr>
                                        <p:cTn id="8" dur="1000" fill="hold"/>
                                        <p:tgtEl>
                                          <p:spTgt spid="16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2" nodeType="afterEffect">
                                  <p:stCondLst>
                                    <p:cond delay="1000"/>
                                  </p:stCondLst>
                                  <p:iterate>
                                    <p:tmAbs val="0"/>
                                  </p:iterate>
                                  <p:childTnLst>
                                    <p:set>
                                      <p:cBhvr>
                                        <p:cTn id="11" fill="hold"/>
                                        <p:tgtEl>
                                          <p:spTgt spid="185"/>
                                        </p:tgtEl>
                                        <p:attrNameLst>
                                          <p:attrName>style.visibility</p:attrName>
                                        </p:attrNameLst>
                                      </p:cBhvr>
                                      <p:to>
                                        <p:strVal val="visible"/>
                                      </p:to>
                                    </p:set>
                                    <p:animEffect transition="in" filter="wipe(left)">
                                      <p:cBhvr>
                                        <p:cTn id="12" dur="2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animBg="1" advAuto="0"/>
      <p:bldP spid="185"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0908" y="5555697"/>
            <a:ext cx="6951260" cy="579646"/>
          </a:xfrm>
          <a:prstGeom prst="rect">
            <a:avLst/>
          </a:prstGeom>
        </p:spPr>
        <p:txBody>
          <a:bodyPr wrap="square">
            <a:spAutoFit/>
          </a:bodyPr>
          <a:lstStyle/>
          <a:p>
            <a:r>
              <a:rPr lang="en-US" dirty="0"/>
              <a:t>https://vimeo.com/244555885</a:t>
            </a:r>
          </a:p>
        </p:txBody>
      </p:sp>
      <p:sp>
        <p:nvSpPr>
          <p:cNvPr id="5" name="TextBox 4"/>
          <p:cNvSpPr txBox="1"/>
          <p:nvPr/>
        </p:nvSpPr>
        <p:spPr>
          <a:xfrm>
            <a:off x="1630908" y="2203779"/>
            <a:ext cx="8304662" cy="25391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ts val="3800"/>
              </a:lnSpc>
              <a:spcBef>
                <a:spcPts val="0"/>
              </a:spcBef>
              <a:spcAft>
                <a:spcPts val="0"/>
              </a:spcAft>
              <a:buClrTx/>
              <a:buSzTx/>
              <a:buFontTx/>
              <a:buNone/>
              <a:tabLst>
                <a:tab pos="838200" algn="l"/>
              </a:tabLst>
            </a:pPr>
            <a:r>
              <a:rPr lang="en-US" sz="4400" b="1" dirty="0"/>
              <a:t>The Office - </a:t>
            </a:r>
            <a:r>
              <a:rPr kumimoji="0" lang="en-US" sz="4400" b="1" i="0" u="none" strike="noStrike" cap="none" spc="0" normalizeH="0" baseline="0" dirty="0">
                <a:ln>
                  <a:noFill/>
                </a:ln>
                <a:solidFill>
                  <a:srgbClr val="363929"/>
                </a:solidFill>
                <a:effectLst/>
                <a:uFillTx/>
                <a:sym typeface="Optima"/>
              </a:rPr>
              <a:t>Identify</a:t>
            </a:r>
            <a:r>
              <a:rPr kumimoji="0" lang="en-US" sz="4400" b="1" i="0" u="none" strike="noStrike" cap="none" spc="0" normalizeH="0" dirty="0">
                <a:ln>
                  <a:noFill/>
                </a:ln>
                <a:solidFill>
                  <a:srgbClr val="363929"/>
                </a:solidFill>
                <a:effectLst/>
                <a:uFillTx/>
                <a:sym typeface="Optima"/>
              </a:rPr>
              <a:t> the…</a:t>
            </a:r>
          </a:p>
          <a:p>
            <a:pPr marL="0" marR="0" indent="0" algn="ctr" defTabSz="457200" rtl="0" fontAlgn="auto" latinLnBrk="1" hangingPunct="0">
              <a:lnSpc>
                <a:spcPts val="3800"/>
              </a:lnSpc>
              <a:spcBef>
                <a:spcPts val="0"/>
              </a:spcBef>
              <a:spcAft>
                <a:spcPts val="0"/>
              </a:spcAft>
              <a:buClrTx/>
              <a:buSzTx/>
              <a:buFontTx/>
              <a:buNone/>
              <a:tabLst>
                <a:tab pos="838200" algn="l"/>
              </a:tabLst>
            </a:pPr>
            <a:r>
              <a:rPr lang="en-US" baseline="0" dirty="0"/>
              <a:t>US</a:t>
            </a:r>
            <a:r>
              <a:rPr lang="en-US" dirty="0"/>
              <a:t> –</a:t>
            </a:r>
          </a:p>
          <a:p>
            <a:pPr marL="0" marR="0" indent="0" algn="ctr" defTabSz="457200" rtl="0" fontAlgn="auto" latinLnBrk="1" hangingPunct="0">
              <a:lnSpc>
                <a:spcPts val="3800"/>
              </a:lnSpc>
              <a:spcBef>
                <a:spcPts val="0"/>
              </a:spcBef>
              <a:spcAft>
                <a:spcPts val="0"/>
              </a:spcAft>
              <a:buClrTx/>
              <a:buSzTx/>
              <a:buFontTx/>
              <a:buNone/>
              <a:tabLst>
                <a:tab pos="838200" algn="l"/>
              </a:tabLst>
            </a:pPr>
            <a:r>
              <a:rPr kumimoji="0" lang="en-US" sz="3200" b="0" i="0" u="none" strike="noStrike" cap="none" spc="0" normalizeH="0" baseline="0" dirty="0">
                <a:ln>
                  <a:noFill/>
                </a:ln>
                <a:solidFill>
                  <a:srgbClr val="363929"/>
                </a:solidFill>
                <a:effectLst/>
                <a:uFillTx/>
                <a:latin typeface="+mn-lt"/>
                <a:ea typeface="+mn-ea"/>
                <a:cs typeface="+mn-cs"/>
                <a:sym typeface="Optima"/>
              </a:rPr>
              <a:t>UR – </a:t>
            </a:r>
          </a:p>
          <a:p>
            <a:pPr marL="0" marR="0" indent="0" algn="ctr" defTabSz="457200" rtl="0" fontAlgn="auto" latinLnBrk="1" hangingPunct="0">
              <a:lnSpc>
                <a:spcPts val="3800"/>
              </a:lnSpc>
              <a:spcBef>
                <a:spcPts val="0"/>
              </a:spcBef>
              <a:spcAft>
                <a:spcPts val="0"/>
              </a:spcAft>
              <a:buClrTx/>
              <a:buSzTx/>
              <a:buFontTx/>
              <a:buNone/>
              <a:tabLst>
                <a:tab pos="838200" algn="l"/>
              </a:tabLst>
            </a:pPr>
            <a:r>
              <a:rPr lang="en-US" dirty="0"/>
              <a:t>CS-</a:t>
            </a:r>
          </a:p>
          <a:p>
            <a:pPr marL="0" marR="0" indent="0" algn="ctr" defTabSz="457200" rtl="0" fontAlgn="auto" latinLnBrk="1" hangingPunct="0">
              <a:lnSpc>
                <a:spcPts val="3800"/>
              </a:lnSpc>
              <a:spcBef>
                <a:spcPts val="0"/>
              </a:spcBef>
              <a:spcAft>
                <a:spcPts val="0"/>
              </a:spcAft>
              <a:buClrTx/>
              <a:buSzTx/>
              <a:buFontTx/>
              <a:buNone/>
              <a:tabLst>
                <a:tab pos="838200" algn="l"/>
              </a:tabLst>
            </a:pPr>
            <a:r>
              <a:rPr kumimoji="0" lang="en-US" sz="3200" b="0" i="0" u="none" strike="noStrike" cap="none" spc="0" normalizeH="0" baseline="0" dirty="0">
                <a:ln>
                  <a:noFill/>
                </a:ln>
                <a:solidFill>
                  <a:srgbClr val="363929"/>
                </a:solidFill>
                <a:effectLst/>
                <a:uFillTx/>
                <a:latin typeface="+mn-lt"/>
                <a:ea typeface="+mn-ea"/>
                <a:cs typeface="+mn-cs"/>
                <a:sym typeface="Optima"/>
              </a:rPr>
              <a:t>CR -</a:t>
            </a:r>
          </a:p>
        </p:txBody>
      </p:sp>
      <p:sp>
        <p:nvSpPr>
          <p:cNvPr id="6" name="TextBox 5"/>
          <p:cNvSpPr txBox="1"/>
          <p:nvPr/>
        </p:nvSpPr>
        <p:spPr>
          <a:xfrm>
            <a:off x="6018663" y="2863691"/>
            <a:ext cx="3234519" cy="20518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ts val="3800"/>
              </a:lnSpc>
              <a:spcBef>
                <a:spcPts val="0"/>
              </a:spcBef>
              <a:spcAft>
                <a:spcPts val="0"/>
              </a:spcAft>
              <a:buClrTx/>
              <a:buSzTx/>
              <a:buFontTx/>
              <a:buNone/>
              <a:tabLst>
                <a:tab pos="838200" algn="l"/>
              </a:tabLst>
            </a:pPr>
            <a:r>
              <a:rPr kumimoji="0" lang="en-US" sz="2400" b="0" i="0" u="none" strike="noStrike" cap="none" spc="0" normalizeH="0" baseline="0" dirty="0">
                <a:ln>
                  <a:noFill/>
                </a:ln>
                <a:solidFill>
                  <a:srgbClr val="363929"/>
                </a:solidFill>
                <a:effectLst/>
                <a:uFillTx/>
                <a:sym typeface="Optima"/>
              </a:rPr>
              <a:t>Offering of Mint</a:t>
            </a:r>
          </a:p>
          <a:p>
            <a:pPr marL="0" marR="0" indent="0" algn="ctr" defTabSz="457200" rtl="0" fontAlgn="auto" latinLnBrk="1" hangingPunct="0">
              <a:lnSpc>
                <a:spcPts val="3800"/>
              </a:lnSpc>
              <a:spcBef>
                <a:spcPts val="0"/>
              </a:spcBef>
              <a:spcAft>
                <a:spcPts val="0"/>
              </a:spcAft>
              <a:buClrTx/>
              <a:buSzTx/>
              <a:buFontTx/>
              <a:buNone/>
              <a:tabLst>
                <a:tab pos="838200" algn="l"/>
              </a:tabLst>
            </a:pPr>
            <a:r>
              <a:rPr lang="en-US" sz="2400" dirty="0"/>
              <a:t>Holding out Han</a:t>
            </a:r>
          </a:p>
          <a:p>
            <a:pPr marL="0" marR="0" indent="0" algn="ctr" defTabSz="457200" rtl="0" fontAlgn="auto" latinLnBrk="1" hangingPunct="0">
              <a:lnSpc>
                <a:spcPts val="3800"/>
              </a:lnSpc>
              <a:spcBef>
                <a:spcPts val="0"/>
              </a:spcBef>
              <a:spcAft>
                <a:spcPts val="0"/>
              </a:spcAft>
              <a:buClrTx/>
              <a:buSzTx/>
              <a:buFontTx/>
              <a:buNone/>
              <a:tabLst>
                <a:tab pos="838200" algn="l"/>
              </a:tabLst>
            </a:pPr>
            <a:r>
              <a:rPr kumimoji="0" lang="en-US" sz="2400" b="0" i="0" u="none" strike="noStrike" cap="none" spc="0" normalizeH="0" baseline="0" dirty="0">
                <a:ln>
                  <a:noFill/>
                </a:ln>
                <a:solidFill>
                  <a:srgbClr val="363929"/>
                </a:solidFill>
                <a:effectLst/>
                <a:uFillTx/>
                <a:sym typeface="Optima"/>
              </a:rPr>
              <a:t>Computer Sound</a:t>
            </a:r>
          </a:p>
          <a:p>
            <a:pPr marL="0" marR="0" indent="0" algn="ctr" defTabSz="457200" rtl="0" fontAlgn="auto" latinLnBrk="1" hangingPunct="0">
              <a:lnSpc>
                <a:spcPts val="3800"/>
              </a:lnSpc>
              <a:spcBef>
                <a:spcPts val="0"/>
              </a:spcBef>
              <a:spcAft>
                <a:spcPts val="0"/>
              </a:spcAft>
              <a:buClrTx/>
              <a:buSzTx/>
              <a:buFontTx/>
              <a:buNone/>
              <a:tabLst>
                <a:tab pos="838200" algn="l"/>
              </a:tabLst>
            </a:pPr>
            <a:r>
              <a:rPr lang="en-US" sz="2400" dirty="0"/>
              <a:t>Holding out Hand</a:t>
            </a:r>
            <a:endParaRPr kumimoji="0" lang="en-US" sz="2400" b="0" i="0" u="none" strike="noStrike" cap="none" spc="0" normalizeH="0" baseline="0" dirty="0">
              <a:ln>
                <a:noFill/>
              </a:ln>
              <a:solidFill>
                <a:srgbClr val="363929"/>
              </a:solidFill>
              <a:effectLst/>
              <a:uFillTx/>
              <a:sym typeface="Optima"/>
            </a:endParaRPr>
          </a:p>
        </p:txBody>
      </p:sp>
      <p:pic>
        <p:nvPicPr>
          <p:cNvPr id="7" name="Picture 6" descr="Outside references to Lost/TV | Lostpedia | Fandom power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286" y="3157793"/>
            <a:ext cx="1905000" cy="1828800"/>
          </a:xfrm>
          <a:prstGeom prst="rect">
            <a:avLst/>
          </a:prstGeom>
        </p:spPr>
      </p:pic>
    </p:spTree>
    <p:extLst>
      <p:ext uri="{BB962C8B-B14F-4D97-AF65-F5344CB8AC3E}">
        <p14:creationId xmlns:p14="http://schemas.microsoft.com/office/powerpoint/2010/main" val="20016326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228600" y="-114300"/>
            <a:ext cx="10350500" cy="406400"/>
          </a:xfrm>
          <a:prstGeom prst="rect">
            <a:avLst/>
          </a:prstGeom>
          <a:solidFill/>
          <a:ln w="25400">
            <a:solidFill/>
            <a:miter lim="400000"/>
          </a:ln>
        </p:spPr>
        <p:txBody>
          <a:bodyPr lIns="0" tIns="0" rIns="0" bIns="0" anchor="ct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pic>
        <p:nvPicPr>
          <p:cNvPr id="12" name="class2.jpg"/>
          <p:cNvPicPr/>
          <p:nvPr/>
        </p:nvPicPr>
        <p:blipFill>
          <a:blip r:embed="rId2"/>
          <a:stretch>
            <a:fillRect/>
          </a:stretch>
        </p:blipFill>
        <p:spPr>
          <a:xfrm>
            <a:off x="-127000" y="292100"/>
            <a:ext cx="10393583" cy="3860803"/>
          </a:xfrm>
          <a:prstGeom prst="rect">
            <a:avLst/>
          </a:prstGeom>
          <a:ln w="12700">
            <a:miter lim="400000"/>
          </a:ln>
        </p:spPr>
      </p:pic>
      <p:sp>
        <p:nvSpPr>
          <p:cNvPr id="13" name="Shape 13"/>
          <p:cNvSpPr/>
          <p:nvPr/>
        </p:nvSpPr>
        <p:spPr>
          <a:xfrm>
            <a:off x="-152400" y="4114800"/>
            <a:ext cx="10439400" cy="3530600"/>
          </a:xfrm>
          <a:prstGeom prst="rect">
            <a:avLst/>
          </a:prstGeom>
          <a:solidFill/>
          <a:ln w="25400">
            <a:solidFill/>
            <a:miter lim="400000"/>
          </a:ln>
        </p:spPr>
        <p:txBody>
          <a:bodyPr lIns="0" tIns="0" rIns="0" bIns="0" anchor="ct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4" name="Shape 14"/>
          <p:cNvSpPr/>
          <p:nvPr/>
        </p:nvSpPr>
        <p:spPr>
          <a:xfrm>
            <a:off x="203200" y="4629149"/>
            <a:ext cx="9753600" cy="2501901"/>
          </a:xfrm>
          <a:prstGeom prst="rect">
            <a:avLst/>
          </a:prstGeom>
          <a:ln w="12700">
            <a:miter lim="400000"/>
          </a:ln>
          <a:effectLst>
            <a:outerShdw blurRad="63500"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p>
            <a:pPr lvl="0" algn="l">
              <a:lnSpc>
                <a:spcPts val="4300"/>
              </a:lnSpc>
              <a:tabLst>
                <a:tab pos="838200" algn="l"/>
                <a:tab pos="6642100" algn="l"/>
              </a:tabLst>
              <a:defRPr sz="1800">
                <a:solidFill>
                  <a:srgbClr val="000000"/>
                </a:solidFill>
              </a:defRPr>
            </a:pPr>
            <a:r>
              <a:rPr sz="3800" u="sng">
                <a:solidFill>
                  <a:srgbClr val="D3D3D3"/>
                </a:solidFill>
                <a:latin typeface="Arial"/>
                <a:ea typeface="Arial"/>
                <a:cs typeface="Arial"/>
                <a:sym typeface="Arial"/>
              </a:rPr>
              <a:t>Conditioning</a:t>
            </a:r>
            <a:r>
              <a:rPr sz="3800">
                <a:solidFill>
                  <a:srgbClr val="D3D3D3"/>
                </a:solidFill>
                <a:latin typeface="Arial"/>
                <a:ea typeface="Arial"/>
                <a:cs typeface="Arial"/>
                <a:sym typeface="Arial"/>
              </a:rPr>
              <a:t> - </a:t>
            </a:r>
            <a:r>
              <a:rPr sz="2900">
                <a:solidFill>
                  <a:srgbClr val="D3D3D3"/>
                </a:solidFill>
                <a:latin typeface="Arial"/>
                <a:ea typeface="Arial"/>
                <a:cs typeface="Arial"/>
                <a:sym typeface="Arial"/>
              </a:rPr>
              <a:t>Learning</a:t>
            </a:r>
          </a:p>
          <a:p>
            <a:pPr lvl="0" algn="l">
              <a:lnSpc>
                <a:spcPts val="4300"/>
              </a:lnSpc>
              <a:tabLst>
                <a:tab pos="838200" algn="l"/>
                <a:tab pos="6642100" algn="l"/>
              </a:tabLst>
              <a:defRPr sz="1800">
                <a:solidFill>
                  <a:srgbClr val="000000"/>
                </a:solidFill>
              </a:defRPr>
            </a:pPr>
            <a:endParaRPr sz="2900">
              <a:solidFill>
                <a:srgbClr val="D3D3D3"/>
              </a:solidFill>
              <a:latin typeface="Arial"/>
              <a:ea typeface="Arial"/>
              <a:cs typeface="Arial"/>
              <a:sym typeface="Arial"/>
            </a:endParaRPr>
          </a:p>
          <a:p>
            <a:pPr lvl="0" algn="l">
              <a:lnSpc>
                <a:spcPts val="4300"/>
              </a:lnSpc>
              <a:tabLst>
                <a:tab pos="838200" algn="l"/>
                <a:tab pos="6642100" algn="l"/>
              </a:tabLst>
              <a:defRPr sz="1800">
                <a:solidFill>
                  <a:srgbClr val="000000"/>
                </a:solidFill>
              </a:defRPr>
            </a:pPr>
            <a:r>
              <a:rPr sz="3800" u="sng">
                <a:solidFill>
                  <a:srgbClr val="D3D3D3"/>
                </a:solidFill>
                <a:latin typeface="Arial"/>
                <a:ea typeface="Arial"/>
                <a:cs typeface="Arial"/>
                <a:sym typeface="Arial"/>
              </a:rPr>
              <a:t>Associative Learning</a:t>
            </a:r>
            <a:r>
              <a:rPr sz="3800">
                <a:solidFill>
                  <a:srgbClr val="D3D3D3"/>
                </a:solidFill>
                <a:latin typeface="Arial"/>
                <a:ea typeface="Arial"/>
                <a:cs typeface="Arial"/>
                <a:sym typeface="Arial"/>
              </a:rPr>
              <a:t> </a:t>
            </a:r>
            <a:r>
              <a:rPr sz="2900">
                <a:solidFill>
                  <a:srgbClr val="D3D3D3"/>
                </a:solidFill>
                <a:latin typeface="Arial"/>
                <a:ea typeface="Arial"/>
                <a:cs typeface="Arial"/>
                <a:sym typeface="Arial"/>
              </a:rPr>
              <a:t>- Learning that certain events occur together.</a:t>
            </a:r>
          </a:p>
          <a:p>
            <a:pPr lvl="1" algn="l">
              <a:lnSpc>
                <a:spcPts val="3200"/>
              </a:lnSpc>
              <a:tabLst>
                <a:tab pos="838200" algn="l"/>
                <a:tab pos="6642100" algn="l"/>
              </a:tabLst>
              <a:defRPr sz="1800">
                <a:solidFill>
                  <a:srgbClr val="000000"/>
                </a:solidFill>
              </a:defRPr>
            </a:pPr>
            <a:r>
              <a:rPr sz="2900">
                <a:solidFill>
                  <a:srgbClr val="D3D3D3"/>
                </a:solidFill>
                <a:latin typeface="Arial"/>
                <a:ea typeface="Arial"/>
                <a:cs typeface="Arial"/>
                <a:sym typeface="Arial"/>
              </a:rPr>
              <a:t>- 2 types - Classical Conditioning &amp; Operant Conditioning</a:t>
            </a:r>
          </a:p>
        </p:txBody>
      </p:sp>
      <p:pic>
        <p:nvPicPr>
          <p:cNvPr id="15" name="Classical Conditioning Titles.png"/>
          <p:cNvPicPr/>
          <p:nvPr/>
        </p:nvPicPr>
        <p:blipFill>
          <a:blip r:embed="rId3"/>
          <a:srcRect l="31449" t="27321" r="31449" b="53914"/>
          <a:stretch>
            <a:fillRect/>
          </a:stretch>
        </p:blipFill>
        <p:spPr>
          <a:xfrm>
            <a:off x="50131" y="3470552"/>
            <a:ext cx="4622029" cy="1117795"/>
          </a:xfrm>
          <a:prstGeom prst="rect">
            <a:avLst/>
          </a:prstGeom>
          <a:ln w="12700">
            <a:miter lim="400000"/>
          </a:ln>
          <a:effectLst>
            <a:outerShdw blurRad="226274" dir="17280000" rotWithShape="0">
              <a:srgbClr val="000000"/>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56294530.jpg"/>
          <p:cNvPicPr/>
          <p:nvPr/>
        </p:nvPicPr>
        <p:blipFill>
          <a:blip r:embed="rId3"/>
          <a:stretch>
            <a:fillRect/>
          </a:stretch>
        </p:blipFill>
        <p:spPr>
          <a:xfrm>
            <a:off x="-544431" y="-20680"/>
            <a:ext cx="5648326" cy="6957220"/>
          </a:xfrm>
          <a:prstGeom prst="rect">
            <a:avLst/>
          </a:prstGeom>
          <a:ln w="12700">
            <a:miter lim="400000"/>
          </a:ln>
          <a:effectLst>
            <a:outerShdw blurRad="228600" dist="215900" dir="2700000" rotWithShape="0">
              <a:srgbClr val="000000"/>
            </a:outerShdw>
            <a:reflection stA="50000" endPos="40000" dir="5400000" sy="-100000" algn="bl" rotWithShape="0"/>
          </a:effectLst>
        </p:spPr>
      </p:pic>
      <p:pic>
        <p:nvPicPr>
          <p:cNvPr id="18" name="71925761.jpg"/>
          <p:cNvPicPr/>
          <p:nvPr/>
        </p:nvPicPr>
        <p:blipFill>
          <a:blip r:embed="rId4"/>
          <a:stretch>
            <a:fillRect/>
          </a:stretch>
        </p:blipFill>
        <p:spPr>
          <a:xfrm>
            <a:off x="3810000" y="1513217"/>
            <a:ext cx="4292600" cy="5509817"/>
          </a:xfrm>
          <a:prstGeom prst="rect">
            <a:avLst/>
          </a:prstGeom>
          <a:ln w="12700">
            <a:miter lim="400000"/>
          </a:ln>
          <a:effectLst>
            <a:outerShdw blurRad="228600" dist="215900" dir="2700000" rotWithShape="0">
              <a:srgbClr val="000000"/>
            </a:outerShdw>
            <a:reflection stA="50000" endPos="40000" dir="5400000" sy="-100000" algn="bl" rotWithShape="0"/>
          </a:effectLst>
        </p:spPr>
      </p:pic>
      <p:pic>
        <p:nvPicPr>
          <p:cNvPr id="19" name="57340502.jpg"/>
          <p:cNvPicPr/>
          <p:nvPr/>
        </p:nvPicPr>
        <p:blipFill>
          <a:blip r:embed="rId5"/>
          <a:stretch>
            <a:fillRect/>
          </a:stretch>
        </p:blipFill>
        <p:spPr>
          <a:xfrm>
            <a:off x="7201016" y="1771646"/>
            <a:ext cx="2913940" cy="5605547"/>
          </a:xfrm>
          <a:prstGeom prst="rect">
            <a:avLst/>
          </a:prstGeom>
          <a:ln w="12700">
            <a:miter lim="400000"/>
          </a:ln>
          <a:effectLst>
            <a:outerShdw blurRad="228600" dist="215900" dir="2700000" rotWithShape="0">
              <a:srgbClr val="000000"/>
            </a:outerShdw>
            <a:reflection stA="50000" endPos="40000" dir="5400000" sy="-100000" algn="bl" rotWithShape="0"/>
          </a:effectLst>
        </p:spPr>
      </p:pic>
    </p:spTree>
  </p:cSld>
  <p:clrMapOvr>
    <a:masterClrMapping/>
  </p:clrMapOvr>
  <p:transition spd="slow">
    <p:cover dir="d"/>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17"/>
                                        </p:tgtEl>
                                        <p:attrNameLst>
                                          <p:attrName>style.visibility</p:attrName>
                                        </p:attrNameLst>
                                      </p:cBhvr>
                                      <p:to>
                                        <p:strVal val="visible"/>
                                      </p:to>
                                    </p:set>
                                    <p:anim calcmode="lin" valueType="num">
                                      <p:cBhvr>
                                        <p:cTn id="7" dur="1500" fill="hold"/>
                                        <p:tgtEl>
                                          <p:spTgt spid="17"/>
                                        </p:tgtEl>
                                        <p:attrNameLst>
                                          <p:attrName>ppt_w</p:attrName>
                                        </p:attrNameLst>
                                      </p:cBhvr>
                                      <p:tavLst>
                                        <p:tav tm="0">
                                          <p:val>
                                            <p:fltVal val="0"/>
                                          </p:val>
                                        </p:tav>
                                        <p:tav tm="100000">
                                          <p:val>
                                            <p:strVal val="#ppt_w"/>
                                          </p:val>
                                        </p:tav>
                                      </p:tavLst>
                                    </p:anim>
                                    <p:anim calcmode="lin" valueType="num">
                                      <p:cBhvr>
                                        <p:cTn id="8" dur="1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2" nodeType="clickEffect">
                                  <p:stCondLst>
                                    <p:cond delay="0"/>
                                  </p:stCondLst>
                                  <p:iterate>
                                    <p:tmAbs val="0"/>
                                  </p:iterate>
                                  <p:childTnLst>
                                    <p:set>
                                      <p:cBhvr>
                                        <p:cTn id="12" fill="hold"/>
                                        <p:tgtEl>
                                          <p:spTgt spid="18"/>
                                        </p:tgtEl>
                                        <p:attrNameLst>
                                          <p:attrName>style.visibility</p:attrName>
                                        </p:attrNameLst>
                                      </p:cBhvr>
                                      <p:to>
                                        <p:strVal val="visible"/>
                                      </p:to>
                                    </p:set>
                                    <p:animEffect transition="in" filter="wipe(down)">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8" fill="hold" grpId="3" nodeType="clickEffect">
                                  <p:stCondLst>
                                    <p:cond delay="0"/>
                                  </p:stCondLst>
                                  <p:iterate>
                                    <p:tmAbs val="0"/>
                                  </p:iterate>
                                  <p:childTnLst>
                                    <p:set>
                                      <p:cBhvr>
                                        <p:cTn id="17" fill="hold"/>
                                        <p:tgtEl>
                                          <p:spTgt spid="19"/>
                                        </p:tgtEl>
                                        <p:attrNameLst>
                                          <p:attrName>style.visibility</p:attrName>
                                        </p:attrNameLst>
                                      </p:cBhvr>
                                      <p:to>
                                        <p:strVal val="visible"/>
                                      </p:to>
                                    </p:set>
                                    <p:anim calcmode="lin" valueType="num">
                                      <p:cBhvr>
                                        <p:cTn id="18" dur="2000" fill="hold"/>
                                        <p:tgtEl>
                                          <p:spTgt spid="19"/>
                                        </p:tgtEl>
                                        <p:attrNameLst>
                                          <p:attrName>ppt_x</p:attrName>
                                        </p:attrNameLst>
                                      </p:cBhvr>
                                      <p:tavLst>
                                        <p:tav tm="0">
                                          <p:val>
                                            <p:strVal val="0-#ppt_w/2"/>
                                          </p:val>
                                        </p:tav>
                                        <p:tav tm="100000">
                                          <p:val>
                                            <p:strVal val="#ppt_x"/>
                                          </p:val>
                                        </p:tav>
                                      </p:tavLst>
                                    </p:anim>
                                    <p:anim calcmode="lin" valueType="num">
                                      <p:cBhvr>
                                        <p:cTn id="19"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advAuto="0"/>
      <p:bldP spid="18" grpId="2" animBg="1" advAuto="0"/>
      <p:bldP spid="19"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p:nvPr/>
        </p:nvSpPr>
        <p:spPr>
          <a:xfrm>
            <a:off x="12700" y="-25400"/>
            <a:ext cx="10160000" cy="7708900"/>
          </a:xfrm>
          <a:prstGeom prst="rect">
            <a:avLst/>
          </a:prstGeom>
          <a:solidFill/>
          <a:ln w="25400">
            <a:solidFill/>
            <a:miter lim="400000"/>
          </a:ln>
        </p:spPr>
        <p:txBody>
          <a:bodyPr lIns="0" tIns="0" rIns="0" bIns="0" anchor="ctr"/>
          <a:lstStyle/>
          <a:p>
            <a:pPr lvl="0">
              <a:tabLst>
                <a:tab pos="838200" algn="l"/>
              </a:tabLst>
              <a:defRPr>
                <a:effectLst>
                  <a:outerShdw blurRad="38100" dist="12700" dir="5400000" rotWithShape="0">
                    <a:srgbClr val="000000">
                      <a:alpha val="50000"/>
                    </a:srgbClr>
                  </a:outerShdw>
                </a:effectLst>
              </a:defRPr>
            </a:pPr>
            <a:endParaRPr/>
          </a:p>
        </p:txBody>
      </p:sp>
      <p:pic>
        <p:nvPicPr>
          <p:cNvPr id="24" name="6a00e554b11a2e8833011570ec73b2970b-800wi.jpg"/>
          <p:cNvPicPr/>
          <p:nvPr/>
        </p:nvPicPr>
        <p:blipFill>
          <a:blip r:embed="rId3"/>
          <a:stretch>
            <a:fillRect/>
          </a:stretch>
        </p:blipFill>
        <p:spPr>
          <a:xfrm>
            <a:off x="2368641" y="166833"/>
            <a:ext cx="7913688" cy="7646989"/>
          </a:xfrm>
          <a:prstGeom prst="rect">
            <a:avLst/>
          </a:prstGeom>
          <a:ln w="12700">
            <a:miter lim="400000"/>
          </a:ln>
          <a:effectLst>
            <a:outerShdw blurRad="215900" dir="17280000" rotWithShape="0">
              <a:srgbClr val="000000"/>
            </a:outerShdw>
          </a:effectLst>
        </p:spPr>
      </p:pic>
      <p:pic>
        <p:nvPicPr>
          <p:cNvPr id="25" name="TEXT PAVLOV. . . .jpg"/>
          <p:cNvPicPr/>
          <p:nvPr/>
        </p:nvPicPr>
        <p:blipFill>
          <a:blip r:embed="rId4"/>
          <a:stretch>
            <a:fillRect/>
          </a:stretch>
        </p:blipFill>
        <p:spPr>
          <a:xfrm>
            <a:off x="256840" y="4732831"/>
            <a:ext cx="4624591" cy="27078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nvSpPr>
        <p:spPr>
          <a:xfrm>
            <a:off x="0" y="-152400"/>
            <a:ext cx="10160000" cy="7861300"/>
          </a:xfrm>
          <a:prstGeom prst="rect">
            <a:avLst/>
          </a:prstGeom>
          <a:solidFill/>
          <a:ln w="25400">
            <a:solidFill/>
            <a:miter lim="400000"/>
          </a:ln>
        </p:spPr>
        <p:txBody>
          <a:bodyPr lIns="0" tIns="0" rIns="0" bIns="0" anchor="ctr"/>
          <a:lstStyle/>
          <a:p>
            <a:pPr lvl="0">
              <a:tabLst>
                <a:tab pos="838200" algn="l"/>
              </a:tabLst>
              <a:defRPr>
                <a:effectLst>
                  <a:outerShdw blurRad="38100" dist="12700" dir="5400000" rotWithShape="0">
                    <a:srgbClr val="000000">
                      <a:alpha val="50000"/>
                    </a:srgbClr>
                  </a:outerShdw>
                </a:effectLst>
              </a:defRPr>
            </a:pPr>
            <a:endParaRPr/>
          </a:p>
        </p:txBody>
      </p:sp>
      <p:pic>
        <p:nvPicPr>
          <p:cNvPr id="30" name="pavlov's dog.jpg"/>
          <p:cNvPicPr/>
          <p:nvPr/>
        </p:nvPicPr>
        <p:blipFill>
          <a:blip r:embed="rId3"/>
          <a:stretch>
            <a:fillRect/>
          </a:stretch>
        </p:blipFill>
        <p:spPr>
          <a:xfrm>
            <a:off x="3721100" y="1574800"/>
            <a:ext cx="5994402" cy="4000714"/>
          </a:xfrm>
          <a:prstGeom prst="rect">
            <a:avLst/>
          </a:prstGeom>
          <a:ln w="12700">
            <a:miter lim="400000"/>
          </a:ln>
        </p:spPr>
      </p:pic>
      <p:pic>
        <p:nvPicPr>
          <p:cNvPr id="31" name="Pavlov &amp; dog2.jpg"/>
          <p:cNvPicPr/>
          <p:nvPr/>
        </p:nvPicPr>
        <p:blipFill>
          <a:blip r:embed="rId4"/>
          <a:stretch>
            <a:fillRect/>
          </a:stretch>
        </p:blipFill>
        <p:spPr>
          <a:xfrm>
            <a:off x="3721100" y="1562100"/>
            <a:ext cx="6007100" cy="4038600"/>
          </a:xfrm>
          <a:prstGeom prst="rect">
            <a:avLst/>
          </a:prstGeom>
          <a:ln w="12700">
            <a:miter lim="400000"/>
          </a:ln>
        </p:spPr>
      </p:pic>
      <p:pic>
        <p:nvPicPr>
          <p:cNvPr id="32" name="One_of_Pavlov's_dogs.jpg"/>
          <p:cNvPicPr/>
          <p:nvPr/>
        </p:nvPicPr>
        <p:blipFill>
          <a:blip r:embed="rId5"/>
          <a:stretch>
            <a:fillRect/>
          </a:stretch>
        </p:blipFill>
        <p:spPr>
          <a:xfrm>
            <a:off x="3749355" y="1587500"/>
            <a:ext cx="5981701" cy="3990916"/>
          </a:xfrm>
          <a:prstGeom prst="rect">
            <a:avLst/>
          </a:prstGeom>
          <a:ln w="12700">
            <a:miter lim="400000"/>
          </a:ln>
          <a:effectLst>
            <a:outerShdw blurRad="127000" dist="76200" dir="2700000" rotWithShape="0">
              <a:srgbClr val="000000">
                <a:alpha val="66000"/>
              </a:srgbClr>
            </a:outerShdw>
          </a:effectLst>
        </p:spPr>
      </p:pic>
      <p:sp>
        <p:nvSpPr>
          <p:cNvPr id="33" name="Shape 33"/>
          <p:cNvSpPr/>
          <p:nvPr/>
        </p:nvSpPr>
        <p:spPr>
          <a:xfrm>
            <a:off x="1190472" y="1044533"/>
            <a:ext cx="8540584" cy="512961"/>
          </a:xfrm>
          <a:prstGeom prst="rect">
            <a:avLst/>
          </a:prstGeom>
          <a:ln w="12700">
            <a:miter lim="400000"/>
          </a:ln>
          <a:effectLst>
            <a:outerShdw blurRad="63500" dir="2700000" rotWithShape="0">
              <a:srgbClr val="000000"/>
            </a:outerShdw>
          </a:effectLst>
          <a:extLst>
            <a:ext uri="{C572A759-6A51-4108-AA02-DFA0A04FC94B}">
              <ma14:wrappingTextBoxFlag xmlns:ma14="http://schemas.microsoft.com/office/mac/drawingml/2011/main" xmlns="" val="1"/>
            </a:ext>
          </a:extLst>
        </p:spPr>
        <p:txBody>
          <a:bodyPr wrap="square" lIns="0" tIns="0" rIns="0" bIns="0">
            <a:spAutoFit/>
          </a:bodyPr>
          <a:lstStyle/>
          <a:p>
            <a:pPr lvl="0">
              <a:lnSpc>
                <a:spcPts val="4000"/>
              </a:lnSpc>
              <a:tabLst>
                <a:tab pos="838200" algn="l"/>
                <a:tab pos="7467600" algn="l"/>
              </a:tabLst>
              <a:defRPr sz="1800">
                <a:solidFill>
                  <a:srgbClr val="000000"/>
                </a:solidFill>
              </a:defRPr>
            </a:pPr>
            <a:r>
              <a:rPr sz="3400" b="1" dirty="0">
                <a:solidFill>
                  <a:srgbClr val="D3D3D3"/>
                </a:solidFill>
                <a:effectLst>
                  <a:outerShdw blurRad="63500" dir="2700000" rotWithShape="0">
                    <a:srgbClr val="000000"/>
                  </a:outerShdw>
                </a:effectLst>
                <a:latin typeface="Arial"/>
                <a:ea typeface="Arial"/>
                <a:cs typeface="Arial"/>
                <a:sym typeface="Arial"/>
              </a:rPr>
              <a:t>I. The Elements of Associative Learning</a:t>
            </a:r>
          </a:p>
        </p:txBody>
      </p:sp>
      <p:grpSp>
        <p:nvGrpSpPr>
          <p:cNvPr id="41" name="Group 41"/>
          <p:cNvGrpSpPr/>
          <p:nvPr/>
        </p:nvGrpSpPr>
        <p:grpSpPr>
          <a:xfrm>
            <a:off x="5664200" y="4203700"/>
            <a:ext cx="4279904" cy="1562101"/>
            <a:chOff x="0" y="0"/>
            <a:chExt cx="4279903" cy="1562100"/>
          </a:xfrm>
        </p:grpSpPr>
        <p:sp>
          <p:nvSpPr>
            <p:cNvPr id="34" name="Shape 34"/>
            <p:cNvSpPr/>
            <p:nvPr/>
          </p:nvSpPr>
          <p:spPr>
            <a:xfrm>
              <a:off x="0" y="457200"/>
              <a:ext cx="736600" cy="658029"/>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chemeClr val="bg2"/>
            </a:solidFill>
            <a:ln w="25400" cap="flat">
              <a:noFill/>
              <a:miter lim="400000"/>
            </a:ln>
            <a:effectLst>
              <a:outerShdw blurRad="635000" dir="2700000" rotWithShape="0">
                <a:srgbClr val="000000">
                  <a:alpha val="37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grpSp>
          <p:nvGrpSpPr>
            <p:cNvPr id="40" name="Group 40"/>
            <p:cNvGrpSpPr/>
            <p:nvPr/>
          </p:nvGrpSpPr>
          <p:grpSpPr>
            <a:xfrm>
              <a:off x="1054101" y="0"/>
              <a:ext cx="3225803" cy="1562101"/>
              <a:chOff x="-123291" y="0"/>
              <a:chExt cx="3225801" cy="1562100"/>
            </a:xfrm>
          </p:grpSpPr>
          <p:grpSp>
            <p:nvGrpSpPr>
              <p:cNvPr id="38" name="Group 38"/>
              <p:cNvGrpSpPr/>
              <p:nvPr/>
            </p:nvGrpSpPr>
            <p:grpSpPr>
              <a:xfrm>
                <a:off x="1286406" y="0"/>
                <a:ext cx="1816105" cy="1562101"/>
                <a:chOff x="0" y="0"/>
                <a:chExt cx="1816103" cy="1562100"/>
              </a:xfrm>
            </p:grpSpPr>
            <p:pic>
              <p:nvPicPr>
                <p:cNvPr id="35" name="pavlov's dog2.gif"/>
                <p:cNvPicPr/>
                <p:nvPr/>
              </p:nvPicPr>
              <p:blipFill>
                <a:blip r:embed="rId6"/>
                <a:stretch>
                  <a:fillRect/>
                </a:stretch>
              </p:blipFill>
              <p:spPr>
                <a:xfrm flipH="1">
                  <a:off x="0" y="0"/>
                  <a:ext cx="1384300" cy="1545265"/>
                </a:xfrm>
                <a:prstGeom prst="rect">
                  <a:avLst/>
                </a:prstGeom>
                <a:ln w="12700" cap="flat">
                  <a:noFill/>
                  <a:miter lim="400000"/>
                </a:ln>
                <a:effectLst>
                  <a:outerShdw blurRad="635000" dir="2700000" rotWithShape="0">
                    <a:srgbClr val="FFFFFF">
                      <a:alpha val="93000"/>
                    </a:srgbClr>
                  </a:outerShdw>
                </a:effectLst>
              </p:spPr>
            </p:pic>
            <p:sp>
              <p:nvSpPr>
                <p:cNvPr id="36" name="Shape 36"/>
                <p:cNvSpPr/>
                <p:nvPr/>
              </p:nvSpPr>
              <p:spPr>
                <a:xfrm flipH="1">
                  <a:off x="647699" y="1396999"/>
                  <a:ext cx="1168405" cy="165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EFEF"/>
                </a:solidFill>
                <a:ln w="25400" cap="flat">
                  <a:noFill/>
                  <a:miter lim="400000"/>
                </a:ln>
                <a:effectLst>
                  <a:outerShdw blurRad="635000" dir="2700000" rotWithShape="0">
                    <a:srgbClr val="FFFFFF">
                      <a:alpha val="93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sp>
              <p:nvSpPr>
                <p:cNvPr id="37" name="Shape 37"/>
                <p:cNvSpPr/>
                <p:nvPr/>
              </p:nvSpPr>
              <p:spPr>
                <a:xfrm flipH="1">
                  <a:off x="1206499" y="1003299"/>
                  <a:ext cx="88901" cy="4953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EFEF"/>
                </a:solidFill>
                <a:ln w="12700" cap="flat">
                  <a:solidFill>
                    <a:srgbClr val="000000"/>
                  </a:solidFill>
                  <a:prstDash val="sysDot"/>
                  <a:miter lim="400000"/>
                </a:ln>
                <a:effectLst>
                  <a:outerShdw blurRad="635000" dir="2700000" rotWithShape="0">
                    <a:srgbClr val="FFFFFF">
                      <a:alpha val="93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grpSp>
          <p:sp>
            <p:nvSpPr>
              <p:cNvPr id="39" name="Shape 39"/>
              <p:cNvSpPr/>
              <p:nvPr/>
            </p:nvSpPr>
            <p:spPr>
              <a:xfrm>
                <a:off x="-123292" y="501947"/>
                <a:ext cx="2033985" cy="558206"/>
              </a:xfrm>
              <a:prstGeom prst="rect">
                <a:avLst/>
              </a:prstGeom>
              <a:noFill/>
              <a:ln w="12700" cap="flat">
                <a:noFill/>
                <a:miter lim="400000"/>
              </a:ln>
              <a:effectLst>
                <a:outerShdw blurRad="520700" dist="25400" dir="2700000" rotWithShape="0">
                  <a:srgbClr val="FFFFFF">
                    <a:alpha val="50000"/>
                  </a:srgbClr>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tabLst>
                    <a:tab pos="838200" algn="l"/>
                  </a:tabLst>
                  <a:defRPr b="1">
                    <a:solidFill>
                      <a:srgbClr val="F1FDC0"/>
                    </a:solidFill>
                    <a:effectLst>
                      <a:outerShdw blurRad="38100" dir="18900000" rotWithShape="0">
                        <a:srgbClr val="000000"/>
                      </a:outerShdw>
                    </a:effectLst>
                    <a:latin typeface="Arial"/>
                    <a:ea typeface="Arial"/>
                    <a:cs typeface="Arial"/>
                    <a:sym typeface="Arial"/>
                  </a:defRPr>
                </a:lvl1pPr>
              </a:lstStyle>
              <a:p>
                <a:pPr lvl="0">
                  <a:defRPr sz="1800" b="0">
                    <a:solidFill>
                      <a:srgbClr val="000000"/>
                    </a:solidFill>
                    <a:effectLst/>
                  </a:defRPr>
                </a:pPr>
                <a:r>
                  <a:rPr sz="3200" b="1">
                    <a:solidFill>
                      <a:srgbClr val="F1FDC0"/>
                    </a:solidFill>
                    <a:effectLst>
                      <a:outerShdw blurRad="38100" dir="18900000" rotWithShape="0">
                        <a:srgbClr val="000000"/>
                      </a:outerShdw>
                    </a:effectLst>
                  </a:rPr>
                  <a:t>Salivation</a:t>
                </a:r>
              </a:p>
            </p:txBody>
          </p:sp>
        </p:grpSp>
      </p:grpSp>
      <p:grpSp>
        <p:nvGrpSpPr>
          <p:cNvPr id="44" name="Group 44"/>
          <p:cNvGrpSpPr/>
          <p:nvPr/>
        </p:nvGrpSpPr>
        <p:grpSpPr>
          <a:xfrm>
            <a:off x="2324100" y="4559300"/>
            <a:ext cx="3015196" cy="868175"/>
            <a:chOff x="0" y="0"/>
            <a:chExt cx="3015195" cy="868174"/>
          </a:xfrm>
        </p:grpSpPr>
        <p:pic>
          <p:nvPicPr>
            <p:cNvPr id="42" name="meat copy.gif"/>
            <p:cNvPicPr/>
            <p:nvPr/>
          </p:nvPicPr>
          <p:blipFill>
            <a:blip r:embed="rId7"/>
            <a:stretch>
              <a:fillRect/>
            </a:stretch>
          </p:blipFill>
          <p:spPr>
            <a:xfrm>
              <a:off x="1206500" y="0"/>
              <a:ext cx="1808696" cy="868175"/>
            </a:xfrm>
            <a:prstGeom prst="rect">
              <a:avLst/>
            </a:prstGeom>
            <a:ln w="12700" cap="flat">
              <a:noFill/>
              <a:miter lim="400000"/>
            </a:ln>
            <a:effectLst>
              <a:outerShdw blurRad="635000" dir="2700000" rotWithShape="0">
                <a:srgbClr val="FFFFFF">
                  <a:alpha val="50000"/>
                </a:srgbClr>
              </a:outerShdw>
            </a:effectLst>
          </p:spPr>
        </p:pic>
        <p:sp>
          <p:nvSpPr>
            <p:cNvPr id="43" name="Shape 43"/>
            <p:cNvSpPr/>
            <p:nvPr/>
          </p:nvSpPr>
          <p:spPr>
            <a:xfrm>
              <a:off x="0" y="101600"/>
              <a:ext cx="736600" cy="658029"/>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chemeClr val="bg2"/>
            </a:solidFill>
            <a:ln w="25400" cap="flat">
              <a:noFill/>
              <a:miter lim="400000"/>
            </a:ln>
            <a:effectLst>
              <a:outerShdw blurRad="635000" dir="2700000" rotWithShape="0">
                <a:srgbClr val="FFFFFF">
                  <a:alpha val="37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solidFill>
                  <a:schemeClr val="bg2"/>
                </a:solidFill>
              </a:endParaRPr>
            </a:p>
          </p:txBody>
        </p:sp>
      </p:grpSp>
      <p:grpSp>
        <p:nvGrpSpPr>
          <p:cNvPr id="47" name="Group 47"/>
          <p:cNvGrpSpPr/>
          <p:nvPr/>
        </p:nvGrpSpPr>
        <p:grpSpPr>
          <a:xfrm>
            <a:off x="215900" y="3073400"/>
            <a:ext cx="2599532" cy="2540000"/>
            <a:chOff x="0" y="0"/>
            <a:chExt cx="2599531" cy="2539999"/>
          </a:xfrm>
        </p:grpSpPr>
        <p:sp>
          <p:nvSpPr>
            <p:cNvPr id="45" name="Shape 45"/>
            <p:cNvSpPr/>
            <p:nvPr/>
          </p:nvSpPr>
          <p:spPr>
            <a:xfrm>
              <a:off x="0" y="0"/>
              <a:ext cx="2599532" cy="1028105"/>
            </a:xfrm>
            <a:prstGeom prst="rect">
              <a:avLst/>
            </a:prstGeom>
            <a:noFill/>
            <a:ln w="12700" cap="flat">
              <a:noFill/>
              <a:miter lim="400000"/>
            </a:ln>
            <a:effectLst>
              <a:outerShdw blurRad="635000" dir="2700000" rotWithShape="0">
                <a:srgbClr val="FFFFFF">
                  <a:alpha val="96000"/>
                </a:srgbClr>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tabLst>
                  <a:tab pos="838200" algn="l"/>
                </a:tabLst>
                <a:defRPr sz="1800">
                  <a:solidFill>
                    <a:srgbClr val="000000"/>
                  </a:solidFill>
                </a:defRPr>
              </a:pPr>
              <a:r>
                <a:rPr sz="3200">
                  <a:solidFill>
                    <a:srgbClr val="F1FDC0"/>
                  </a:solidFill>
                  <a:latin typeface="Arial"/>
                  <a:ea typeface="Arial"/>
                  <a:cs typeface="Arial"/>
                  <a:sym typeface="Arial"/>
                </a:rPr>
                <a:t>Conditioning </a:t>
              </a:r>
            </a:p>
            <a:p>
              <a:pPr lvl="0" algn="l">
                <a:tabLst>
                  <a:tab pos="838200" algn="l"/>
                </a:tabLst>
                <a:defRPr sz="1800">
                  <a:solidFill>
                    <a:srgbClr val="000000"/>
                  </a:solidFill>
                </a:defRPr>
              </a:pPr>
              <a:r>
                <a:rPr sz="3200">
                  <a:solidFill>
                    <a:srgbClr val="F1FDC0"/>
                  </a:solidFill>
                  <a:latin typeface="Arial"/>
                  <a:ea typeface="Arial"/>
                  <a:cs typeface="Arial"/>
                  <a:sym typeface="Arial"/>
                </a:rPr>
                <a:t>Trial</a:t>
              </a:r>
            </a:p>
          </p:txBody>
        </p:sp>
        <p:pic>
          <p:nvPicPr>
            <p:cNvPr id="46" name="ciw.gif"/>
            <p:cNvPicPr/>
            <p:nvPr/>
          </p:nvPicPr>
          <p:blipFill>
            <a:blip r:embed="rId8"/>
            <a:stretch>
              <a:fillRect/>
            </a:stretch>
          </p:blipFill>
          <p:spPr>
            <a:xfrm>
              <a:off x="190500" y="1282700"/>
              <a:ext cx="1346313" cy="1257300"/>
            </a:xfrm>
            <a:prstGeom prst="rect">
              <a:avLst/>
            </a:prstGeom>
            <a:ln w="12700" cap="flat">
              <a:noFill/>
              <a:miter lim="400000"/>
            </a:ln>
            <a:effectLst>
              <a:outerShdw blurRad="635000" dir="2700000" rotWithShape="0">
                <a:srgbClr val="FFFFFF">
                  <a:alpha val="68000"/>
                </a:srgbClr>
              </a:outerShdw>
            </a:effectLst>
          </p:spPr>
        </p:pic>
      </p:grpSp>
      <p:grpSp>
        <p:nvGrpSpPr>
          <p:cNvPr id="50" name="Group 50"/>
          <p:cNvGrpSpPr/>
          <p:nvPr/>
        </p:nvGrpSpPr>
        <p:grpSpPr>
          <a:xfrm>
            <a:off x="1320800" y="6159500"/>
            <a:ext cx="2374901" cy="1067431"/>
            <a:chOff x="0" y="0"/>
            <a:chExt cx="2374900" cy="1067430"/>
          </a:xfrm>
        </p:grpSpPr>
        <p:sp>
          <p:nvSpPr>
            <p:cNvPr id="48" name="Shape 48"/>
            <p:cNvSpPr/>
            <p:nvPr/>
          </p:nvSpPr>
          <p:spPr>
            <a:xfrm>
              <a:off x="0" y="25400"/>
              <a:ext cx="972543" cy="1028105"/>
            </a:xfrm>
            <a:prstGeom prst="rect">
              <a:avLst/>
            </a:prstGeom>
            <a:noFill/>
            <a:ln w="12700" cap="flat">
              <a:noFill/>
              <a:miter lim="400000"/>
            </a:ln>
            <a:effectLst>
              <a:outerShdw blurRad="635000" dir="2700000" rotWithShape="0">
                <a:srgbClr val="FFFFFF">
                  <a:alpha val="96000"/>
                </a:srgbClr>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tabLst>
                  <a:tab pos="838200" algn="l"/>
                </a:tabLst>
                <a:defRPr sz="1800">
                  <a:solidFill>
                    <a:srgbClr val="000000"/>
                  </a:solidFill>
                </a:defRPr>
              </a:pPr>
              <a:r>
                <a:rPr sz="3200">
                  <a:solidFill>
                    <a:srgbClr val="F1FDC0"/>
                  </a:solidFill>
                  <a:latin typeface="Arial"/>
                  <a:ea typeface="Arial"/>
                  <a:cs typeface="Arial"/>
                  <a:sym typeface="Arial"/>
                </a:rPr>
                <a:t>Test</a:t>
              </a:r>
            </a:p>
            <a:p>
              <a:pPr lvl="0" algn="l">
                <a:tabLst>
                  <a:tab pos="838200" algn="l"/>
                </a:tabLst>
                <a:defRPr sz="1800">
                  <a:solidFill>
                    <a:srgbClr val="000000"/>
                  </a:solidFill>
                </a:defRPr>
              </a:pPr>
              <a:r>
                <a:rPr sz="3200">
                  <a:solidFill>
                    <a:srgbClr val="F1FDC0"/>
                  </a:solidFill>
                  <a:latin typeface="Arial"/>
                  <a:ea typeface="Arial"/>
                  <a:cs typeface="Arial"/>
                  <a:sym typeface="Arial"/>
                </a:rPr>
                <a:t>Trial</a:t>
              </a:r>
            </a:p>
          </p:txBody>
        </p:sp>
        <p:pic>
          <p:nvPicPr>
            <p:cNvPr id="49" name="ciw.gif"/>
            <p:cNvPicPr/>
            <p:nvPr/>
          </p:nvPicPr>
          <p:blipFill>
            <a:blip r:embed="rId8"/>
            <a:stretch>
              <a:fillRect/>
            </a:stretch>
          </p:blipFill>
          <p:spPr>
            <a:xfrm>
              <a:off x="1231900" y="0"/>
              <a:ext cx="1143001" cy="1067431"/>
            </a:xfrm>
            <a:prstGeom prst="rect">
              <a:avLst/>
            </a:prstGeom>
            <a:ln w="12700" cap="flat">
              <a:noFill/>
              <a:miter lim="400000"/>
            </a:ln>
            <a:effectLst>
              <a:outerShdw blurRad="635000" dir="2700000" rotWithShape="0">
                <a:srgbClr val="FFFFFF">
                  <a:alpha val="68000"/>
                </a:srgbClr>
              </a:outerShdw>
            </a:effectLst>
          </p:spPr>
        </p:pic>
      </p:grpSp>
      <p:grpSp>
        <p:nvGrpSpPr>
          <p:cNvPr id="57" name="Group 57"/>
          <p:cNvGrpSpPr/>
          <p:nvPr/>
        </p:nvGrpSpPr>
        <p:grpSpPr>
          <a:xfrm>
            <a:off x="4419600" y="5765800"/>
            <a:ext cx="4279904" cy="1562101"/>
            <a:chOff x="0" y="0"/>
            <a:chExt cx="4279903" cy="1562100"/>
          </a:xfrm>
        </p:grpSpPr>
        <p:sp>
          <p:nvSpPr>
            <p:cNvPr id="51" name="Shape 51"/>
            <p:cNvSpPr/>
            <p:nvPr/>
          </p:nvSpPr>
          <p:spPr>
            <a:xfrm>
              <a:off x="0" y="457200"/>
              <a:ext cx="736600" cy="658029"/>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chemeClr val="bg2"/>
            </a:solidFill>
            <a:ln w="25400" cap="flat">
              <a:noFill/>
              <a:miter lim="400000"/>
            </a:ln>
            <a:effectLst>
              <a:outerShdw blurRad="635000" dir="2700000" rotWithShape="0">
                <a:srgbClr val="000000">
                  <a:alpha val="37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grpSp>
          <p:nvGrpSpPr>
            <p:cNvPr id="55" name="Group 55"/>
            <p:cNvGrpSpPr/>
            <p:nvPr/>
          </p:nvGrpSpPr>
          <p:grpSpPr>
            <a:xfrm>
              <a:off x="2463800" y="0"/>
              <a:ext cx="1816104" cy="1562101"/>
              <a:chOff x="0" y="0"/>
              <a:chExt cx="1816103" cy="1562100"/>
            </a:xfrm>
          </p:grpSpPr>
          <p:pic>
            <p:nvPicPr>
              <p:cNvPr id="52" name="pavlov's dog2.gif"/>
              <p:cNvPicPr/>
              <p:nvPr/>
            </p:nvPicPr>
            <p:blipFill>
              <a:blip r:embed="rId6"/>
              <a:stretch>
                <a:fillRect/>
              </a:stretch>
            </p:blipFill>
            <p:spPr>
              <a:xfrm flipH="1">
                <a:off x="0" y="0"/>
                <a:ext cx="1384300" cy="1545265"/>
              </a:xfrm>
              <a:prstGeom prst="rect">
                <a:avLst/>
              </a:prstGeom>
              <a:ln w="12700" cap="flat">
                <a:noFill/>
                <a:miter lim="400000"/>
              </a:ln>
              <a:effectLst>
                <a:outerShdw blurRad="635000" dir="2700000" rotWithShape="0">
                  <a:srgbClr val="FFFFFF">
                    <a:alpha val="93000"/>
                  </a:srgbClr>
                </a:outerShdw>
              </a:effectLst>
            </p:spPr>
          </p:pic>
          <p:sp>
            <p:nvSpPr>
              <p:cNvPr id="53" name="Shape 53"/>
              <p:cNvSpPr/>
              <p:nvPr/>
            </p:nvSpPr>
            <p:spPr>
              <a:xfrm flipH="1">
                <a:off x="647699" y="1396999"/>
                <a:ext cx="1168405" cy="165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EFEF"/>
              </a:solidFill>
              <a:ln w="25400" cap="flat">
                <a:noFill/>
                <a:miter lim="400000"/>
              </a:ln>
              <a:effectLst>
                <a:outerShdw blurRad="635000" dir="2700000" rotWithShape="0">
                  <a:srgbClr val="FFFFFF">
                    <a:alpha val="93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sp>
            <p:nvSpPr>
              <p:cNvPr id="54" name="Shape 54"/>
              <p:cNvSpPr/>
              <p:nvPr/>
            </p:nvSpPr>
            <p:spPr>
              <a:xfrm flipH="1">
                <a:off x="1206499" y="1003299"/>
                <a:ext cx="88901" cy="4953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EFEF"/>
              </a:solidFill>
              <a:ln w="12700" cap="flat">
                <a:solidFill>
                  <a:srgbClr val="000000"/>
                </a:solidFill>
                <a:prstDash val="sysDot"/>
                <a:miter lim="400000"/>
              </a:ln>
              <a:effectLst>
                <a:outerShdw blurRad="635000" dir="2700000" rotWithShape="0">
                  <a:srgbClr val="FFFFFF">
                    <a:alpha val="93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grpSp>
        <p:sp>
          <p:nvSpPr>
            <p:cNvPr id="56" name="Shape 56"/>
            <p:cNvSpPr/>
            <p:nvPr/>
          </p:nvSpPr>
          <p:spPr>
            <a:xfrm>
              <a:off x="889000" y="507112"/>
              <a:ext cx="2033985" cy="558205"/>
            </a:xfrm>
            <a:prstGeom prst="rect">
              <a:avLst/>
            </a:prstGeom>
            <a:noFill/>
            <a:ln w="12700" cap="flat">
              <a:noFill/>
              <a:miter lim="400000"/>
            </a:ln>
            <a:effectLst>
              <a:outerShdw blurRad="139700" dir="2700000" rotWithShape="0">
                <a:srgbClr val="000000"/>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tabLst>
                  <a:tab pos="838200" algn="l"/>
                </a:tabLst>
                <a:defRPr b="1">
                  <a:solidFill>
                    <a:srgbClr val="F1FDC0"/>
                  </a:solidFill>
                  <a:latin typeface="Arial"/>
                  <a:ea typeface="Arial"/>
                  <a:cs typeface="Arial"/>
                  <a:sym typeface="Arial"/>
                </a:defRPr>
              </a:lvl1pPr>
            </a:lstStyle>
            <a:p>
              <a:pPr lvl="0">
                <a:defRPr sz="1800" b="0">
                  <a:solidFill>
                    <a:srgbClr val="000000"/>
                  </a:solidFill>
                </a:defRPr>
              </a:pPr>
              <a:r>
                <a:rPr sz="3200" b="1">
                  <a:solidFill>
                    <a:srgbClr val="F1FDC0"/>
                  </a:solidFill>
                </a:rPr>
                <a:t>Salivation</a:t>
              </a:r>
            </a:p>
          </p:txBody>
        </p:sp>
      </p:grpSp>
      <p:pic>
        <p:nvPicPr>
          <p:cNvPr id="58" name="Classical Conditioning Titles.png"/>
          <p:cNvPicPr/>
          <p:nvPr/>
        </p:nvPicPr>
        <p:blipFill>
          <a:blip r:embed="rId9"/>
          <a:srcRect l="6738" r="282" b="77962"/>
          <a:stretch>
            <a:fillRect/>
          </a:stretch>
        </p:blipFill>
        <p:spPr>
          <a:xfrm>
            <a:off x="602885" y="139493"/>
            <a:ext cx="8961305" cy="1015634"/>
          </a:xfrm>
          <a:prstGeom prst="rect">
            <a:avLst/>
          </a:prstGeom>
          <a:ln w="12700">
            <a:miter lim="400000"/>
          </a:ln>
          <a:effectLst>
            <a:outerShdw blurRad="215900" dir="17280000"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iterate>
                                    <p:tmAbs val="0"/>
                                  </p:iterate>
                                  <p:childTnLst>
                                    <p:animEffect transition="out" filter="fade">
                                      <p:cBhvr>
                                        <p:cTn id="6" dur="1000" fill="hold"/>
                                        <p:tgtEl>
                                          <p:spTgt spid="31"/>
                                        </p:tgtEl>
                                      </p:cBhvr>
                                    </p:animEffect>
                                    <p:set>
                                      <p:cBhvr>
                                        <p:cTn id="7" fill="hold">
                                          <p:stCondLst>
                                            <p:cond delay="9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32"/>
                                        </p:tgtEl>
                                        <p:attrNameLst>
                                          <p:attrName>style.visibility</p:attrName>
                                        </p:attrNameLst>
                                      </p:cBhvr>
                                      <p:to>
                                        <p:strVal val="visible"/>
                                      </p:to>
                                    </p:set>
                                    <p:animEffect transition="in" filter="box(out)">
                                      <p:cBhvr>
                                        <p:cTn id="12" dur="1500"/>
                                        <p:tgtEl>
                                          <p:spTgt spid="32"/>
                                        </p:tgtEl>
                                      </p:cBhvr>
                                    </p:animEffect>
                                  </p:childTnLst>
                                </p:cTn>
                              </p:par>
                            </p:childTnLst>
                          </p:cTn>
                        </p:par>
                        <p:par>
                          <p:cTn id="13" fill="hold">
                            <p:stCondLst>
                              <p:cond delay="1500"/>
                            </p:stCondLst>
                            <p:childTnLst>
                              <p:par>
                                <p:cTn id="14" presetID="1" presetClass="entr" presetSubtype="0" fill="hold" grpId="3" nodeType="afterEffect">
                                  <p:stCondLst>
                                    <p:cond delay="0"/>
                                  </p:stCondLst>
                                  <p:iterate>
                                    <p:tmAbs val="0"/>
                                  </p:iterate>
                                  <p:childTnLst>
                                    <p:set>
                                      <p:cBhvr>
                                        <p:cTn id="15" fill="hold"/>
                                        <p:tgtEl>
                                          <p:spTgt spid="4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4" nodeType="clickEffect">
                                  <p:stCondLst>
                                    <p:cond delay="0"/>
                                  </p:stCondLst>
                                  <p:iterate>
                                    <p:tmAbs val="0"/>
                                  </p:iterate>
                                  <p:childTnLst>
                                    <p:set>
                                      <p:cBhvr>
                                        <p:cTn id="19" fill="hold"/>
                                        <p:tgtEl>
                                          <p:spTgt spid="44"/>
                                        </p:tgtEl>
                                        <p:attrNameLst>
                                          <p:attrName>style.visibility</p:attrName>
                                        </p:attrNameLst>
                                      </p:cBhvr>
                                      <p:to>
                                        <p:strVal val="visible"/>
                                      </p:to>
                                    </p:set>
                                    <p:anim calcmode="lin" valueType="num">
                                      <p:cBhvr>
                                        <p:cTn id="20" dur="1000" fill="hold"/>
                                        <p:tgtEl>
                                          <p:spTgt spid="44"/>
                                        </p:tgtEl>
                                        <p:attrNameLst>
                                          <p:attrName>ppt_x</p:attrName>
                                        </p:attrNameLst>
                                      </p:cBhvr>
                                      <p:tavLst>
                                        <p:tav tm="0">
                                          <p:val>
                                            <p:strVal val="0-#ppt_w/2"/>
                                          </p:val>
                                        </p:tav>
                                        <p:tav tm="100000">
                                          <p:val>
                                            <p:strVal val="#ppt_x"/>
                                          </p:val>
                                        </p:tav>
                                      </p:tavLst>
                                    </p:anim>
                                    <p:anim calcmode="lin" valueType="num">
                                      <p:cBhvr>
                                        <p:cTn id="21"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8" fill="hold" grpId="5" nodeType="clickEffect">
                                  <p:stCondLst>
                                    <p:cond delay="0"/>
                                  </p:stCondLst>
                                  <p:iterate>
                                    <p:tmAbs val="0"/>
                                  </p:iterate>
                                  <p:childTnLst>
                                    <p:set>
                                      <p:cBhvr>
                                        <p:cTn id="25" fill="hold"/>
                                        <p:tgtEl>
                                          <p:spTgt spid="41"/>
                                        </p:tgtEl>
                                        <p:attrNameLst>
                                          <p:attrName>style.visibility</p:attrName>
                                        </p:attrNameLst>
                                      </p:cBhvr>
                                      <p:to>
                                        <p:strVal val="visible"/>
                                      </p:to>
                                    </p:set>
                                    <p:anim calcmode="lin" valueType="num">
                                      <p:cBhvr>
                                        <p:cTn id="26" dur="1500" fill="hold"/>
                                        <p:tgtEl>
                                          <p:spTgt spid="41"/>
                                        </p:tgtEl>
                                        <p:attrNameLst>
                                          <p:attrName>ppt_x</p:attrName>
                                        </p:attrNameLst>
                                      </p:cBhvr>
                                      <p:tavLst>
                                        <p:tav tm="0">
                                          <p:val>
                                            <p:strVal val="0-#ppt_w/2"/>
                                          </p:val>
                                        </p:tav>
                                        <p:tav tm="100000">
                                          <p:val>
                                            <p:strVal val="#ppt_x"/>
                                          </p:val>
                                        </p:tav>
                                      </p:tavLst>
                                    </p:anim>
                                    <p:anim calcmode="lin" valueType="num">
                                      <p:cBhvr>
                                        <p:cTn id="27" dur="1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6" nodeType="clickEffect">
                                  <p:stCondLst>
                                    <p:cond delay="0"/>
                                  </p:stCondLst>
                                  <p:iterate>
                                    <p:tmAbs val="0"/>
                                  </p:iterate>
                                  <p:childTnLst>
                                    <p:set>
                                      <p:cBhvr>
                                        <p:cTn id="31" fill="hold"/>
                                        <p:tgtEl>
                                          <p:spTgt spid="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7" presetClass="entr" presetSubtype="8" fill="hold" grpId="7" nodeType="clickEffect">
                                  <p:stCondLst>
                                    <p:cond delay="0"/>
                                  </p:stCondLst>
                                  <p:iterate>
                                    <p:tmAbs val="0"/>
                                  </p:iterate>
                                  <p:childTnLst>
                                    <p:set>
                                      <p:cBhvr>
                                        <p:cTn id="35" fill="hold"/>
                                        <p:tgtEl>
                                          <p:spTgt spid="57"/>
                                        </p:tgtEl>
                                        <p:attrNameLst>
                                          <p:attrName>style.visibility</p:attrName>
                                        </p:attrNameLst>
                                      </p:cBhvr>
                                      <p:to>
                                        <p:strVal val="visible"/>
                                      </p:to>
                                    </p:set>
                                    <p:anim calcmode="lin" valueType="num">
                                      <p:cBhvr>
                                        <p:cTn id="36" dur="1500" fill="hold"/>
                                        <p:tgtEl>
                                          <p:spTgt spid="57"/>
                                        </p:tgtEl>
                                        <p:attrNameLst>
                                          <p:attrName>ppt_x</p:attrName>
                                        </p:attrNameLst>
                                      </p:cBhvr>
                                      <p:tavLst>
                                        <p:tav tm="0">
                                          <p:val>
                                            <p:strVal val="0-#ppt_w/2"/>
                                          </p:val>
                                        </p:tav>
                                        <p:tav tm="100000">
                                          <p:val>
                                            <p:strVal val="#ppt_x"/>
                                          </p:val>
                                        </p:tav>
                                      </p:tavLst>
                                    </p:anim>
                                    <p:anim calcmode="lin" valueType="num">
                                      <p:cBhvr>
                                        <p:cTn id="37" dur="1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animBg="1" advAuto="0"/>
      <p:bldP spid="32" grpId="2" animBg="1" advAuto="0"/>
      <p:bldP spid="41" grpId="5" animBg="1" advAuto="0"/>
      <p:bldP spid="44" grpId="4" animBg="1" advAuto="0"/>
      <p:bldP spid="47" grpId="3" animBg="1" advAuto="0"/>
      <p:bldP spid="50" grpId="6" animBg="1" advAuto="0"/>
      <p:bldP spid="57"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nvSpPr>
        <p:spPr>
          <a:xfrm>
            <a:off x="0" y="-152400"/>
            <a:ext cx="10160000" cy="7861300"/>
          </a:xfrm>
          <a:prstGeom prst="rect">
            <a:avLst/>
          </a:prstGeom>
          <a:solidFill/>
          <a:ln w="25400">
            <a:solidFill/>
            <a:miter lim="400000"/>
          </a:ln>
        </p:spPr>
        <p:txBody>
          <a:bodyPr lIns="0" tIns="0" rIns="0" bIns="0" anchor="ctr"/>
          <a:lstStyle/>
          <a:p>
            <a:pPr lvl="0">
              <a:tabLst>
                <a:tab pos="838200" algn="l"/>
              </a:tabLst>
              <a:defRPr>
                <a:effectLst>
                  <a:outerShdw blurRad="38100" dist="12700" dir="5400000" rotWithShape="0">
                    <a:srgbClr val="000000">
                      <a:alpha val="50000"/>
                    </a:srgbClr>
                  </a:outerShdw>
                </a:effectLst>
              </a:defRPr>
            </a:pPr>
            <a:endParaRPr/>
          </a:p>
        </p:txBody>
      </p:sp>
      <p:grpSp>
        <p:nvGrpSpPr>
          <p:cNvPr id="70" name="Group 70"/>
          <p:cNvGrpSpPr/>
          <p:nvPr/>
        </p:nvGrpSpPr>
        <p:grpSpPr>
          <a:xfrm>
            <a:off x="5664200" y="4203700"/>
            <a:ext cx="4279904" cy="1562101"/>
            <a:chOff x="0" y="0"/>
            <a:chExt cx="4279903" cy="1562100"/>
          </a:xfrm>
        </p:grpSpPr>
        <p:sp>
          <p:nvSpPr>
            <p:cNvPr id="63" name="Shape 63"/>
            <p:cNvSpPr/>
            <p:nvPr/>
          </p:nvSpPr>
          <p:spPr>
            <a:xfrm>
              <a:off x="0" y="457200"/>
              <a:ext cx="736600" cy="658029"/>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chemeClr val="bg2"/>
            </a:solidFill>
            <a:ln w="25400" cap="flat">
              <a:noFill/>
              <a:miter lim="400000"/>
            </a:ln>
            <a:effectLst>
              <a:outerShdw blurRad="635000" dir="2700000" rotWithShape="0">
                <a:srgbClr val="000000">
                  <a:alpha val="37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grpSp>
          <p:nvGrpSpPr>
            <p:cNvPr id="69" name="Group 69"/>
            <p:cNvGrpSpPr/>
            <p:nvPr/>
          </p:nvGrpSpPr>
          <p:grpSpPr>
            <a:xfrm>
              <a:off x="1078509" y="0"/>
              <a:ext cx="3201395" cy="1562101"/>
              <a:chOff x="-98883" y="0"/>
              <a:chExt cx="3201394" cy="1562100"/>
            </a:xfrm>
          </p:grpSpPr>
          <p:grpSp>
            <p:nvGrpSpPr>
              <p:cNvPr id="67" name="Group 67"/>
              <p:cNvGrpSpPr/>
              <p:nvPr/>
            </p:nvGrpSpPr>
            <p:grpSpPr>
              <a:xfrm>
                <a:off x="1286406" y="0"/>
                <a:ext cx="1816105" cy="1562101"/>
                <a:chOff x="0" y="0"/>
                <a:chExt cx="1816103" cy="1562100"/>
              </a:xfrm>
            </p:grpSpPr>
            <p:pic>
              <p:nvPicPr>
                <p:cNvPr id="64" name="pavlov's dog2.gif"/>
                <p:cNvPicPr/>
                <p:nvPr/>
              </p:nvPicPr>
              <p:blipFill>
                <a:blip r:embed="rId3"/>
                <a:stretch>
                  <a:fillRect/>
                </a:stretch>
              </p:blipFill>
              <p:spPr>
                <a:xfrm flipH="1">
                  <a:off x="0" y="0"/>
                  <a:ext cx="1384300" cy="1545265"/>
                </a:xfrm>
                <a:prstGeom prst="rect">
                  <a:avLst/>
                </a:prstGeom>
                <a:ln w="12700" cap="flat">
                  <a:noFill/>
                  <a:miter lim="400000"/>
                </a:ln>
                <a:effectLst>
                  <a:outerShdw blurRad="635000" dir="2700000" rotWithShape="0">
                    <a:srgbClr val="FFFFFF">
                      <a:alpha val="93000"/>
                    </a:srgbClr>
                  </a:outerShdw>
                </a:effectLst>
              </p:spPr>
            </p:pic>
            <p:sp>
              <p:nvSpPr>
                <p:cNvPr id="65" name="Shape 65"/>
                <p:cNvSpPr/>
                <p:nvPr/>
              </p:nvSpPr>
              <p:spPr>
                <a:xfrm flipH="1">
                  <a:off x="647699" y="1396999"/>
                  <a:ext cx="1168405" cy="165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EFEF"/>
                </a:solidFill>
                <a:ln w="25400" cap="flat">
                  <a:noFill/>
                  <a:miter lim="400000"/>
                </a:ln>
                <a:effectLst>
                  <a:outerShdw blurRad="635000" dir="2700000" rotWithShape="0">
                    <a:srgbClr val="FFFFFF">
                      <a:alpha val="93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sp>
              <p:nvSpPr>
                <p:cNvPr id="66" name="Shape 66"/>
                <p:cNvSpPr/>
                <p:nvPr/>
              </p:nvSpPr>
              <p:spPr>
                <a:xfrm flipH="1">
                  <a:off x="1206499" y="1003299"/>
                  <a:ext cx="88901" cy="4953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EFEF"/>
                </a:solidFill>
                <a:ln w="12700" cap="flat">
                  <a:solidFill>
                    <a:srgbClr val="000000"/>
                  </a:solidFill>
                  <a:prstDash val="sysDot"/>
                  <a:miter lim="400000"/>
                </a:ln>
                <a:effectLst>
                  <a:outerShdw blurRad="635000" dir="2700000" rotWithShape="0">
                    <a:srgbClr val="FFFFFF">
                      <a:alpha val="93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grpSp>
          <p:sp>
            <p:nvSpPr>
              <p:cNvPr id="68" name="Shape 68"/>
              <p:cNvSpPr/>
              <p:nvPr/>
            </p:nvSpPr>
            <p:spPr>
              <a:xfrm>
                <a:off x="-98884" y="457200"/>
                <a:ext cx="2033985" cy="558205"/>
              </a:xfrm>
              <a:prstGeom prst="rect">
                <a:avLst/>
              </a:prstGeom>
              <a:noFill/>
              <a:ln w="12700" cap="flat">
                <a:noFill/>
                <a:miter lim="400000"/>
              </a:ln>
              <a:effectLst>
                <a:outerShdw blurRad="520700" dist="25400" dir="2700000" rotWithShape="0">
                  <a:srgbClr val="FFFFFF">
                    <a:alpha val="50000"/>
                  </a:srgbClr>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lvl1pPr>
                  <a:tabLst>
                    <a:tab pos="838200" algn="l"/>
                  </a:tabLst>
                  <a:defRPr b="1">
                    <a:solidFill>
                      <a:srgbClr val="FEFEDF"/>
                    </a:solidFill>
                    <a:effectLst>
                      <a:outerShdw blurRad="38100" dir="18900000" rotWithShape="0">
                        <a:srgbClr val="000000"/>
                      </a:outerShdw>
                    </a:effectLst>
                    <a:latin typeface="Arial"/>
                    <a:ea typeface="Arial"/>
                    <a:cs typeface="Arial"/>
                    <a:sym typeface="Arial"/>
                  </a:defRPr>
                </a:lvl1pPr>
              </a:lstStyle>
              <a:p>
                <a:pPr lvl="0">
                  <a:defRPr sz="1800" b="0">
                    <a:solidFill>
                      <a:srgbClr val="000000"/>
                    </a:solidFill>
                    <a:effectLst/>
                  </a:defRPr>
                </a:pPr>
                <a:r>
                  <a:rPr sz="3200" b="1" dirty="0">
                    <a:solidFill>
                      <a:srgbClr val="FEFEDF"/>
                    </a:solidFill>
                    <a:effectLst>
                      <a:outerShdw blurRad="38100" dir="18900000" rotWithShape="0">
                        <a:srgbClr val="000000"/>
                      </a:outerShdw>
                    </a:effectLst>
                  </a:rPr>
                  <a:t>Salivation</a:t>
                </a:r>
              </a:p>
            </p:txBody>
          </p:sp>
        </p:grpSp>
      </p:grpSp>
      <p:grpSp>
        <p:nvGrpSpPr>
          <p:cNvPr id="73" name="Group 73"/>
          <p:cNvGrpSpPr/>
          <p:nvPr/>
        </p:nvGrpSpPr>
        <p:grpSpPr>
          <a:xfrm>
            <a:off x="2324100" y="4559300"/>
            <a:ext cx="3015196" cy="868175"/>
            <a:chOff x="0" y="0"/>
            <a:chExt cx="3015195" cy="868174"/>
          </a:xfrm>
        </p:grpSpPr>
        <p:pic>
          <p:nvPicPr>
            <p:cNvPr id="71" name="meat copy.gif"/>
            <p:cNvPicPr/>
            <p:nvPr/>
          </p:nvPicPr>
          <p:blipFill>
            <a:blip r:embed="rId4"/>
            <a:stretch>
              <a:fillRect/>
            </a:stretch>
          </p:blipFill>
          <p:spPr>
            <a:xfrm>
              <a:off x="1206500" y="0"/>
              <a:ext cx="1808696" cy="868175"/>
            </a:xfrm>
            <a:prstGeom prst="rect">
              <a:avLst/>
            </a:prstGeom>
            <a:ln w="12700" cap="flat">
              <a:noFill/>
              <a:miter lim="400000"/>
            </a:ln>
            <a:effectLst>
              <a:outerShdw blurRad="635000" dir="2700000" rotWithShape="0">
                <a:srgbClr val="FFFFFF">
                  <a:alpha val="50000"/>
                </a:srgbClr>
              </a:outerShdw>
            </a:effectLst>
          </p:spPr>
        </p:pic>
        <p:sp>
          <p:nvSpPr>
            <p:cNvPr id="72" name="Shape 72"/>
            <p:cNvSpPr/>
            <p:nvPr/>
          </p:nvSpPr>
          <p:spPr>
            <a:xfrm>
              <a:off x="0" y="101600"/>
              <a:ext cx="736600" cy="658029"/>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chemeClr val="bg2"/>
            </a:solidFill>
            <a:ln w="25400" cap="flat">
              <a:noFill/>
              <a:miter lim="400000"/>
            </a:ln>
            <a:effectLst>
              <a:outerShdw blurRad="635000" dir="2700000" rotWithShape="0">
                <a:srgbClr val="FFFFFF">
                  <a:alpha val="37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grpSp>
      <p:grpSp>
        <p:nvGrpSpPr>
          <p:cNvPr id="76" name="Group 76"/>
          <p:cNvGrpSpPr/>
          <p:nvPr/>
        </p:nvGrpSpPr>
        <p:grpSpPr>
          <a:xfrm>
            <a:off x="215900" y="3073400"/>
            <a:ext cx="2599532" cy="2540000"/>
            <a:chOff x="0" y="0"/>
            <a:chExt cx="2599531" cy="2539999"/>
          </a:xfrm>
        </p:grpSpPr>
        <p:sp>
          <p:nvSpPr>
            <p:cNvPr id="74" name="Shape 74"/>
            <p:cNvSpPr/>
            <p:nvPr/>
          </p:nvSpPr>
          <p:spPr>
            <a:xfrm>
              <a:off x="0" y="0"/>
              <a:ext cx="2599532" cy="1028105"/>
            </a:xfrm>
            <a:prstGeom prst="rect">
              <a:avLst/>
            </a:prstGeom>
            <a:noFill/>
            <a:ln w="12700" cap="flat">
              <a:noFill/>
              <a:miter lim="400000"/>
            </a:ln>
            <a:effectLst>
              <a:outerShdw blurRad="635000" dir="2700000" rotWithShape="0">
                <a:srgbClr val="FFFFFF">
                  <a:alpha val="96000"/>
                </a:srgbClr>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tabLst>
                  <a:tab pos="838200" algn="l"/>
                </a:tabLst>
                <a:defRPr sz="1800">
                  <a:solidFill>
                    <a:srgbClr val="000000"/>
                  </a:solidFill>
                </a:defRPr>
              </a:pPr>
              <a:r>
                <a:rPr sz="3200">
                  <a:solidFill>
                    <a:srgbClr val="F1FDC0"/>
                  </a:solidFill>
                  <a:latin typeface="Arial"/>
                  <a:ea typeface="Arial"/>
                  <a:cs typeface="Arial"/>
                  <a:sym typeface="Arial"/>
                </a:rPr>
                <a:t>Conditioning </a:t>
              </a:r>
            </a:p>
            <a:p>
              <a:pPr lvl="0" algn="l">
                <a:tabLst>
                  <a:tab pos="838200" algn="l"/>
                </a:tabLst>
                <a:defRPr sz="1800">
                  <a:solidFill>
                    <a:srgbClr val="000000"/>
                  </a:solidFill>
                </a:defRPr>
              </a:pPr>
              <a:r>
                <a:rPr sz="3200">
                  <a:solidFill>
                    <a:srgbClr val="F1FDC0"/>
                  </a:solidFill>
                  <a:latin typeface="Arial"/>
                  <a:ea typeface="Arial"/>
                  <a:cs typeface="Arial"/>
                  <a:sym typeface="Arial"/>
                </a:rPr>
                <a:t>Trial</a:t>
              </a:r>
            </a:p>
          </p:txBody>
        </p:sp>
        <p:pic>
          <p:nvPicPr>
            <p:cNvPr id="75" name="ciw.gif"/>
            <p:cNvPicPr/>
            <p:nvPr/>
          </p:nvPicPr>
          <p:blipFill>
            <a:blip r:embed="rId5"/>
            <a:stretch>
              <a:fillRect/>
            </a:stretch>
          </p:blipFill>
          <p:spPr>
            <a:xfrm>
              <a:off x="190500" y="1282700"/>
              <a:ext cx="1346313" cy="1257300"/>
            </a:xfrm>
            <a:prstGeom prst="rect">
              <a:avLst/>
            </a:prstGeom>
            <a:ln w="12700" cap="flat">
              <a:noFill/>
              <a:miter lim="400000"/>
            </a:ln>
            <a:effectLst>
              <a:outerShdw blurRad="635000" dir="2700000" rotWithShape="0">
                <a:srgbClr val="FFFFFF">
                  <a:alpha val="68000"/>
                </a:srgbClr>
              </a:outerShdw>
            </a:effectLst>
          </p:spPr>
        </p:pic>
      </p:grpSp>
      <p:grpSp>
        <p:nvGrpSpPr>
          <p:cNvPr id="79" name="Group 79"/>
          <p:cNvGrpSpPr/>
          <p:nvPr/>
        </p:nvGrpSpPr>
        <p:grpSpPr>
          <a:xfrm>
            <a:off x="1320800" y="6159500"/>
            <a:ext cx="2374901" cy="1067431"/>
            <a:chOff x="0" y="0"/>
            <a:chExt cx="2374900" cy="1067430"/>
          </a:xfrm>
        </p:grpSpPr>
        <p:sp>
          <p:nvSpPr>
            <p:cNvPr id="77" name="Shape 77"/>
            <p:cNvSpPr/>
            <p:nvPr/>
          </p:nvSpPr>
          <p:spPr>
            <a:xfrm>
              <a:off x="0" y="25400"/>
              <a:ext cx="972543" cy="1028105"/>
            </a:xfrm>
            <a:prstGeom prst="rect">
              <a:avLst/>
            </a:prstGeom>
            <a:noFill/>
            <a:ln w="12700" cap="flat">
              <a:noFill/>
              <a:miter lim="400000"/>
            </a:ln>
            <a:effectLst>
              <a:outerShdw blurRad="635000" dir="2700000" rotWithShape="0">
                <a:srgbClr val="FFFFFF">
                  <a:alpha val="96000"/>
                </a:srgbClr>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tabLst>
                  <a:tab pos="838200" algn="l"/>
                </a:tabLst>
                <a:defRPr sz="1800">
                  <a:solidFill>
                    <a:srgbClr val="000000"/>
                  </a:solidFill>
                </a:defRPr>
              </a:pPr>
              <a:r>
                <a:rPr sz="3200">
                  <a:solidFill>
                    <a:srgbClr val="F1FDC0"/>
                  </a:solidFill>
                  <a:latin typeface="Arial"/>
                  <a:ea typeface="Arial"/>
                  <a:cs typeface="Arial"/>
                  <a:sym typeface="Arial"/>
                </a:rPr>
                <a:t>Test</a:t>
              </a:r>
            </a:p>
            <a:p>
              <a:pPr lvl="0" algn="l">
                <a:tabLst>
                  <a:tab pos="838200" algn="l"/>
                </a:tabLst>
                <a:defRPr sz="1800">
                  <a:solidFill>
                    <a:srgbClr val="000000"/>
                  </a:solidFill>
                </a:defRPr>
              </a:pPr>
              <a:r>
                <a:rPr sz="3200">
                  <a:solidFill>
                    <a:srgbClr val="F1FDC0"/>
                  </a:solidFill>
                  <a:latin typeface="Arial"/>
                  <a:ea typeface="Arial"/>
                  <a:cs typeface="Arial"/>
                  <a:sym typeface="Arial"/>
                </a:rPr>
                <a:t>Trial</a:t>
              </a:r>
            </a:p>
          </p:txBody>
        </p:sp>
        <p:pic>
          <p:nvPicPr>
            <p:cNvPr id="78" name="ciw.gif"/>
            <p:cNvPicPr/>
            <p:nvPr/>
          </p:nvPicPr>
          <p:blipFill>
            <a:blip r:embed="rId5"/>
            <a:stretch>
              <a:fillRect/>
            </a:stretch>
          </p:blipFill>
          <p:spPr>
            <a:xfrm>
              <a:off x="1231900" y="0"/>
              <a:ext cx="1143001" cy="1067431"/>
            </a:xfrm>
            <a:prstGeom prst="rect">
              <a:avLst/>
            </a:prstGeom>
            <a:ln w="12700" cap="flat">
              <a:noFill/>
              <a:miter lim="400000"/>
            </a:ln>
            <a:effectLst>
              <a:outerShdw blurRad="635000" dir="2700000" rotWithShape="0">
                <a:srgbClr val="FFFFFF">
                  <a:alpha val="68000"/>
                </a:srgbClr>
              </a:outerShdw>
            </a:effectLst>
          </p:spPr>
        </p:pic>
      </p:grpSp>
      <p:grpSp>
        <p:nvGrpSpPr>
          <p:cNvPr id="86" name="Group 86"/>
          <p:cNvGrpSpPr/>
          <p:nvPr/>
        </p:nvGrpSpPr>
        <p:grpSpPr>
          <a:xfrm>
            <a:off x="4419600" y="5765800"/>
            <a:ext cx="4279904" cy="1562101"/>
            <a:chOff x="0" y="0"/>
            <a:chExt cx="4279903" cy="1562100"/>
          </a:xfrm>
        </p:grpSpPr>
        <p:sp>
          <p:nvSpPr>
            <p:cNvPr id="80" name="Shape 80"/>
            <p:cNvSpPr/>
            <p:nvPr/>
          </p:nvSpPr>
          <p:spPr>
            <a:xfrm>
              <a:off x="0" y="457200"/>
              <a:ext cx="736600" cy="658029"/>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chemeClr val="bg2"/>
            </a:solidFill>
            <a:ln w="25400" cap="flat">
              <a:noFill/>
              <a:miter lim="400000"/>
            </a:ln>
            <a:effectLst>
              <a:outerShdw blurRad="635000" dir="2700000" rotWithShape="0">
                <a:srgbClr val="000000">
                  <a:alpha val="37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grpSp>
          <p:nvGrpSpPr>
            <p:cNvPr id="84" name="Group 84"/>
            <p:cNvGrpSpPr/>
            <p:nvPr/>
          </p:nvGrpSpPr>
          <p:grpSpPr>
            <a:xfrm>
              <a:off x="2463800" y="0"/>
              <a:ext cx="1816104" cy="1562101"/>
              <a:chOff x="0" y="0"/>
              <a:chExt cx="1816103" cy="1562100"/>
            </a:xfrm>
          </p:grpSpPr>
          <p:pic>
            <p:nvPicPr>
              <p:cNvPr id="81" name="pavlov's dog2.gif"/>
              <p:cNvPicPr/>
              <p:nvPr/>
            </p:nvPicPr>
            <p:blipFill>
              <a:blip r:embed="rId3"/>
              <a:stretch>
                <a:fillRect/>
              </a:stretch>
            </p:blipFill>
            <p:spPr>
              <a:xfrm flipH="1">
                <a:off x="0" y="0"/>
                <a:ext cx="1384300" cy="1545265"/>
              </a:xfrm>
              <a:prstGeom prst="rect">
                <a:avLst/>
              </a:prstGeom>
              <a:ln w="12700" cap="flat">
                <a:noFill/>
                <a:miter lim="400000"/>
              </a:ln>
              <a:effectLst>
                <a:outerShdw blurRad="635000" dir="2700000" rotWithShape="0">
                  <a:srgbClr val="FFFFFF">
                    <a:alpha val="93000"/>
                  </a:srgbClr>
                </a:outerShdw>
              </a:effectLst>
            </p:spPr>
          </p:pic>
          <p:sp>
            <p:nvSpPr>
              <p:cNvPr id="82" name="Shape 82"/>
              <p:cNvSpPr/>
              <p:nvPr/>
            </p:nvSpPr>
            <p:spPr>
              <a:xfrm flipH="1">
                <a:off x="647699" y="1396999"/>
                <a:ext cx="1168405" cy="165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EFEF"/>
              </a:solidFill>
              <a:ln w="25400" cap="flat">
                <a:noFill/>
                <a:miter lim="400000"/>
              </a:ln>
              <a:effectLst>
                <a:outerShdw blurRad="635000" dir="2700000" rotWithShape="0">
                  <a:srgbClr val="FFFFFF">
                    <a:alpha val="93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sp>
            <p:nvSpPr>
              <p:cNvPr id="83" name="Shape 83"/>
              <p:cNvSpPr/>
              <p:nvPr/>
            </p:nvSpPr>
            <p:spPr>
              <a:xfrm flipH="1">
                <a:off x="1206499" y="1003299"/>
                <a:ext cx="88901" cy="4953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EFEF"/>
              </a:solidFill>
              <a:ln w="12700" cap="flat">
                <a:solidFill>
                  <a:srgbClr val="000000"/>
                </a:solidFill>
                <a:prstDash val="sysDot"/>
                <a:miter lim="400000"/>
              </a:ln>
              <a:effectLst>
                <a:outerShdw blurRad="635000" dir="2700000" rotWithShape="0">
                  <a:srgbClr val="FFFFFF">
                    <a:alpha val="93000"/>
                  </a:srgbClr>
                </a:outerShdw>
              </a:effectLst>
            </p:spPr>
            <p:txBody>
              <a:bodyPr wrap="square" lIns="0" tIns="0" rIns="0" bIns="0" numCol="1" anchor="ctr">
                <a:noAutofit/>
              </a:bodyPr>
              <a:lstStyle/>
              <a:p>
                <a:pPr lvl="0">
                  <a:tabLst>
                    <a:tab pos="838200" algn="l"/>
                  </a:tabLst>
                  <a:defRPr>
                    <a:effectLst>
                      <a:outerShdw blurRad="38100" dist="12700" dir="5400000" rotWithShape="0">
                        <a:srgbClr val="000000">
                          <a:alpha val="50000"/>
                        </a:srgbClr>
                      </a:outerShdw>
                    </a:effectLst>
                  </a:defRPr>
                </a:pPr>
                <a:endParaRPr/>
              </a:p>
            </p:txBody>
          </p:sp>
        </p:grpSp>
        <p:sp>
          <p:nvSpPr>
            <p:cNvPr id="85" name="Shape 85"/>
            <p:cNvSpPr/>
            <p:nvPr/>
          </p:nvSpPr>
          <p:spPr>
            <a:xfrm>
              <a:off x="989607" y="457200"/>
              <a:ext cx="2033986" cy="558205"/>
            </a:xfrm>
            <a:prstGeom prst="rect">
              <a:avLst/>
            </a:prstGeom>
            <a:noFill/>
            <a:ln w="12700" cap="flat">
              <a:noFill/>
              <a:miter lim="400000"/>
            </a:ln>
            <a:effectLst>
              <a:outerShdw blurRad="139700" dir="2700000" rotWithShape="0">
                <a:srgbClr val="000000"/>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lvl1pPr>
                <a:tabLst>
                  <a:tab pos="838200" algn="l"/>
                </a:tabLst>
                <a:defRPr b="1">
                  <a:solidFill>
                    <a:srgbClr val="FEFEDF"/>
                  </a:solidFill>
                  <a:latin typeface="Arial"/>
                  <a:ea typeface="Arial"/>
                  <a:cs typeface="Arial"/>
                  <a:sym typeface="Arial"/>
                </a:defRPr>
              </a:lvl1pPr>
            </a:lstStyle>
            <a:p>
              <a:pPr lvl="0">
                <a:defRPr sz="1800" b="0">
                  <a:solidFill>
                    <a:srgbClr val="000000"/>
                  </a:solidFill>
                </a:defRPr>
              </a:pPr>
              <a:r>
                <a:rPr sz="3200" b="1">
                  <a:solidFill>
                    <a:srgbClr val="FEFEDF"/>
                  </a:solidFill>
                </a:rPr>
                <a:t>Salivation</a:t>
              </a:r>
            </a:p>
          </p:txBody>
        </p:sp>
      </p:grpSp>
      <p:sp>
        <p:nvSpPr>
          <p:cNvPr id="87" name="Shape 87"/>
          <p:cNvSpPr/>
          <p:nvPr/>
        </p:nvSpPr>
        <p:spPr>
          <a:xfrm>
            <a:off x="3251201" y="1707874"/>
            <a:ext cx="6616701" cy="2000548"/>
          </a:xfrm>
          <a:prstGeom prst="rect">
            <a:avLst/>
          </a:prstGeom>
          <a:ln w="12700">
            <a:miter lim="400000"/>
          </a:ln>
          <a:effectLst>
            <a:outerShdw blurRad="63500"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p>
            <a:pPr lvl="0" algn="l">
              <a:lnSpc>
                <a:spcPts val="3900"/>
              </a:lnSpc>
              <a:tabLst>
                <a:tab pos="838200" algn="l"/>
                <a:tab pos="6642100" algn="l"/>
              </a:tabLst>
              <a:defRPr sz="1800">
                <a:solidFill>
                  <a:srgbClr val="000000"/>
                </a:solidFill>
              </a:defRPr>
            </a:pPr>
            <a:r>
              <a:rPr sz="3400" b="1" u="sng" dirty="0">
                <a:solidFill>
                  <a:srgbClr val="D3D3D3"/>
                </a:solidFill>
                <a:latin typeface="Arial"/>
                <a:ea typeface="Arial"/>
                <a:cs typeface="Arial"/>
                <a:sym typeface="Arial"/>
              </a:rPr>
              <a:t>Classical Conditioning</a:t>
            </a:r>
            <a:r>
              <a:rPr sz="3800" u="sng" dirty="0">
                <a:solidFill>
                  <a:srgbClr val="D3D3D3"/>
                </a:solidFill>
                <a:latin typeface="Arial"/>
                <a:ea typeface="Arial"/>
                <a:cs typeface="Arial"/>
                <a:sym typeface="Arial"/>
              </a:rPr>
              <a:t> </a:t>
            </a:r>
            <a:r>
              <a:rPr sz="3800" dirty="0">
                <a:solidFill>
                  <a:srgbClr val="D3D3D3"/>
                </a:solidFill>
                <a:latin typeface="Arial"/>
                <a:ea typeface="Arial"/>
                <a:cs typeface="Arial"/>
                <a:sym typeface="Arial"/>
              </a:rPr>
              <a:t>- </a:t>
            </a:r>
            <a:r>
              <a:rPr sz="2900" dirty="0">
                <a:solidFill>
                  <a:srgbClr val="D3D3D3"/>
                </a:solidFill>
                <a:latin typeface="Arial"/>
                <a:ea typeface="Arial"/>
                <a:cs typeface="Arial"/>
                <a:sym typeface="Arial"/>
              </a:rPr>
              <a:t>learning where a neutral stimulus is paired w/a Unconditioned Stimulus(US) and elicits a conditioned response (CR).</a:t>
            </a:r>
          </a:p>
        </p:txBody>
      </p:sp>
      <p:sp>
        <p:nvSpPr>
          <p:cNvPr id="88" name="Shape 88"/>
          <p:cNvSpPr/>
          <p:nvPr/>
        </p:nvSpPr>
        <p:spPr>
          <a:xfrm>
            <a:off x="1190472" y="1044533"/>
            <a:ext cx="7779055" cy="582775"/>
          </a:xfrm>
          <a:prstGeom prst="rect">
            <a:avLst/>
          </a:prstGeom>
          <a:ln w="12700">
            <a:miter lim="400000"/>
          </a:ln>
          <a:effectLst>
            <a:outerShdw blurRad="63500"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p>
            <a:pPr lvl="0">
              <a:lnSpc>
                <a:spcPts val="4000"/>
              </a:lnSpc>
              <a:tabLst>
                <a:tab pos="838200" algn="l"/>
                <a:tab pos="7467600" algn="l"/>
              </a:tabLst>
              <a:defRPr sz="1800">
                <a:solidFill>
                  <a:srgbClr val="000000"/>
                </a:solidFill>
              </a:defRPr>
            </a:pPr>
            <a:r>
              <a:rPr sz="3400" b="1">
                <a:solidFill>
                  <a:srgbClr val="D3D3D3"/>
                </a:solidFill>
                <a:effectLst>
                  <a:outerShdw blurRad="63500" dir="2700000" rotWithShape="0">
                    <a:srgbClr val="000000"/>
                  </a:outerShdw>
                </a:effectLst>
                <a:latin typeface="Arial"/>
                <a:ea typeface="Arial"/>
                <a:cs typeface="Arial"/>
                <a:sym typeface="Arial"/>
              </a:rPr>
              <a:t>I.</a:t>
            </a:r>
            <a:r>
              <a:rPr sz="3400">
                <a:solidFill>
                  <a:srgbClr val="D3D3D3"/>
                </a:solidFill>
                <a:effectLst>
                  <a:outerShdw blurRad="63500" dir="2700000" rotWithShape="0">
                    <a:srgbClr val="000000"/>
                  </a:outerShdw>
                </a:effectLst>
                <a:latin typeface="Arial"/>
                <a:ea typeface="Arial"/>
                <a:cs typeface="Arial"/>
                <a:sym typeface="Arial"/>
              </a:rPr>
              <a:t>The Elements of Associative Learning</a:t>
            </a:r>
          </a:p>
        </p:txBody>
      </p:sp>
      <p:pic>
        <p:nvPicPr>
          <p:cNvPr id="89" name="Classical Conditioning Titles.png"/>
          <p:cNvPicPr/>
          <p:nvPr/>
        </p:nvPicPr>
        <p:blipFill>
          <a:blip r:embed="rId6"/>
          <a:srcRect l="6738" r="282" b="77962"/>
          <a:stretch>
            <a:fillRect/>
          </a:stretch>
        </p:blipFill>
        <p:spPr>
          <a:xfrm>
            <a:off x="602885" y="139493"/>
            <a:ext cx="8961305" cy="1015634"/>
          </a:xfrm>
          <a:prstGeom prst="rect">
            <a:avLst/>
          </a:prstGeom>
          <a:ln w="12700">
            <a:miter lim="400000"/>
          </a:ln>
          <a:effectLst>
            <a:outerShdw blurRad="215900" dir="17280000"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BA9"/>
        </a:solidFill>
        <a:effectLst/>
      </p:bgPr>
    </p:bg>
    <p:spTree>
      <p:nvGrpSpPr>
        <p:cNvPr id="1" name=""/>
        <p:cNvGrpSpPr/>
        <p:nvPr/>
      </p:nvGrpSpPr>
      <p:grpSpPr>
        <a:xfrm>
          <a:off x="0" y="0"/>
          <a:ext cx="0" cy="0"/>
          <a:chOff x="0" y="0"/>
          <a:chExt cx="0" cy="0"/>
        </a:xfrm>
      </p:grpSpPr>
      <p:sp>
        <p:nvSpPr>
          <p:cNvPr id="91" name="Shape 91"/>
          <p:cNvSpPr/>
          <p:nvPr/>
        </p:nvSpPr>
        <p:spPr>
          <a:xfrm>
            <a:off x="0" y="-152400"/>
            <a:ext cx="10160000" cy="7861300"/>
          </a:xfrm>
          <a:prstGeom prst="rect">
            <a:avLst/>
          </a:prstGeom>
          <a:solidFill/>
          <a:ln w="25400">
            <a:solidFill/>
            <a:miter lim="400000"/>
          </a:ln>
        </p:spPr>
        <p:txBody>
          <a:bodyPr lIns="0" tIns="0" rIns="0" bIns="0" anchor="ct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92" name="Shape 92"/>
          <p:cNvSpPr/>
          <p:nvPr/>
        </p:nvSpPr>
        <p:spPr>
          <a:xfrm>
            <a:off x="266700" y="1993900"/>
            <a:ext cx="9588500" cy="5308600"/>
          </a:xfrm>
          <a:prstGeom prst="rect">
            <a:avLst/>
          </a:prstGeom>
          <a:solidFill>
            <a:srgbClr val="DEDEDE"/>
          </a:solidFill>
          <a:ln w="25400">
            <a:miter lim="400000"/>
          </a:ln>
          <a:effectLst>
            <a:outerShdw blurRad="317500" dir="2700000" rotWithShape="0">
              <a:srgbClr val="FFFFFF">
                <a:alpha val="75000"/>
              </a:srgbClr>
            </a:outerShdw>
          </a:effectLst>
        </p:spPr>
        <p:txBody>
          <a:bodyPr lIns="0" tIns="0" rIns="0" bIns="0" anchor="ct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nvGrpSpPr>
          <p:cNvPr id="95" name="Group 95"/>
          <p:cNvGrpSpPr/>
          <p:nvPr/>
        </p:nvGrpSpPr>
        <p:grpSpPr>
          <a:xfrm>
            <a:off x="762000" y="2065863"/>
            <a:ext cx="8597900" cy="1711966"/>
            <a:chOff x="0" y="135464"/>
            <a:chExt cx="8597900" cy="1711964"/>
          </a:xfrm>
        </p:grpSpPr>
        <p:sp>
          <p:nvSpPr>
            <p:cNvPr id="93" name="Shape 93"/>
            <p:cNvSpPr/>
            <p:nvPr/>
          </p:nvSpPr>
          <p:spPr>
            <a:xfrm>
              <a:off x="0" y="135464"/>
              <a:ext cx="8597900" cy="17119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lnSpc>
                  <a:spcPts val="3500"/>
                </a:lnSpc>
                <a:tabLst>
                  <a:tab pos="25400" algn="l"/>
                  <a:tab pos="596900" algn="l"/>
                  <a:tab pos="1511300" algn="l"/>
                  <a:tab pos="2425700" algn="l"/>
                  <a:tab pos="3340100" algn="l"/>
                  <a:tab pos="4254500" algn="l"/>
                  <a:tab pos="5168900" algn="l"/>
                  <a:tab pos="6083300" algn="l"/>
                  <a:tab pos="6997700" algn="l"/>
                  <a:tab pos="7912100" algn="l"/>
                  <a:tab pos="8610600" algn="l"/>
                </a:tabLst>
                <a:defRPr sz="1800">
                  <a:solidFill>
                    <a:srgbClr val="000000"/>
                  </a:solidFill>
                </a:defRPr>
              </a:pPr>
              <a:r>
                <a:rPr sz="3100" u="sng" dirty="0">
                  <a:solidFill>
                    <a:srgbClr val="004100"/>
                  </a:solidFill>
                  <a:latin typeface="Arial"/>
                  <a:ea typeface="Arial"/>
                  <a:cs typeface="Arial"/>
                  <a:sym typeface="Arial"/>
                </a:rPr>
                <a:t>Unconditioned Stimulus</a:t>
              </a:r>
              <a:r>
                <a:rPr sz="1500" u="sng" dirty="0">
                  <a:solidFill>
                    <a:srgbClr val="004100"/>
                  </a:solidFill>
                  <a:latin typeface="Arial"/>
                  <a:ea typeface="Arial"/>
                  <a:cs typeface="Arial"/>
                  <a:sym typeface="Arial"/>
                </a:rPr>
                <a:t> </a:t>
              </a:r>
              <a:r>
                <a:rPr sz="2600" u="sng" dirty="0">
                  <a:solidFill>
                    <a:srgbClr val="004100"/>
                  </a:solidFill>
                  <a:latin typeface="Arial"/>
                  <a:ea typeface="Arial"/>
                  <a:cs typeface="Arial"/>
                  <a:sym typeface="Arial"/>
                </a:rPr>
                <a:t>(US)</a:t>
              </a:r>
              <a:r>
                <a:rPr sz="1500" b="1" u="sng" dirty="0">
                  <a:solidFill>
                    <a:srgbClr val="004100"/>
                  </a:solidFill>
                  <a:latin typeface="Arial"/>
                  <a:ea typeface="Arial"/>
                  <a:cs typeface="Arial"/>
                  <a:sym typeface="Arial"/>
                </a:rPr>
                <a:t>:</a:t>
              </a:r>
              <a:r>
                <a:rPr sz="2300" dirty="0">
                  <a:solidFill>
                    <a:srgbClr val="004100"/>
                  </a:solidFill>
                  <a:latin typeface="Helvetica"/>
                  <a:ea typeface="Helvetica"/>
                  <a:cs typeface="Helvetica"/>
                  <a:sym typeface="Helvetica"/>
                </a:rPr>
                <a:t> A stimulus that has the ability to produce a specified response before conditioning begins.</a:t>
              </a:r>
              <a:endParaRPr sz="2300" dirty="0">
                <a:latin typeface="Helvetica"/>
                <a:ea typeface="Helvetica"/>
                <a:cs typeface="Helvetica"/>
                <a:sym typeface="Helvetica"/>
              </a:endParaRPr>
            </a:p>
            <a:p>
              <a:pPr lvl="0" algn="l">
                <a:lnSpc>
                  <a:spcPts val="1600"/>
                </a:lnSpc>
                <a:tabLst>
                  <a:tab pos="25400" algn="l"/>
                  <a:tab pos="596900" algn="l"/>
                  <a:tab pos="1511300" algn="l"/>
                  <a:tab pos="2425700" algn="l"/>
                  <a:tab pos="3340100" algn="l"/>
                  <a:tab pos="4254500" algn="l"/>
                  <a:tab pos="5168900" algn="l"/>
                  <a:tab pos="6083300" algn="l"/>
                  <a:tab pos="6997700" algn="l"/>
                  <a:tab pos="7912100" algn="l"/>
                  <a:tab pos="8610600" algn="l"/>
                </a:tabLst>
                <a:defRPr sz="1800">
                  <a:solidFill>
                    <a:srgbClr val="000000"/>
                  </a:solidFill>
                </a:defRPr>
              </a:pPr>
              <a:r>
                <a:rPr sz="2100" dirty="0">
                  <a:solidFill>
                    <a:srgbClr val="363929"/>
                  </a:solidFill>
                </a:rPr>
                <a:t>         </a:t>
              </a:r>
              <a:r>
                <a:rPr sz="2200" dirty="0">
                  <a:solidFill>
                    <a:srgbClr val="363929"/>
                  </a:solidFill>
                </a:rPr>
                <a:t>         (Food )                     </a:t>
              </a:r>
              <a:r>
                <a:rPr spc="-126" dirty="0">
                  <a:solidFill>
                    <a:srgbClr val="363929"/>
                  </a:solidFill>
                </a:rPr>
                <a:t>(SALIVATION PRODUCED BY FOOD)</a:t>
              </a:r>
              <a:endParaRPr sz="2200" dirty="0">
                <a:solidFill>
                  <a:srgbClr val="363929"/>
                </a:solidFill>
              </a:endParaRPr>
            </a:p>
          </p:txBody>
        </p:sp>
        <p:pic>
          <p:nvPicPr>
            <p:cNvPr id="94" name="image1.pdf"/>
            <p:cNvPicPr/>
            <p:nvPr/>
          </p:nvPicPr>
          <p:blipFill>
            <a:blip r:embed="rId3"/>
            <a:stretch>
              <a:fillRect/>
            </a:stretch>
          </p:blipFill>
          <p:spPr>
            <a:xfrm>
              <a:off x="2603500" y="990600"/>
              <a:ext cx="1066800" cy="512763"/>
            </a:xfrm>
            <a:prstGeom prst="rect">
              <a:avLst/>
            </a:prstGeom>
            <a:ln w="12700" cap="flat">
              <a:noFill/>
              <a:miter lim="400000"/>
            </a:ln>
            <a:effectLst>
              <a:outerShdw blurRad="190500" dist="114300" dir="2040000" rotWithShape="0">
                <a:srgbClr val="000000"/>
              </a:outerShdw>
            </a:effectLst>
          </p:spPr>
        </p:pic>
      </p:grpSp>
      <p:pic>
        <p:nvPicPr>
          <p:cNvPr id="96" name="ddgnewmove.png"/>
          <p:cNvPicPr/>
          <p:nvPr/>
        </p:nvPicPr>
        <p:blipFill>
          <a:blip r:embed="rId4"/>
          <a:stretch>
            <a:fillRect/>
          </a:stretch>
        </p:blipFill>
        <p:spPr>
          <a:xfrm>
            <a:off x="0" y="5651500"/>
            <a:ext cx="985838" cy="1200151"/>
          </a:xfrm>
          <a:prstGeom prst="rect">
            <a:avLst/>
          </a:prstGeom>
          <a:ln w="12700">
            <a:miter lim="400000"/>
          </a:ln>
        </p:spPr>
      </p:pic>
      <p:pic>
        <p:nvPicPr>
          <p:cNvPr id="97" name="ddgnewmove.png"/>
          <p:cNvPicPr/>
          <p:nvPr/>
        </p:nvPicPr>
        <p:blipFill>
          <a:blip r:embed="rId4"/>
          <a:stretch>
            <a:fillRect/>
          </a:stretch>
        </p:blipFill>
        <p:spPr>
          <a:xfrm>
            <a:off x="406400" y="6096000"/>
            <a:ext cx="985838" cy="1200151"/>
          </a:xfrm>
          <a:prstGeom prst="rect">
            <a:avLst/>
          </a:prstGeom>
          <a:ln w="12700">
            <a:miter lim="400000"/>
          </a:ln>
        </p:spPr>
      </p:pic>
      <p:grpSp>
        <p:nvGrpSpPr>
          <p:cNvPr id="100" name="Group 100"/>
          <p:cNvGrpSpPr/>
          <p:nvPr/>
        </p:nvGrpSpPr>
        <p:grpSpPr>
          <a:xfrm>
            <a:off x="698500" y="4673600"/>
            <a:ext cx="8293100" cy="1336042"/>
            <a:chOff x="0" y="0"/>
            <a:chExt cx="8293100" cy="1336041"/>
          </a:xfrm>
        </p:grpSpPr>
        <p:sp>
          <p:nvSpPr>
            <p:cNvPr id="98" name="Shape 98"/>
            <p:cNvSpPr/>
            <p:nvPr/>
          </p:nvSpPr>
          <p:spPr>
            <a:xfrm>
              <a:off x="0" y="0"/>
              <a:ext cx="8293100" cy="1285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342900" lvl="0" indent="-342900" algn="l">
                <a:lnSpc>
                  <a:spcPts val="3700"/>
                </a:lnSpc>
                <a:tabLst>
                  <a:tab pos="342900" algn="l"/>
                  <a:tab pos="914400" algn="l"/>
                  <a:tab pos="1828800" algn="l"/>
                  <a:tab pos="2743200" algn="l"/>
                  <a:tab pos="3657600" algn="l"/>
                  <a:tab pos="4572000" algn="l"/>
                  <a:tab pos="5486400" algn="l"/>
                  <a:tab pos="6400800" algn="l"/>
                  <a:tab pos="7315200" algn="l"/>
                  <a:tab pos="8229600" algn="l"/>
                  <a:tab pos="8305800" algn="l"/>
                </a:tabLst>
                <a:defRPr sz="1800">
                  <a:solidFill>
                    <a:srgbClr val="000000"/>
                  </a:solidFill>
                </a:defRPr>
              </a:pPr>
              <a:r>
                <a:rPr sz="3100" b="1" u="sng">
                  <a:solidFill>
                    <a:srgbClr val="004100"/>
                  </a:solidFill>
                  <a:latin typeface="Arial"/>
                  <a:ea typeface="Arial"/>
                  <a:cs typeface="Arial"/>
                  <a:sym typeface="Arial"/>
                </a:rPr>
                <a:t>Conditioned Stimulus (CS):</a:t>
              </a:r>
              <a:r>
                <a:rPr sz="2300">
                  <a:solidFill>
                    <a:srgbClr val="004100"/>
                  </a:solidFill>
                  <a:latin typeface="Helvetica"/>
                  <a:ea typeface="Helvetica"/>
                  <a:cs typeface="Helvetica"/>
                  <a:sym typeface="Helvetica"/>
                </a:rPr>
                <a:t> an initially neutral stimulus that comes to produce a new response </a:t>
              </a:r>
            </a:p>
            <a:p>
              <a:pPr marL="342900" lvl="0" indent="-342900" algn="l">
                <a:lnSpc>
                  <a:spcPts val="2800"/>
                </a:lnSpc>
                <a:tabLst>
                  <a:tab pos="342900" algn="l"/>
                  <a:tab pos="914400" algn="l"/>
                  <a:tab pos="1828800" algn="l"/>
                  <a:tab pos="2743200" algn="l"/>
                  <a:tab pos="3657600" algn="l"/>
                  <a:tab pos="4572000" algn="l"/>
                  <a:tab pos="5486400" algn="l"/>
                  <a:tab pos="6400800" algn="l"/>
                  <a:tab pos="7315200" algn="l"/>
                  <a:tab pos="8229600" algn="l"/>
                  <a:tab pos="8305800" algn="l"/>
                </a:tabLst>
                <a:defRPr sz="1800">
                  <a:solidFill>
                    <a:srgbClr val="000000"/>
                  </a:solidFill>
                </a:defRPr>
              </a:pPr>
              <a:r>
                <a:rPr sz="2300">
                  <a:solidFill>
                    <a:srgbClr val="004100"/>
                  </a:solidFill>
                  <a:latin typeface="Helvetica"/>
                  <a:ea typeface="Helvetica"/>
                  <a:cs typeface="Helvetica"/>
                  <a:sym typeface="Helvetica"/>
                </a:rPr>
                <a:t>    because it is associated with the US.     </a:t>
              </a:r>
              <a:r>
                <a:rPr sz="2300">
                  <a:solidFill>
                    <a:srgbClr val="004100"/>
                  </a:solidFill>
                  <a:latin typeface="Arial"/>
                  <a:ea typeface="Arial"/>
                  <a:cs typeface="Arial"/>
                  <a:sym typeface="Arial"/>
                </a:rPr>
                <a:t>      </a:t>
              </a:r>
              <a:r>
                <a:rPr sz="2300" i="1">
                  <a:solidFill>
                    <a:srgbClr val="004100"/>
                  </a:solidFill>
                  <a:latin typeface="Helvetica"/>
                  <a:ea typeface="Helvetica"/>
                  <a:cs typeface="Helvetica"/>
                  <a:sym typeface="Helvetica"/>
                </a:rPr>
                <a:t> (Bell)</a:t>
              </a:r>
            </a:p>
          </p:txBody>
        </p:sp>
        <p:pic>
          <p:nvPicPr>
            <p:cNvPr id="99" name="image.pdf"/>
            <p:cNvPicPr/>
            <p:nvPr/>
          </p:nvPicPr>
          <p:blipFill>
            <a:blip r:embed="rId5"/>
            <a:stretch>
              <a:fillRect/>
            </a:stretch>
          </p:blipFill>
          <p:spPr>
            <a:xfrm>
              <a:off x="5358674" y="878841"/>
              <a:ext cx="457200" cy="457200"/>
            </a:xfrm>
            <a:prstGeom prst="rect">
              <a:avLst/>
            </a:prstGeom>
            <a:ln w="12700" cap="flat">
              <a:noFill/>
              <a:miter lim="400000"/>
            </a:ln>
            <a:effectLst>
              <a:outerShdw blurRad="190500" dist="114300" dir="2040000" rotWithShape="0">
                <a:srgbClr val="000000"/>
              </a:outerShdw>
            </a:effectLst>
          </p:spPr>
        </p:pic>
      </p:grpSp>
      <p:grpSp>
        <p:nvGrpSpPr>
          <p:cNvPr id="105" name="Group 105"/>
          <p:cNvGrpSpPr/>
          <p:nvPr/>
        </p:nvGrpSpPr>
        <p:grpSpPr>
          <a:xfrm>
            <a:off x="466038" y="6051659"/>
            <a:ext cx="8179645" cy="1198513"/>
            <a:chOff x="0" y="0"/>
            <a:chExt cx="8179644" cy="1198512"/>
          </a:xfrm>
        </p:grpSpPr>
        <p:sp>
          <p:nvSpPr>
            <p:cNvPr id="101" name="Shape 101"/>
            <p:cNvSpPr/>
            <p:nvPr/>
          </p:nvSpPr>
          <p:spPr>
            <a:xfrm>
              <a:off x="0" y="0"/>
              <a:ext cx="8179645" cy="11985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L="342900" lvl="0" indent="-342900" algn="l">
                <a:lnSpc>
                  <a:spcPts val="3500"/>
                </a:lnSpc>
                <a:tabLst>
                  <a:tab pos="342900" algn="l"/>
                  <a:tab pos="914400" algn="l"/>
                  <a:tab pos="1828800" algn="l"/>
                  <a:tab pos="2743200" algn="l"/>
                  <a:tab pos="3657600" algn="l"/>
                  <a:tab pos="4572000" algn="l"/>
                  <a:tab pos="5486400" algn="l"/>
                  <a:tab pos="6400800" algn="l"/>
                  <a:tab pos="7315200" algn="l"/>
                  <a:tab pos="8229600" algn="l"/>
                  <a:tab pos="8305800" algn="l"/>
                </a:tabLst>
                <a:defRPr sz="1800">
                  <a:solidFill>
                    <a:srgbClr val="000000"/>
                  </a:solidFill>
                </a:defRPr>
              </a:pPr>
              <a:r>
                <a:rPr sz="3100" b="1" u="sng">
                  <a:solidFill>
                    <a:srgbClr val="004100"/>
                  </a:solidFill>
                  <a:latin typeface="Arial"/>
                  <a:ea typeface="Arial"/>
                  <a:cs typeface="Arial"/>
                  <a:sym typeface="Arial"/>
                </a:rPr>
                <a:t>Conditioned Response (CR): </a:t>
              </a:r>
              <a:r>
                <a:rPr sz="2300">
                  <a:solidFill>
                    <a:srgbClr val="004100"/>
                  </a:solidFill>
                  <a:latin typeface="Helvetica"/>
                  <a:ea typeface="Helvetica"/>
                  <a:cs typeface="Helvetica"/>
                  <a:sym typeface="Helvetica"/>
                </a:rPr>
                <a:t>the </a:t>
              </a:r>
            </a:p>
            <a:p>
              <a:pPr marL="342900" lvl="0" indent="-342900" algn="l">
                <a:lnSpc>
                  <a:spcPts val="2500"/>
                </a:lnSpc>
                <a:tabLst>
                  <a:tab pos="342900" algn="l"/>
                  <a:tab pos="914400" algn="l"/>
                  <a:tab pos="1828800" algn="l"/>
                  <a:tab pos="2743200" algn="l"/>
                  <a:tab pos="3657600" algn="l"/>
                  <a:tab pos="4572000" algn="l"/>
                  <a:tab pos="5486400" algn="l"/>
                  <a:tab pos="6400800" algn="l"/>
                  <a:tab pos="7315200" algn="l"/>
                  <a:tab pos="8229600" algn="l"/>
                  <a:tab pos="8305800" algn="l"/>
                </a:tabLst>
                <a:defRPr sz="1800">
                  <a:solidFill>
                    <a:srgbClr val="000000"/>
                  </a:solidFill>
                </a:defRPr>
              </a:pPr>
              <a:r>
                <a:rPr sz="2300">
                  <a:solidFill>
                    <a:srgbClr val="004100"/>
                  </a:solidFill>
                  <a:latin typeface="Helvetica"/>
                  <a:ea typeface="Helvetica"/>
                  <a:cs typeface="Helvetica"/>
                  <a:sym typeface="Helvetica"/>
                </a:rPr>
                <a:t>    response produced by the CS.                 </a:t>
              </a:r>
              <a:r>
                <a:rPr sz="2300" i="1">
                  <a:solidFill>
                    <a:srgbClr val="004100"/>
                  </a:solidFill>
                  <a:latin typeface="Helvetica"/>
                  <a:ea typeface="Helvetica"/>
                  <a:cs typeface="Helvetica"/>
                  <a:sym typeface="Helvetica"/>
                </a:rPr>
                <a:t> </a:t>
              </a:r>
            </a:p>
            <a:p>
              <a:pPr marL="342900" lvl="0" indent="-342900" algn="l">
                <a:lnSpc>
                  <a:spcPts val="2500"/>
                </a:lnSpc>
                <a:tabLst>
                  <a:tab pos="342900" algn="l"/>
                  <a:tab pos="914400" algn="l"/>
                  <a:tab pos="1828800" algn="l"/>
                  <a:tab pos="2743200" algn="l"/>
                  <a:tab pos="3657600" algn="l"/>
                  <a:tab pos="4572000" algn="l"/>
                  <a:tab pos="5486400" algn="l"/>
                  <a:tab pos="6400800" algn="l"/>
                  <a:tab pos="7315200" algn="l"/>
                  <a:tab pos="8229600" algn="l"/>
                  <a:tab pos="8305800" algn="l"/>
                </a:tabLst>
                <a:defRPr sz="1800">
                  <a:solidFill>
                    <a:srgbClr val="000000"/>
                  </a:solidFill>
                </a:defRPr>
              </a:pPr>
              <a:r>
                <a:rPr sz="2300" i="1">
                  <a:solidFill>
                    <a:srgbClr val="004100"/>
                  </a:solidFill>
                  <a:latin typeface="Helvetica"/>
                  <a:ea typeface="Helvetica"/>
                  <a:cs typeface="Helvetica"/>
                  <a:sym typeface="Helvetica"/>
                </a:rPr>
                <a:t>    (Salivation Produced by the Bell)</a:t>
              </a:r>
            </a:p>
          </p:txBody>
        </p:sp>
        <p:grpSp>
          <p:nvGrpSpPr>
            <p:cNvPr id="104" name="Group 104"/>
            <p:cNvGrpSpPr/>
            <p:nvPr/>
          </p:nvGrpSpPr>
          <p:grpSpPr>
            <a:xfrm>
              <a:off x="4394046" y="581508"/>
              <a:ext cx="1252631" cy="187896"/>
              <a:chOff x="0" y="0"/>
              <a:chExt cx="1252629" cy="187894"/>
            </a:xfrm>
          </p:grpSpPr>
          <p:sp>
            <p:nvSpPr>
              <p:cNvPr id="102" name="Shape 102"/>
              <p:cNvSpPr/>
              <p:nvPr/>
            </p:nvSpPr>
            <p:spPr>
              <a:xfrm>
                <a:off x="-1" y="-1"/>
                <a:ext cx="1252631" cy="1878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4FCF6"/>
              </a:solidFill>
              <a:ln w="25400" cap="flat">
                <a:noFill/>
                <a:miter lim="400000"/>
              </a:ln>
              <a:effectLst>
                <a:outerShdw blurRad="190500" dist="114300" dir="2040000" rotWithShape="0">
                  <a:srgbClr val="000000"/>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03" name="Shape 103"/>
              <p:cNvSpPr/>
              <p:nvPr/>
            </p:nvSpPr>
            <p:spPr>
              <a:xfrm>
                <a:off x="438418" y="25052"/>
                <a:ext cx="613790" cy="75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FDF9"/>
              </a:solidFill>
              <a:ln w="25400" cap="flat">
                <a:noFill/>
                <a:miter lim="400000"/>
              </a:ln>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grpSp>
      <p:grpSp>
        <p:nvGrpSpPr>
          <p:cNvPr id="110" name="Group 110"/>
          <p:cNvGrpSpPr/>
          <p:nvPr/>
        </p:nvGrpSpPr>
        <p:grpSpPr>
          <a:xfrm>
            <a:off x="546100" y="3479799"/>
            <a:ext cx="8597900" cy="1240538"/>
            <a:chOff x="0" y="0"/>
            <a:chExt cx="8597900" cy="1240536"/>
          </a:xfrm>
        </p:grpSpPr>
        <p:sp>
          <p:nvSpPr>
            <p:cNvPr id="106" name="Shape 106"/>
            <p:cNvSpPr/>
            <p:nvPr/>
          </p:nvSpPr>
          <p:spPr>
            <a:xfrm>
              <a:off x="0" y="0"/>
              <a:ext cx="8597900" cy="12405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lnSpc>
                  <a:spcPts val="3500"/>
                </a:lnSpc>
                <a:tabLst>
                  <a:tab pos="25400" algn="l"/>
                  <a:tab pos="596900" algn="l"/>
                  <a:tab pos="1511300" algn="l"/>
                  <a:tab pos="2425700" algn="l"/>
                  <a:tab pos="3340100" algn="l"/>
                  <a:tab pos="4254500" algn="l"/>
                  <a:tab pos="5168900" algn="l"/>
                  <a:tab pos="6083300" algn="l"/>
                  <a:tab pos="6997700" algn="l"/>
                  <a:tab pos="7912100" algn="l"/>
                  <a:tab pos="8610600" algn="l"/>
                </a:tabLst>
                <a:defRPr sz="1800">
                  <a:solidFill>
                    <a:srgbClr val="000000"/>
                  </a:solidFill>
                </a:defRPr>
              </a:pPr>
              <a:r>
                <a:rPr sz="3100" b="1" u="sng">
                  <a:solidFill>
                    <a:srgbClr val="004100"/>
                  </a:solidFill>
                  <a:latin typeface="Arial"/>
                  <a:ea typeface="Arial"/>
                  <a:cs typeface="Arial"/>
                  <a:sym typeface="Arial"/>
                </a:rPr>
                <a:t>Unconditioned Response (UR)</a:t>
              </a:r>
              <a:r>
                <a:rPr sz="2300" b="1">
                  <a:solidFill>
                    <a:srgbClr val="004100"/>
                  </a:solidFill>
                  <a:latin typeface="Arial"/>
                  <a:ea typeface="Arial"/>
                  <a:cs typeface="Arial"/>
                  <a:sym typeface="Arial"/>
                </a:rPr>
                <a:t>:</a:t>
              </a:r>
              <a:r>
                <a:rPr sz="2300">
                  <a:solidFill>
                    <a:srgbClr val="004100"/>
                  </a:solidFill>
                  <a:latin typeface="Arial"/>
                  <a:ea typeface="Arial"/>
                  <a:cs typeface="Arial"/>
                  <a:sym typeface="Arial"/>
                </a:rPr>
                <a:t> </a:t>
              </a:r>
              <a:r>
                <a:rPr sz="2300">
                  <a:solidFill>
                    <a:srgbClr val="004100"/>
                  </a:solidFill>
                  <a:latin typeface="Helvetica"/>
                  <a:ea typeface="Helvetica"/>
                  <a:cs typeface="Helvetica"/>
                  <a:sym typeface="Helvetica"/>
                </a:rPr>
                <a:t>A response produced by a natural stimulus.         </a:t>
              </a:r>
              <a:r>
                <a:rPr sz="2400">
                  <a:solidFill>
                    <a:srgbClr val="004100"/>
                  </a:solidFill>
                  <a:latin typeface="Helvetica"/>
                  <a:ea typeface="Helvetica"/>
                  <a:cs typeface="Helvetica"/>
                  <a:sym typeface="Helvetica"/>
                </a:rPr>
                <a:t>                          </a:t>
              </a:r>
              <a:endParaRPr sz="2400">
                <a:latin typeface="Helvetica"/>
                <a:ea typeface="Helvetica"/>
                <a:cs typeface="Helvetica"/>
                <a:sym typeface="Helvetica"/>
              </a:endParaRPr>
            </a:p>
          </p:txBody>
        </p:sp>
        <p:grpSp>
          <p:nvGrpSpPr>
            <p:cNvPr id="109" name="Group 109"/>
            <p:cNvGrpSpPr/>
            <p:nvPr/>
          </p:nvGrpSpPr>
          <p:grpSpPr>
            <a:xfrm>
              <a:off x="4305299" y="622299"/>
              <a:ext cx="1270005" cy="190502"/>
              <a:chOff x="0" y="0"/>
              <a:chExt cx="1270003" cy="190500"/>
            </a:xfrm>
          </p:grpSpPr>
          <p:sp>
            <p:nvSpPr>
              <p:cNvPr id="107" name="Shape 107"/>
              <p:cNvSpPr/>
              <p:nvPr/>
            </p:nvSpPr>
            <p:spPr>
              <a:xfrm>
                <a:off x="-1" y="-1"/>
                <a:ext cx="1270005" cy="190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4FCF6"/>
              </a:solidFill>
              <a:ln w="25400" cap="flat">
                <a:noFill/>
                <a:miter lim="400000"/>
              </a:ln>
              <a:effectLst>
                <a:outerShdw blurRad="190500" dist="114300" dir="2040000" rotWithShape="0">
                  <a:srgbClr val="000000"/>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08" name="Shape 108"/>
              <p:cNvSpPr/>
              <p:nvPr/>
            </p:nvSpPr>
            <p:spPr>
              <a:xfrm>
                <a:off x="444499" y="25399"/>
                <a:ext cx="622303" cy="762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FDF9"/>
              </a:solidFill>
              <a:ln w="25400" cap="flat">
                <a:noFill/>
                <a:miter lim="400000"/>
              </a:ln>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grpSp>
      <p:pic>
        <p:nvPicPr>
          <p:cNvPr id="111" name="Classical Conditioning Titles.png"/>
          <p:cNvPicPr/>
          <p:nvPr/>
        </p:nvPicPr>
        <p:blipFill>
          <a:blip r:embed="rId6"/>
          <a:srcRect l="6738" r="282" b="77962"/>
          <a:stretch>
            <a:fillRect/>
          </a:stretch>
        </p:blipFill>
        <p:spPr>
          <a:xfrm>
            <a:off x="602885" y="139493"/>
            <a:ext cx="8961305" cy="1015634"/>
          </a:xfrm>
          <a:prstGeom prst="rect">
            <a:avLst/>
          </a:prstGeom>
          <a:ln w="12700">
            <a:miter lim="400000"/>
          </a:ln>
          <a:effectLst>
            <a:outerShdw blurRad="215900" dir="17280000" rotWithShape="0">
              <a:srgbClr val="000000"/>
            </a:outerShdw>
          </a:effectLst>
        </p:spPr>
      </p:pic>
      <p:sp>
        <p:nvSpPr>
          <p:cNvPr id="112" name="Shape 112"/>
          <p:cNvSpPr/>
          <p:nvPr/>
        </p:nvSpPr>
        <p:spPr>
          <a:xfrm>
            <a:off x="1190472" y="1044533"/>
            <a:ext cx="7779055" cy="582775"/>
          </a:xfrm>
          <a:prstGeom prst="rect">
            <a:avLst/>
          </a:prstGeom>
          <a:ln w="12700">
            <a:miter lim="400000"/>
          </a:ln>
          <a:effectLst>
            <a:outerShdw blurRad="63500"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p>
            <a:pPr lvl="0">
              <a:lnSpc>
                <a:spcPts val="4000"/>
              </a:lnSpc>
              <a:tabLst>
                <a:tab pos="838200" algn="l"/>
                <a:tab pos="7467600" algn="l"/>
              </a:tabLst>
              <a:defRPr sz="1800">
                <a:solidFill>
                  <a:srgbClr val="000000"/>
                </a:solidFill>
              </a:defRPr>
            </a:pPr>
            <a:r>
              <a:rPr sz="3400" b="1">
                <a:solidFill>
                  <a:srgbClr val="D3D3D3"/>
                </a:solidFill>
                <a:effectLst>
                  <a:outerShdw blurRad="63500" dir="2700000" rotWithShape="0">
                    <a:srgbClr val="000000"/>
                  </a:outerShdw>
                </a:effectLst>
                <a:latin typeface="Arial"/>
                <a:ea typeface="Arial"/>
                <a:cs typeface="Arial"/>
                <a:sym typeface="Arial"/>
              </a:rPr>
              <a:t>I.</a:t>
            </a:r>
            <a:r>
              <a:rPr sz="3400">
                <a:solidFill>
                  <a:srgbClr val="D3D3D3"/>
                </a:solidFill>
                <a:effectLst>
                  <a:outerShdw blurRad="63500" dir="2700000" rotWithShape="0">
                    <a:srgbClr val="000000"/>
                  </a:outerShdw>
                </a:effectLst>
                <a:latin typeface="Arial"/>
                <a:ea typeface="Arial"/>
                <a:cs typeface="Arial"/>
                <a:sym typeface="Arial"/>
              </a:rPr>
              <a:t>The Elements of Associative Learning</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dur="1" fill="hold">
                                          <p:stCondLst>
                                            <p:cond delay="0"/>
                                          </p:stCondLst>
                                        </p:cTn>
                                        <p:tgtEl>
                                          <p:spTgt spid="95"/>
                                        </p:tgtEl>
                                        <p:attrNameLst>
                                          <p:attrName>style.visibility</p:attrName>
                                        </p:attrNameLst>
                                      </p:cBhvr>
                                      <p:to>
                                        <p:strVal val="visible"/>
                                      </p:to>
                                    </p:set>
                                    <p:anim calcmode="lin" valueType="num">
                                      <p:cBhvr additive="base">
                                        <p:cTn id="7" dur="1000" fill="hold"/>
                                        <p:tgtEl>
                                          <p:spTgt spid="95"/>
                                        </p:tgtEl>
                                        <p:attrNameLst>
                                          <p:attrName>ppt_x</p:attrName>
                                        </p:attrNameLst>
                                      </p:cBhvr>
                                      <p:tavLst>
                                        <p:tav tm="0">
                                          <p:val>
                                            <p:strVal val="0-#ppt_w/2"/>
                                          </p:val>
                                        </p:tav>
                                        <p:tav tm="100000">
                                          <p:val>
                                            <p:strVal val="#ppt_x"/>
                                          </p:val>
                                        </p:tav>
                                      </p:tavLst>
                                    </p:anim>
                                    <p:anim calcmode="lin" valueType="num">
                                      <p:cBhvr additive="base">
                                        <p:cTn id="8"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1000" fill="hold"/>
                                        <p:tgtEl>
                                          <p:spTgt spid="110"/>
                                        </p:tgtEl>
                                        <p:attrNameLst>
                                          <p:attrName>ppt_x</p:attrName>
                                        </p:attrNameLst>
                                      </p:cBhvr>
                                      <p:tavLst>
                                        <p:tav tm="0">
                                          <p:val>
                                            <p:strVal val="0-#ppt_w/2"/>
                                          </p:val>
                                        </p:tav>
                                        <p:tav tm="100000">
                                          <p:val>
                                            <p:strVal val="#ppt_x"/>
                                          </p:val>
                                        </p:tav>
                                      </p:tavLst>
                                    </p:anim>
                                    <p:anim calcmode="lin" valueType="num">
                                      <p:cBhvr additive="base">
                                        <p:cTn id="14"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1000" fill="hold"/>
                                        <p:tgtEl>
                                          <p:spTgt spid="100"/>
                                        </p:tgtEl>
                                        <p:attrNameLst>
                                          <p:attrName>ppt_x</p:attrName>
                                        </p:attrNameLst>
                                      </p:cBhvr>
                                      <p:tavLst>
                                        <p:tav tm="0">
                                          <p:val>
                                            <p:strVal val="0-#ppt_w/2"/>
                                          </p:val>
                                        </p:tav>
                                        <p:tav tm="100000">
                                          <p:val>
                                            <p:strVal val="#ppt_x"/>
                                          </p:val>
                                        </p:tav>
                                      </p:tavLst>
                                    </p:anim>
                                    <p:anim calcmode="lin" valueType="num">
                                      <p:cBhvr additive="base">
                                        <p:cTn id="20" dur="10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dur="1" fill="hold">
                                          <p:stCondLst>
                                            <p:cond delay="0"/>
                                          </p:stCondLst>
                                        </p:cTn>
                                        <p:tgtEl>
                                          <p:spTgt spid="105"/>
                                        </p:tgtEl>
                                        <p:attrNameLst>
                                          <p:attrName>style.visibility</p:attrName>
                                        </p:attrNameLst>
                                      </p:cBhvr>
                                      <p:to>
                                        <p:strVal val="visible"/>
                                      </p:to>
                                    </p:set>
                                    <p:anim calcmode="lin" valueType="num">
                                      <p:cBhvr additive="base">
                                        <p:cTn id="25" dur="1000" fill="hold"/>
                                        <p:tgtEl>
                                          <p:spTgt spid="105"/>
                                        </p:tgtEl>
                                        <p:attrNameLst>
                                          <p:attrName>ppt_x</p:attrName>
                                        </p:attrNameLst>
                                      </p:cBhvr>
                                      <p:tavLst>
                                        <p:tav tm="0">
                                          <p:val>
                                            <p:strVal val="0-#ppt_w/2"/>
                                          </p:val>
                                        </p:tav>
                                        <p:tav tm="100000">
                                          <p:val>
                                            <p:strVal val="#ppt_x"/>
                                          </p:val>
                                        </p:tav>
                                      </p:tavLst>
                                    </p:anim>
                                    <p:anim calcmode="lin" valueType="num">
                                      <p:cBhvr additive="base">
                                        <p:cTn id="26" dur="10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1" animBg="1" advAuto="0"/>
      <p:bldP spid="100" grpId="3" animBg="1" advAuto="0"/>
      <p:bldP spid="105" grpId="4" animBg="1" advAuto="0"/>
      <p:bldP spid="110"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BA9"/>
        </a:solidFill>
        <a:effectLst/>
      </p:bgPr>
    </p:bg>
    <p:spTree>
      <p:nvGrpSpPr>
        <p:cNvPr id="1" name=""/>
        <p:cNvGrpSpPr/>
        <p:nvPr/>
      </p:nvGrpSpPr>
      <p:grpSpPr>
        <a:xfrm>
          <a:off x="0" y="0"/>
          <a:ext cx="0" cy="0"/>
          <a:chOff x="0" y="0"/>
          <a:chExt cx="0" cy="0"/>
        </a:xfrm>
      </p:grpSpPr>
      <p:sp>
        <p:nvSpPr>
          <p:cNvPr id="118" name="Shape 118"/>
          <p:cNvSpPr>
            <a:spLocks noGrp="1"/>
          </p:cNvSpPr>
          <p:nvPr>
            <p:ph type="body" idx="4294967295"/>
          </p:nvPr>
        </p:nvSpPr>
        <p:spPr>
          <a:xfrm>
            <a:off x="762000" y="2070100"/>
            <a:ext cx="8618220" cy="2639061"/>
          </a:xfrm>
          <a:prstGeom prst="rect">
            <a:avLst/>
          </a:prstGeom>
          <a:ln w="12700">
            <a:miter lim="400000"/>
          </a:ln>
          <a:effectLst>
            <a:outerShdw blurRad="317500" dist="76200" dir="2700000" rotWithShape="0">
              <a:srgbClr val="000000">
                <a:alpha val="58000"/>
              </a:srgbClr>
            </a:outerShdw>
          </a:effectLst>
          <a:extLst>
            <a:ext uri="{C572A759-6A51-4108-AA02-DFA0A04FC94B}">
              <ma14:wrappingTextBoxFlag xmlns:ma14="http://schemas.microsoft.com/office/mac/drawingml/2011/main" xmlns="" val="1"/>
            </a:ext>
          </a:extLst>
        </p:spPr>
        <p:txBody>
          <a:bodyPr lIns="0" tIns="0" rIns="0" bIns="0" anchor="ctr"/>
          <a:lstStyle/>
          <a:p>
            <a:pPr marL="0" lvl="0" indent="0" algn="ctr">
              <a:lnSpc>
                <a:spcPts val="6300"/>
              </a:lnSpc>
              <a:spcBef>
                <a:spcPts val="1000"/>
              </a:spcBef>
              <a:buSzTx/>
              <a:buNone/>
              <a:tabLst>
                <a:tab pos="25400" algn="l"/>
                <a:tab pos="596900" algn="l"/>
                <a:tab pos="1511300" algn="l"/>
                <a:tab pos="2425700" algn="l"/>
                <a:tab pos="3340100" algn="l"/>
                <a:tab pos="4254500" algn="l"/>
                <a:tab pos="5168900" algn="l"/>
                <a:tab pos="6083300" algn="l"/>
                <a:tab pos="6997700" algn="l"/>
                <a:tab pos="7912100" algn="l"/>
              </a:tabLst>
              <a:defRPr sz="1800">
                <a:solidFill>
                  <a:srgbClr val="000000"/>
                </a:solidFill>
              </a:defRPr>
            </a:pPr>
            <a:r>
              <a:rPr sz="5600" b="1">
                <a:solidFill>
                  <a:srgbClr val="FF280E"/>
                </a:solidFill>
                <a:latin typeface="Arial"/>
                <a:ea typeface="Arial"/>
                <a:cs typeface="Arial"/>
                <a:sym typeface="Arial"/>
              </a:rPr>
              <a:t>a.Extinction</a:t>
            </a:r>
          </a:p>
          <a:p>
            <a:pPr marL="431394" lvl="0" indent="-431394">
              <a:lnSpc>
                <a:spcPts val="3200"/>
              </a:lnSpc>
              <a:spcBef>
                <a:spcPts val="0"/>
              </a:spcBef>
              <a:buClr>
                <a:srgbClr val="363929"/>
              </a:buClr>
              <a:buFont typeface="Optima"/>
              <a:tabLst>
                <a:tab pos="368300" algn="l"/>
                <a:tab pos="939800" algn="l"/>
                <a:tab pos="1854200" algn="l"/>
                <a:tab pos="2768600" algn="l"/>
                <a:tab pos="3683000" algn="l"/>
                <a:tab pos="4597400" algn="l"/>
                <a:tab pos="5511800" algn="l"/>
                <a:tab pos="6426200" algn="l"/>
                <a:tab pos="7340600" algn="l"/>
                <a:tab pos="8255000" algn="l"/>
              </a:tabLst>
              <a:defRPr sz="1800">
                <a:solidFill>
                  <a:srgbClr val="000000"/>
                </a:solidFill>
              </a:defRPr>
            </a:pPr>
            <a:r>
              <a:rPr sz="2800">
                <a:solidFill>
                  <a:srgbClr val="3D0402"/>
                </a:solidFill>
                <a:latin typeface="Arial"/>
                <a:ea typeface="Arial"/>
                <a:cs typeface="Arial"/>
                <a:sym typeface="Arial"/>
              </a:rPr>
              <a:t>After conditioning has taken place, repeatedly presenting the </a:t>
            </a:r>
            <a:r>
              <a:rPr sz="2500">
                <a:solidFill>
                  <a:srgbClr val="3D0402"/>
                </a:solidFill>
                <a:latin typeface="Arial"/>
                <a:ea typeface="Arial"/>
                <a:cs typeface="Arial"/>
                <a:sym typeface="Arial"/>
              </a:rPr>
              <a:t>CS</a:t>
            </a:r>
            <a:r>
              <a:rPr sz="2800">
                <a:solidFill>
                  <a:srgbClr val="3D0402"/>
                </a:solidFill>
                <a:latin typeface="Arial"/>
                <a:ea typeface="Arial"/>
                <a:cs typeface="Arial"/>
                <a:sym typeface="Arial"/>
              </a:rPr>
              <a:t> (bell) w/o the </a:t>
            </a:r>
            <a:r>
              <a:rPr sz="2800" b="1">
                <a:solidFill>
                  <a:srgbClr val="3D0402"/>
                </a:solidFill>
                <a:latin typeface="Arial"/>
                <a:ea typeface="Arial"/>
                <a:cs typeface="Arial"/>
                <a:sym typeface="Arial"/>
              </a:rPr>
              <a:t>US</a:t>
            </a:r>
            <a:r>
              <a:rPr sz="2800">
                <a:solidFill>
                  <a:srgbClr val="3D0402"/>
                </a:solidFill>
                <a:latin typeface="Arial"/>
                <a:ea typeface="Arial"/>
                <a:cs typeface="Arial"/>
                <a:sym typeface="Arial"/>
              </a:rPr>
              <a:t> (meat) will make the </a:t>
            </a:r>
            <a:r>
              <a:rPr sz="2400">
                <a:solidFill>
                  <a:srgbClr val="3D0402"/>
                </a:solidFill>
                <a:latin typeface="Arial"/>
                <a:ea typeface="Arial"/>
                <a:cs typeface="Arial"/>
                <a:sym typeface="Arial"/>
              </a:rPr>
              <a:t>CR</a:t>
            </a:r>
            <a:r>
              <a:rPr sz="2800">
                <a:solidFill>
                  <a:srgbClr val="3D0402"/>
                </a:solidFill>
                <a:latin typeface="Arial"/>
                <a:ea typeface="Arial"/>
                <a:cs typeface="Arial"/>
                <a:sym typeface="Arial"/>
              </a:rPr>
              <a:t> (salivating) weaker &amp; eventually make it disappear.</a:t>
            </a:r>
          </a:p>
        </p:txBody>
      </p:sp>
      <p:pic>
        <p:nvPicPr>
          <p:cNvPr id="119" name="ddgnewmove.png"/>
          <p:cNvPicPr/>
          <p:nvPr/>
        </p:nvPicPr>
        <p:blipFill>
          <a:blip r:embed="rId3"/>
          <a:stretch>
            <a:fillRect/>
          </a:stretch>
        </p:blipFill>
        <p:spPr>
          <a:xfrm>
            <a:off x="0" y="5651500"/>
            <a:ext cx="985838" cy="1200151"/>
          </a:xfrm>
          <a:prstGeom prst="rect">
            <a:avLst/>
          </a:prstGeom>
          <a:ln w="12700">
            <a:miter lim="400000"/>
          </a:ln>
        </p:spPr>
      </p:pic>
      <p:grpSp>
        <p:nvGrpSpPr>
          <p:cNvPr id="135" name="Group 135"/>
          <p:cNvGrpSpPr/>
          <p:nvPr/>
        </p:nvGrpSpPr>
        <p:grpSpPr>
          <a:xfrm>
            <a:off x="1587500" y="4889500"/>
            <a:ext cx="7137404" cy="990600"/>
            <a:chOff x="0" y="0"/>
            <a:chExt cx="7137403" cy="990600"/>
          </a:xfrm>
        </p:grpSpPr>
        <p:pic>
          <p:nvPicPr>
            <p:cNvPr id="120" name="image.pdf"/>
            <p:cNvPicPr/>
            <p:nvPr/>
          </p:nvPicPr>
          <p:blipFill>
            <a:blip r:embed="rId4"/>
            <a:stretch>
              <a:fillRect/>
            </a:stretch>
          </p:blipFill>
          <p:spPr>
            <a:xfrm>
              <a:off x="0" y="0"/>
              <a:ext cx="990600" cy="990600"/>
            </a:xfrm>
            <a:prstGeom prst="rect">
              <a:avLst/>
            </a:prstGeom>
            <a:ln w="12700" cap="flat">
              <a:noFill/>
              <a:miter lim="400000"/>
            </a:ln>
            <a:effectLst>
              <a:outerShdw blurRad="127000" dist="76200" dir="2700000" rotWithShape="0">
                <a:srgbClr val="000000">
                  <a:alpha val="75000"/>
                </a:srgbClr>
              </a:outerShdw>
            </a:effectLst>
          </p:spPr>
        </p:pic>
        <p:sp>
          <p:nvSpPr>
            <p:cNvPr id="121" name="Shape 121"/>
            <p:cNvSpPr/>
            <p:nvPr/>
          </p:nvSpPr>
          <p:spPr>
            <a:xfrm>
              <a:off x="1549400" y="228600"/>
              <a:ext cx="758826" cy="530225"/>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0" y="5400"/>
                  </a:lnTo>
                  <a:lnTo>
                    <a:pt x="0" y="16200"/>
                  </a:lnTo>
                  <a:lnTo>
                    <a:pt x="16200" y="16200"/>
                  </a:lnTo>
                  <a:lnTo>
                    <a:pt x="16200" y="21600"/>
                  </a:lnTo>
                  <a:lnTo>
                    <a:pt x="21600" y="10800"/>
                  </a:lnTo>
                  <a:close/>
                </a:path>
              </a:pathLst>
            </a:custGeom>
            <a:solidFill>
              <a:srgbClr val="009500"/>
            </a:solidFill>
            <a:ln w="25400" cap="flat">
              <a:solidFill>
                <a:srgbClr val="000000"/>
              </a:solidFill>
              <a:prstDash val="solid"/>
              <a:miter lim="400000"/>
            </a:ln>
            <a:effectLst>
              <a:outerShdw blurRad="12700" dist="107763" dir="8100000" rotWithShape="0">
                <a:srgbClr val="929292"/>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nvGrpSpPr>
            <p:cNvPr id="126" name="Group 126"/>
            <p:cNvGrpSpPr/>
            <p:nvPr/>
          </p:nvGrpSpPr>
          <p:grpSpPr>
            <a:xfrm>
              <a:off x="2870200" y="127000"/>
              <a:ext cx="1248454" cy="765099"/>
              <a:chOff x="0" y="0"/>
              <a:chExt cx="1248453" cy="765098"/>
            </a:xfrm>
          </p:grpSpPr>
          <p:pic>
            <p:nvPicPr>
              <p:cNvPr id="122" name="image1.pdf"/>
              <p:cNvPicPr/>
              <p:nvPr/>
            </p:nvPicPr>
            <p:blipFill>
              <a:blip r:embed="rId5"/>
              <a:stretch>
                <a:fillRect/>
              </a:stretch>
            </p:blipFill>
            <p:spPr>
              <a:xfrm>
                <a:off x="0" y="63500"/>
                <a:ext cx="1248454" cy="600075"/>
              </a:xfrm>
              <a:prstGeom prst="rect">
                <a:avLst/>
              </a:prstGeom>
              <a:ln w="12700" cap="flat">
                <a:noFill/>
                <a:miter lim="400000"/>
              </a:ln>
              <a:effectLst>
                <a:outerShdw blurRad="190500" dist="114300" dir="2040000" rotWithShape="0">
                  <a:srgbClr val="000000"/>
                </a:outerShdw>
              </a:effectLst>
            </p:spPr>
          </p:pic>
          <p:grpSp>
            <p:nvGrpSpPr>
              <p:cNvPr id="125" name="Group 125"/>
              <p:cNvGrpSpPr/>
              <p:nvPr/>
            </p:nvGrpSpPr>
            <p:grpSpPr>
              <a:xfrm>
                <a:off x="101600" y="0"/>
                <a:ext cx="1066617" cy="765099"/>
                <a:chOff x="0" y="0"/>
                <a:chExt cx="1066616" cy="765098"/>
              </a:xfrm>
            </p:grpSpPr>
            <p:sp>
              <p:nvSpPr>
                <p:cNvPr id="123" name="Shape 123"/>
                <p:cNvSpPr/>
                <p:nvPr/>
              </p:nvSpPr>
              <p:spPr>
                <a:xfrm>
                  <a:off x="76200" y="76199"/>
                  <a:ext cx="990417" cy="571819"/>
                </a:xfrm>
                <a:prstGeom prst="line">
                  <a:avLst/>
                </a:prstGeom>
                <a:noFill/>
                <a:ln w="165100" cap="flat">
                  <a:solidFill>
                    <a:srgbClr val="FF2708"/>
                  </a:solidFill>
                  <a:prstDash val="solid"/>
                  <a:miter lim="400000"/>
                </a:ln>
                <a:effectLst/>
              </p:spPr>
              <p:txBody>
                <a:bodyPr wrap="square" lIns="0" tIns="0" rIns="0" bIns="0" numCol="1" anchor="ctr">
                  <a:noAutofit/>
                </a:bodyPr>
                <a:lstStyle/>
                <a:p>
                  <a:pPr lvl="0" algn="l">
                    <a:lnSpc>
                      <a:spcPct val="100000"/>
                    </a:lnSpc>
                    <a:tabLst/>
                    <a:defRPr sz="1200">
                      <a:solidFill>
                        <a:srgbClr val="000000"/>
                      </a:solidFill>
                      <a:latin typeface="Helvetica"/>
                      <a:ea typeface="Helvetica"/>
                      <a:cs typeface="Helvetica"/>
                      <a:sym typeface="Helvetica"/>
                    </a:defRPr>
                  </a:pPr>
                  <a:endParaRPr/>
                </a:p>
              </p:txBody>
            </p:sp>
            <p:sp>
              <p:nvSpPr>
                <p:cNvPr id="124" name="Shape 124"/>
                <p:cNvSpPr/>
                <p:nvPr/>
              </p:nvSpPr>
              <p:spPr>
                <a:xfrm flipV="1">
                  <a:off x="0" y="0"/>
                  <a:ext cx="911809" cy="765099"/>
                </a:xfrm>
                <a:prstGeom prst="line">
                  <a:avLst/>
                </a:prstGeom>
                <a:noFill/>
                <a:ln w="165100" cap="flat">
                  <a:solidFill>
                    <a:srgbClr val="FF2708"/>
                  </a:solidFill>
                  <a:prstDash val="solid"/>
                  <a:miter lim="400000"/>
                </a:ln>
                <a:effectLst/>
              </p:spPr>
              <p:txBody>
                <a:bodyPr wrap="square" lIns="0" tIns="0" rIns="0" bIns="0" numCol="1" anchor="ctr">
                  <a:noAutofit/>
                </a:bodyPr>
                <a:lstStyle/>
                <a:p>
                  <a:pPr lvl="0" algn="l">
                    <a:lnSpc>
                      <a:spcPct val="100000"/>
                    </a:lnSpc>
                    <a:tabLst/>
                    <a:defRPr sz="1200">
                      <a:solidFill>
                        <a:srgbClr val="000000"/>
                      </a:solidFill>
                      <a:latin typeface="Helvetica"/>
                      <a:ea typeface="Helvetica"/>
                      <a:cs typeface="Helvetica"/>
                      <a:sym typeface="Helvetica"/>
                    </a:defRPr>
                  </a:pPr>
                  <a:endParaRPr/>
                </a:p>
              </p:txBody>
            </p:sp>
          </p:grpSp>
        </p:grpSp>
        <p:grpSp>
          <p:nvGrpSpPr>
            <p:cNvPr id="133" name="Group 133"/>
            <p:cNvGrpSpPr/>
            <p:nvPr/>
          </p:nvGrpSpPr>
          <p:grpSpPr>
            <a:xfrm>
              <a:off x="5867399" y="127000"/>
              <a:ext cx="1270005" cy="765099"/>
              <a:chOff x="0" y="0"/>
              <a:chExt cx="1270003" cy="765098"/>
            </a:xfrm>
          </p:grpSpPr>
          <p:grpSp>
            <p:nvGrpSpPr>
              <p:cNvPr id="129" name="Group 129"/>
              <p:cNvGrpSpPr/>
              <p:nvPr/>
            </p:nvGrpSpPr>
            <p:grpSpPr>
              <a:xfrm>
                <a:off x="-1" y="279399"/>
                <a:ext cx="1270005" cy="190502"/>
                <a:chOff x="0" y="0"/>
                <a:chExt cx="1270003" cy="190500"/>
              </a:xfrm>
            </p:grpSpPr>
            <p:sp>
              <p:nvSpPr>
                <p:cNvPr id="127" name="Shape 127"/>
                <p:cNvSpPr/>
                <p:nvPr/>
              </p:nvSpPr>
              <p:spPr>
                <a:xfrm>
                  <a:off x="-1" y="-1"/>
                  <a:ext cx="1270005" cy="190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4FCF6"/>
                </a:solidFill>
                <a:ln w="25400" cap="flat">
                  <a:noFill/>
                  <a:miter lim="400000"/>
                </a:ln>
                <a:effectLst>
                  <a:outerShdw blurRad="190500" dist="114300" dir="2040000" rotWithShape="0">
                    <a:srgbClr val="000000"/>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28" name="Shape 128"/>
                <p:cNvSpPr/>
                <p:nvPr/>
              </p:nvSpPr>
              <p:spPr>
                <a:xfrm>
                  <a:off x="444499" y="25399"/>
                  <a:ext cx="622303" cy="762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FDF9"/>
                </a:solidFill>
                <a:ln w="25400" cap="flat">
                  <a:noFill/>
                  <a:miter lim="400000"/>
                </a:ln>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grpSp>
            <p:nvGrpSpPr>
              <p:cNvPr id="132" name="Group 132"/>
              <p:cNvGrpSpPr/>
              <p:nvPr/>
            </p:nvGrpSpPr>
            <p:grpSpPr>
              <a:xfrm>
                <a:off x="114300" y="0"/>
                <a:ext cx="1066617" cy="765099"/>
                <a:chOff x="0" y="0"/>
                <a:chExt cx="1066616" cy="765098"/>
              </a:xfrm>
            </p:grpSpPr>
            <p:sp>
              <p:nvSpPr>
                <p:cNvPr id="130" name="Shape 130"/>
                <p:cNvSpPr/>
                <p:nvPr/>
              </p:nvSpPr>
              <p:spPr>
                <a:xfrm>
                  <a:off x="76200" y="76199"/>
                  <a:ext cx="990417" cy="571819"/>
                </a:xfrm>
                <a:prstGeom prst="line">
                  <a:avLst/>
                </a:prstGeom>
                <a:noFill/>
                <a:ln w="165100" cap="flat">
                  <a:solidFill>
                    <a:srgbClr val="FF2708"/>
                  </a:solidFill>
                  <a:prstDash val="solid"/>
                  <a:miter lim="400000"/>
                </a:ln>
                <a:effectLst/>
              </p:spPr>
              <p:txBody>
                <a:bodyPr wrap="square" lIns="0" tIns="0" rIns="0" bIns="0" numCol="1" anchor="ctr">
                  <a:noAutofit/>
                </a:bodyPr>
                <a:lstStyle/>
                <a:p>
                  <a:pPr lvl="0" algn="l">
                    <a:lnSpc>
                      <a:spcPct val="100000"/>
                    </a:lnSpc>
                    <a:tabLst/>
                    <a:defRPr sz="1200">
                      <a:solidFill>
                        <a:srgbClr val="000000"/>
                      </a:solidFill>
                      <a:latin typeface="Helvetica"/>
                      <a:ea typeface="Helvetica"/>
                      <a:cs typeface="Helvetica"/>
                      <a:sym typeface="Helvetica"/>
                    </a:defRPr>
                  </a:pPr>
                  <a:endParaRPr/>
                </a:p>
              </p:txBody>
            </p:sp>
            <p:sp>
              <p:nvSpPr>
                <p:cNvPr id="131" name="Shape 131"/>
                <p:cNvSpPr/>
                <p:nvPr/>
              </p:nvSpPr>
              <p:spPr>
                <a:xfrm flipV="1">
                  <a:off x="0" y="0"/>
                  <a:ext cx="911809" cy="765099"/>
                </a:xfrm>
                <a:prstGeom prst="line">
                  <a:avLst/>
                </a:prstGeom>
                <a:noFill/>
                <a:ln w="165100" cap="flat">
                  <a:solidFill>
                    <a:srgbClr val="FF2708"/>
                  </a:solidFill>
                  <a:prstDash val="solid"/>
                  <a:miter lim="400000"/>
                </a:ln>
                <a:effectLst/>
              </p:spPr>
              <p:txBody>
                <a:bodyPr wrap="square" lIns="0" tIns="0" rIns="0" bIns="0" numCol="1" anchor="ctr">
                  <a:noAutofit/>
                </a:bodyPr>
                <a:lstStyle/>
                <a:p>
                  <a:pPr lvl="0" algn="l">
                    <a:lnSpc>
                      <a:spcPct val="100000"/>
                    </a:lnSpc>
                    <a:tabLst/>
                    <a:defRPr sz="1200">
                      <a:solidFill>
                        <a:srgbClr val="000000"/>
                      </a:solidFill>
                      <a:latin typeface="Helvetica"/>
                      <a:ea typeface="Helvetica"/>
                      <a:cs typeface="Helvetica"/>
                      <a:sym typeface="Helvetica"/>
                    </a:defRPr>
                  </a:pPr>
                  <a:endParaRPr/>
                </a:p>
              </p:txBody>
            </p:sp>
          </p:grpSp>
        </p:grpSp>
        <p:sp>
          <p:nvSpPr>
            <p:cNvPr id="134" name="Shape 134"/>
            <p:cNvSpPr/>
            <p:nvPr/>
          </p:nvSpPr>
          <p:spPr>
            <a:xfrm>
              <a:off x="4660900" y="228600"/>
              <a:ext cx="758826" cy="530225"/>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0" y="5400"/>
                  </a:lnTo>
                  <a:lnTo>
                    <a:pt x="0" y="16200"/>
                  </a:lnTo>
                  <a:lnTo>
                    <a:pt x="16200" y="16200"/>
                  </a:lnTo>
                  <a:lnTo>
                    <a:pt x="16200" y="21600"/>
                  </a:lnTo>
                  <a:lnTo>
                    <a:pt x="21600" y="10800"/>
                  </a:lnTo>
                  <a:close/>
                </a:path>
              </a:pathLst>
            </a:custGeom>
            <a:solidFill>
              <a:srgbClr val="009500"/>
            </a:solidFill>
            <a:ln w="25400" cap="flat">
              <a:solidFill>
                <a:srgbClr val="000000"/>
              </a:solidFill>
              <a:prstDash val="solid"/>
              <a:miter lim="400000"/>
            </a:ln>
            <a:effectLst>
              <a:outerShdw blurRad="12700" dist="107763" dir="8100000" rotWithShape="0">
                <a:srgbClr val="929292"/>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grpSp>
        <p:nvGrpSpPr>
          <p:cNvPr id="145" name="Group 145"/>
          <p:cNvGrpSpPr/>
          <p:nvPr/>
        </p:nvGrpSpPr>
        <p:grpSpPr>
          <a:xfrm>
            <a:off x="2628900" y="5969000"/>
            <a:ext cx="4140204" cy="990600"/>
            <a:chOff x="0" y="0"/>
            <a:chExt cx="4140203" cy="990600"/>
          </a:xfrm>
        </p:grpSpPr>
        <p:pic>
          <p:nvPicPr>
            <p:cNvPr id="136" name="image.pdf"/>
            <p:cNvPicPr/>
            <p:nvPr/>
          </p:nvPicPr>
          <p:blipFill>
            <a:blip r:embed="rId4"/>
            <a:stretch>
              <a:fillRect/>
            </a:stretch>
          </p:blipFill>
          <p:spPr>
            <a:xfrm>
              <a:off x="0" y="0"/>
              <a:ext cx="990600" cy="990600"/>
            </a:xfrm>
            <a:prstGeom prst="rect">
              <a:avLst/>
            </a:prstGeom>
            <a:ln w="12700" cap="flat">
              <a:noFill/>
              <a:miter lim="400000"/>
            </a:ln>
            <a:effectLst>
              <a:outerShdw blurRad="127000" dist="76200" dir="2700000" rotWithShape="0">
                <a:srgbClr val="000000">
                  <a:alpha val="75000"/>
                </a:srgbClr>
              </a:outerShdw>
            </a:effectLst>
          </p:spPr>
        </p:pic>
        <p:sp>
          <p:nvSpPr>
            <p:cNvPr id="137" name="Shape 137"/>
            <p:cNvSpPr/>
            <p:nvPr/>
          </p:nvSpPr>
          <p:spPr>
            <a:xfrm>
              <a:off x="1549400" y="228600"/>
              <a:ext cx="758826" cy="530225"/>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0" y="5400"/>
                  </a:lnTo>
                  <a:lnTo>
                    <a:pt x="0" y="16200"/>
                  </a:lnTo>
                  <a:lnTo>
                    <a:pt x="16200" y="16200"/>
                  </a:lnTo>
                  <a:lnTo>
                    <a:pt x="16200" y="21600"/>
                  </a:lnTo>
                  <a:lnTo>
                    <a:pt x="21600" y="10800"/>
                  </a:lnTo>
                  <a:close/>
                </a:path>
              </a:pathLst>
            </a:custGeom>
            <a:solidFill>
              <a:srgbClr val="009500"/>
            </a:solidFill>
            <a:ln w="25400" cap="flat">
              <a:solidFill>
                <a:srgbClr val="000000"/>
              </a:solidFill>
              <a:prstDash val="solid"/>
              <a:miter lim="400000"/>
            </a:ln>
            <a:effectLst>
              <a:outerShdw blurRad="12700" dist="107763" dir="8100000" rotWithShape="0">
                <a:srgbClr val="929292"/>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nvGrpSpPr>
            <p:cNvPr id="144" name="Group 144"/>
            <p:cNvGrpSpPr/>
            <p:nvPr/>
          </p:nvGrpSpPr>
          <p:grpSpPr>
            <a:xfrm>
              <a:off x="2870199" y="177799"/>
              <a:ext cx="1270005" cy="765100"/>
              <a:chOff x="0" y="0"/>
              <a:chExt cx="1270003" cy="765098"/>
            </a:xfrm>
          </p:grpSpPr>
          <p:grpSp>
            <p:nvGrpSpPr>
              <p:cNvPr id="140" name="Group 140"/>
              <p:cNvGrpSpPr/>
              <p:nvPr/>
            </p:nvGrpSpPr>
            <p:grpSpPr>
              <a:xfrm>
                <a:off x="-1" y="279400"/>
                <a:ext cx="1270005" cy="190501"/>
                <a:chOff x="0" y="0"/>
                <a:chExt cx="1270003" cy="190500"/>
              </a:xfrm>
            </p:grpSpPr>
            <p:sp>
              <p:nvSpPr>
                <p:cNvPr id="138" name="Shape 138"/>
                <p:cNvSpPr/>
                <p:nvPr/>
              </p:nvSpPr>
              <p:spPr>
                <a:xfrm>
                  <a:off x="-1" y="-1"/>
                  <a:ext cx="1270005" cy="190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4FCF6"/>
                </a:solidFill>
                <a:ln w="25400" cap="flat">
                  <a:noFill/>
                  <a:miter lim="400000"/>
                </a:ln>
                <a:effectLst>
                  <a:outerShdw blurRad="190500" dist="114300" dir="2040000" rotWithShape="0">
                    <a:srgbClr val="000000"/>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39" name="Shape 139"/>
                <p:cNvSpPr/>
                <p:nvPr/>
              </p:nvSpPr>
              <p:spPr>
                <a:xfrm>
                  <a:off x="444499" y="25399"/>
                  <a:ext cx="622303" cy="762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FDF9"/>
                </a:solidFill>
                <a:ln w="25400" cap="flat">
                  <a:noFill/>
                  <a:miter lim="400000"/>
                </a:ln>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grpSp>
            <p:nvGrpSpPr>
              <p:cNvPr id="143" name="Group 143"/>
              <p:cNvGrpSpPr/>
              <p:nvPr/>
            </p:nvGrpSpPr>
            <p:grpSpPr>
              <a:xfrm>
                <a:off x="114300" y="0"/>
                <a:ext cx="1066617" cy="765099"/>
                <a:chOff x="0" y="0"/>
                <a:chExt cx="1066616" cy="765098"/>
              </a:xfrm>
            </p:grpSpPr>
            <p:sp>
              <p:nvSpPr>
                <p:cNvPr id="141" name="Shape 141"/>
                <p:cNvSpPr/>
                <p:nvPr/>
              </p:nvSpPr>
              <p:spPr>
                <a:xfrm>
                  <a:off x="76200" y="76200"/>
                  <a:ext cx="990417" cy="571818"/>
                </a:xfrm>
                <a:prstGeom prst="line">
                  <a:avLst/>
                </a:prstGeom>
                <a:noFill/>
                <a:ln w="165100" cap="flat">
                  <a:solidFill>
                    <a:srgbClr val="FF2708"/>
                  </a:solidFill>
                  <a:prstDash val="solid"/>
                  <a:miter lim="400000"/>
                </a:ln>
                <a:effectLst/>
              </p:spPr>
              <p:txBody>
                <a:bodyPr wrap="square" lIns="0" tIns="0" rIns="0" bIns="0" numCol="1" anchor="ctr">
                  <a:noAutofit/>
                </a:bodyPr>
                <a:lstStyle/>
                <a:p>
                  <a:pPr lvl="0" algn="l">
                    <a:lnSpc>
                      <a:spcPct val="100000"/>
                    </a:lnSpc>
                    <a:tabLst/>
                    <a:defRPr sz="1200">
                      <a:solidFill>
                        <a:srgbClr val="000000"/>
                      </a:solidFill>
                      <a:latin typeface="Helvetica"/>
                      <a:ea typeface="Helvetica"/>
                      <a:cs typeface="Helvetica"/>
                      <a:sym typeface="Helvetica"/>
                    </a:defRPr>
                  </a:pPr>
                  <a:endParaRPr/>
                </a:p>
              </p:txBody>
            </p:sp>
            <p:sp>
              <p:nvSpPr>
                <p:cNvPr id="142" name="Shape 142"/>
                <p:cNvSpPr/>
                <p:nvPr/>
              </p:nvSpPr>
              <p:spPr>
                <a:xfrm flipV="1">
                  <a:off x="0" y="0"/>
                  <a:ext cx="911809" cy="765099"/>
                </a:xfrm>
                <a:prstGeom prst="line">
                  <a:avLst/>
                </a:prstGeom>
                <a:noFill/>
                <a:ln w="165100" cap="flat">
                  <a:solidFill>
                    <a:srgbClr val="FF2708"/>
                  </a:solidFill>
                  <a:prstDash val="solid"/>
                  <a:miter lim="400000"/>
                </a:ln>
                <a:effectLst/>
              </p:spPr>
              <p:txBody>
                <a:bodyPr wrap="square" lIns="0" tIns="0" rIns="0" bIns="0" numCol="1" anchor="ctr">
                  <a:noAutofit/>
                </a:bodyPr>
                <a:lstStyle/>
                <a:p>
                  <a:pPr lvl="0" algn="l">
                    <a:lnSpc>
                      <a:spcPct val="100000"/>
                    </a:lnSpc>
                    <a:tabLst/>
                    <a:defRPr sz="1200">
                      <a:solidFill>
                        <a:srgbClr val="000000"/>
                      </a:solidFill>
                      <a:latin typeface="Helvetica"/>
                      <a:ea typeface="Helvetica"/>
                      <a:cs typeface="Helvetica"/>
                      <a:sym typeface="Helvetica"/>
                    </a:defRPr>
                  </a:pPr>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18"/>
                                        </p:tgtEl>
                                        <p:attrNameLst>
                                          <p:attrName>style.visibility</p:attrName>
                                        </p:attrNameLst>
                                      </p:cBhvr>
                                      <p:to>
                                        <p:strVal val="visible"/>
                                      </p:to>
                                    </p:set>
                                    <p:anim calcmode="lin" valueType="num">
                                      <p:cBhvr>
                                        <p:cTn id="7" dur="1000" fill="hold"/>
                                        <p:tgtEl>
                                          <p:spTgt spid="118"/>
                                        </p:tgtEl>
                                        <p:attrNameLst>
                                          <p:attrName>ppt_x</p:attrName>
                                        </p:attrNameLst>
                                      </p:cBhvr>
                                      <p:tavLst>
                                        <p:tav tm="0">
                                          <p:val>
                                            <p:strVal val="#ppt_x"/>
                                          </p:val>
                                        </p:tav>
                                        <p:tav tm="100000">
                                          <p:val>
                                            <p:strVal val="#ppt_x"/>
                                          </p:val>
                                        </p:tav>
                                      </p:tavLst>
                                    </p:anim>
                                    <p:anim calcmode="lin" valueType="num">
                                      <p:cBhvr>
                                        <p:cTn id="8" dur="1000" fill="hold"/>
                                        <p:tgtEl>
                                          <p:spTgt spid="1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2" nodeType="afterEffect">
                                  <p:stCondLst>
                                    <p:cond delay="1500"/>
                                  </p:stCondLst>
                                  <p:iterate>
                                    <p:tmAbs val="0"/>
                                  </p:iterate>
                                  <p:childTnLst>
                                    <p:set>
                                      <p:cBhvr>
                                        <p:cTn id="11" fill="hold"/>
                                        <p:tgtEl>
                                          <p:spTgt spid="135"/>
                                        </p:tgtEl>
                                        <p:attrNameLst>
                                          <p:attrName>style.visibility</p:attrName>
                                        </p:attrNameLst>
                                      </p:cBhvr>
                                      <p:to>
                                        <p:strVal val="visible"/>
                                      </p:to>
                                    </p:set>
                                    <p:animEffect transition="in" filter="wipe(left)">
                                      <p:cBhvr>
                                        <p:cTn id="12" dur="1500"/>
                                        <p:tgtEl>
                                          <p:spTgt spid="135"/>
                                        </p:tgtEl>
                                      </p:cBhvr>
                                    </p:animEffect>
                                  </p:childTnLst>
                                </p:cTn>
                              </p:par>
                            </p:childTnLst>
                          </p:cTn>
                        </p:par>
                        <p:par>
                          <p:cTn id="13" fill="hold">
                            <p:stCondLst>
                              <p:cond delay="4000"/>
                            </p:stCondLst>
                            <p:childTnLst>
                              <p:par>
                                <p:cTn id="14" presetID="22" presetClass="entr" presetSubtype="8" fill="hold" grpId="3" nodeType="afterEffect">
                                  <p:stCondLst>
                                    <p:cond delay="1500"/>
                                  </p:stCondLst>
                                  <p:iterate>
                                    <p:tmAbs val="0"/>
                                  </p:iterate>
                                  <p:childTnLst>
                                    <p:set>
                                      <p:cBhvr>
                                        <p:cTn id="15" fill="hold"/>
                                        <p:tgtEl>
                                          <p:spTgt spid="145"/>
                                        </p:tgtEl>
                                        <p:attrNameLst>
                                          <p:attrName>style.visibility</p:attrName>
                                        </p:attrNameLst>
                                      </p:cBhvr>
                                      <p:to>
                                        <p:strVal val="visible"/>
                                      </p:to>
                                    </p:set>
                                    <p:animEffect transition="in" filter="wipe(left)">
                                      <p:cBhvr>
                                        <p:cTn id="16" dur="1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P spid="135" grpId="2" animBg="1" advAuto="0"/>
      <p:bldP spid="145"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BA9"/>
        </a:solidFill>
        <a:effectLst/>
      </p:bgPr>
    </p:bg>
    <p:spTree>
      <p:nvGrpSpPr>
        <p:cNvPr id="1" name=""/>
        <p:cNvGrpSpPr/>
        <p:nvPr/>
      </p:nvGrpSpPr>
      <p:grpSpPr>
        <a:xfrm>
          <a:off x="0" y="0"/>
          <a:ext cx="0" cy="0"/>
          <a:chOff x="0" y="0"/>
          <a:chExt cx="0" cy="0"/>
        </a:xfrm>
      </p:grpSpPr>
      <p:sp>
        <p:nvSpPr>
          <p:cNvPr id="149" name="Shape 149"/>
          <p:cNvSpPr>
            <a:spLocks noGrp="1"/>
          </p:cNvSpPr>
          <p:nvPr>
            <p:ph type="body" idx="4294967295"/>
          </p:nvPr>
        </p:nvSpPr>
        <p:spPr>
          <a:xfrm>
            <a:off x="431800" y="1993900"/>
            <a:ext cx="9291320" cy="2639061"/>
          </a:xfrm>
          <a:prstGeom prst="rect">
            <a:avLst/>
          </a:prstGeom>
          <a:ln w="12700">
            <a:miter lim="400000"/>
          </a:ln>
          <a:effectLst>
            <a:outerShdw blurRad="127000" dist="76200" dir="2700000" rotWithShape="0">
              <a:srgbClr val="000000">
                <a:alpha val="66000"/>
              </a:srgbClr>
            </a:outerShdw>
          </a:effectLst>
          <a:extLst>
            <a:ext uri="{C572A759-6A51-4108-AA02-DFA0A04FC94B}">
              <ma14:wrappingTextBoxFlag xmlns:ma14="http://schemas.microsoft.com/office/mac/drawingml/2011/main" xmlns="" val="1"/>
            </a:ext>
          </a:extLst>
        </p:spPr>
        <p:txBody>
          <a:bodyPr lIns="0" tIns="0" rIns="0" bIns="0" anchor="ctr"/>
          <a:lstStyle/>
          <a:p>
            <a:pPr marL="0" lvl="0" indent="0" algn="ctr">
              <a:lnSpc>
                <a:spcPts val="6300"/>
              </a:lnSpc>
              <a:spcBef>
                <a:spcPts val="1000"/>
              </a:spcBef>
              <a:buSzTx/>
              <a:buNone/>
              <a:tabLst>
                <a:tab pos="25400" algn="l"/>
                <a:tab pos="596900" algn="l"/>
                <a:tab pos="1511300" algn="l"/>
                <a:tab pos="2425700" algn="l"/>
                <a:tab pos="3340100" algn="l"/>
                <a:tab pos="4254500" algn="l"/>
                <a:tab pos="5168900" algn="l"/>
                <a:tab pos="6083300" algn="l"/>
                <a:tab pos="6997700" algn="l"/>
                <a:tab pos="7912100" algn="l"/>
              </a:tabLst>
              <a:defRPr sz="1800">
                <a:solidFill>
                  <a:srgbClr val="000000"/>
                </a:solidFill>
              </a:defRPr>
            </a:pPr>
            <a:r>
              <a:rPr sz="5600" b="1">
                <a:solidFill>
                  <a:srgbClr val="FF280E"/>
                </a:solidFill>
                <a:latin typeface="Arial"/>
                <a:ea typeface="Arial"/>
                <a:cs typeface="Arial"/>
                <a:sym typeface="Arial"/>
              </a:rPr>
              <a:t>b.Reconditioning</a:t>
            </a:r>
          </a:p>
          <a:p>
            <a:pPr marL="446787" lvl="0" indent="-446787">
              <a:lnSpc>
                <a:spcPts val="3400"/>
              </a:lnSpc>
              <a:spcBef>
                <a:spcPts val="0"/>
              </a:spcBef>
              <a:buClr>
                <a:srgbClr val="363929"/>
              </a:buClr>
              <a:buFont typeface="Optima"/>
              <a:tabLst>
                <a:tab pos="393700" algn="l"/>
                <a:tab pos="965200" algn="l"/>
                <a:tab pos="1879600" algn="l"/>
                <a:tab pos="2794000" algn="l"/>
                <a:tab pos="3708400" algn="l"/>
                <a:tab pos="4622800" algn="l"/>
                <a:tab pos="5537200" algn="l"/>
                <a:tab pos="6451600" algn="l"/>
                <a:tab pos="7366000" algn="l"/>
                <a:tab pos="8280400" algn="l"/>
              </a:tabLst>
              <a:defRPr sz="1800">
                <a:solidFill>
                  <a:srgbClr val="000000"/>
                </a:solidFill>
              </a:defRPr>
            </a:pPr>
            <a:r>
              <a:rPr sz="3000">
                <a:solidFill>
                  <a:srgbClr val="006B0C"/>
                </a:solidFill>
                <a:latin typeface="Arial"/>
                <a:ea typeface="Arial"/>
                <a:cs typeface="Arial"/>
                <a:sym typeface="Arial"/>
              </a:rPr>
              <a:t>relearning of a conditioned response after extinction w/o more pairings.</a:t>
            </a:r>
          </a:p>
        </p:txBody>
      </p:sp>
      <p:pic>
        <p:nvPicPr>
          <p:cNvPr id="150" name="ddgnewmove.png"/>
          <p:cNvPicPr/>
          <p:nvPr/>
        </p:nvPicPr>
        <p:blipFill>
          <a:blip r:embed="rId3"/>
          <a:stretch>
            <a:fillRect/>
          </a:stretch>
        </p:blipFill>
        <p:spPr>
          <a:xfrm>
            <a:off x="-406400" y="5651500"/>
            <a:ext cx="985838" cy="1200151"/>
          </a:xfrm>
          <a:prstGeom prst="rect">
            <a:avLst/>
          </a:prstGeom>
          <a:ln w="12700">
            <a:miter lim="400000"/>
          </a:ln>
        </p:spPr>
      </p:pic>
      <p:grpSp>
        <p:nvGrpSpPr>
          <p:cNvPr id="165" name="Group 165"/>
          <p:cNvGrpSpPr/>
          <p:nvPr/>
        </p:nvGrpSpPr>
        <p:grpSpPr>
          <a:xfrm>
            <a:off x="520700" y="5333999"/>
            <a:ext cx="8991607" cy="1778007"/>
            <a:chOff x="60610" y="0"/>
            <a:chExt cx="8991606" cy="1778005"/>
          </a:xfrm>
        </p:grpSpPr>
        <p:grpSp>
          <p:nvGrpSpPr>
            <p:cNvPr id="153" name="Group 153"/>
            <p:cNvGrpSpPr/>
            <p:nvPr/>
          </p:nvGrpSpPr>
          <p:grpSpPr>
            <a:xfrm>
              <a:off x="60610" y="-1"/>
              <a:ext cx="2146308" cy="1714507"/>
              <a:chOff x="60610" y="0"/>
              <a:chExt cx="2146306" cy="1714505"/>
            </a:xfrm>
          </p:grpSpPr>
          <p:sp>
            <p:nvSpPr>
              <p:cNvPr id="151" name="Shape 151"/>
              <p:cNvSpPr/>
              <p:nvPr/>
            </p:nvSpPr>
            <p:spPr>
              <a:xfrm>
                <a:off x="60610" y="-1"/>
                <a:ext cx="2146308" cy="17145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52" name="Shape 152"/>
              <p:cNvSpPr/>
              <p:nvPr/>
            </p:nvSpPr>
            <p:spPr>
              <a:xfrm>
                <a:off x="88804" y="393700"/>
                <a:ext cx="2064513" cy="8781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nSpc>
                    <a:spcPts val="3100"/>
                  </a:lnSpc>
                  <a:tabLst>
                    <a:tab pos="838200" algn="l"/>
                  </a:tabLst>
                  <a:defRPr sz="1800">
                    <a:solidFill>
                      <a:srgbClr val="000000"/>
                    </a:solidFill>
                  </a:defRPr>
                </a:pPr>
                <a:r>
                  <a:rPr sz="2600" b="1" spc="-130">
                    <a:latin typeface="Arial"/>
                    <a:ea typeface="Arial"/>
                    <a:cs typeface="Arial"/>
                    <a:sym typeface="Arial"/>
                  </a:rPr>
                  <a:t>Extinguished</a:t>
                </a:r>
              </a:p>
              <a:p>
                <a:pPr lvl="0">
                  <a:lnSpc>
                    <a:spcPts val="3100"/>
                  </a:lnSpc>
                  <a:tabLst>
                    <a:tab pos="838200" algn="l"/>
                  </a:tabLst>
                  <a:defRPr sz="1800">
                    <a:solidFill>
                      <a:srgbClr val="000000"/>
                    </a:solidFill>
                  </a:defRPr>
                </a:pPr>
                <a:r>
                  <a:rPr sz="2600" b="1" spc="-130">
                    <a:latin typeface="Arial"/>
                    <a:ea typeface="Arial"/>
                    <a:cs typeface="Arial"/>
                    <a:sym typeface="Arial"/>
                  </a:rPr>
                  <a:t>Response</a:t>
                </a:r>
              </a:p>
            </p:txBody>
          </p:sp>
        </p:grpSp>
        <p:sp>
          <p:nvSpPr>
            <p:cNvPr id="154" name="Shape 154"/>
            <p:cNvSpPr/>
            <p:nvPr/>
          </p:nvSpPr>
          <p:spPr>
            <a:xfrm>
              <a:off x="2486310" y="393700"/>
              <a:ext cx="696322" cy="928995"/>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nvGrpSpPr>
            <p:cNvPr id="157" name="Group 157"/>
            <p:cNvGrpSpPr/>
            <p:nvPr/>
          </p:nvGrpSpPr>
          <p:grpSpPr>
            <a:xfrm>
              <a:off x="3642010" y="-1"/>
              <a:ext cx="1905007" cy="1714507"/>
              <a:chOff x="0" y="0"/>
              <a:chExt cx="1905006" cy="1714505"/>
            </a:xfrm>
          </p:grpSpPr>
          <p:sp>
            <p:nvSpPr>
              <p:cNvPr id="155" name="Shape 155"/>
              <p:cNvSpPr/>
              <p:nvPr/>
            </p:nvSpPr>
            <p:spPr>
              <a:xfrm>
                <a:off x="-1" y="-1"/>
                <a:ext cx="1905007" cy="17145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56" name="Shape 156"/>
              <p:cNvSpPr/>
              <p:nvPr/>
            </p:nvSpPr>
            <p:spPr>
              <a:xfrm>
                <a:off x="330124" y="228600"/>
                <a:ext cx="1232050" cy="10568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nSpc>
                    <a:spcPts val="2800"/>
                  </a:lnSpc>
                  <a:tabLst>
                    <a:tab pos="838200" algn="l"/>
                  </a:tabLst>
                  <a:defRPr sz="1800">
                    <a:solidFill>
                      <a:srgbClr val="000000"/>
                    </a:solidFill>
                  </a:defRPr>
                </a:pPr>
                <a:r>
                  <a:rPr sz="2400" b="1" spc="-120">
                    <a:latin typeface="Arial"/>
                    <a:ea typeface="Arial"/>
                    <a:cs typeface="Arial"/>
                    <a:sym typeface="Arial"/>
                  </a:rPr>
                  <a:t>1 or 2 </a:t>
                </a:r>
              </a:p>
              <a:p>
                <a:pPr lvl="0">
                  <a:lnSpc>
                    <a:spcPts val="2800"/>
                  </a:lnSpc>
                  <a:tabLst>
                    <a:tab pos="838200" algn="l"/>
                  </a:tabLst>
                  <a:defRPr sz="1800">
                    <a:solidFill>
                      <a:srgbClr val="000000"/>
                    </a:solidFill>
                  </a:defRPr>
                </a:pPr>
                <a:r>
                  <a:rPr sz="2400" b="1" spc="-120">
                    <a:latin typeface="Arial"/>
                    <a:ea typeface="Arial"/>
                    <a:cs typeface="Arial"/>
                    <a:sym typeface="Arial"/>
                  </a:rPr>
                  <a:t>CS-UCS </a:t>
                </a:r>
              </a:p>
              <a:p>
                <a:pPr lvl="0">
                  <a:lnSpc>
                    <a:spcPts val="2800"/>
                  </a:lnSpc>
                  <a:tabLst>
                    <a:tab pos="838200" algn="l"/>
                  </a:tabLst>
                  <a:defRPr sz="1800">
                    <a:solidFill>
                      <a:srgbClr val="000000"/>
                    </a:solidFill>
                  </a:defRPr>
                </a:pPr>
                <a:r>
                  <a:rPr sz="2400" b="1" spc="-120">
                    <a:latin typeface="Arial"/>
                    <a:ea typeface="Arial"/>
                    <a:cs typeface="Arial"/>
                    <a:sym typeface="Arial"/>
                  </a:rPr>
                  <a:t>pairings- </a:t>
                </a:r>
              </a:p>
            </p:txBody>
          </p:sp>
        </p:grpSp>
        <p:sp>
          <p:nvSpPr>
            <p:cNvPr id="158" name="Shape 158"/>
            <p:cNvSpPr/>
            <p:nvPr/>
          </p:nvSpPr>
          <p:spPr>
            <a:xfrm>
              <a:off x="5851810" y="457200"/>
              <a:ext cx="758976" cy="928995"/>
            </a:xfrm>
            <a:custGeom>
              <a:avLst/>
              <a:gdLst/>
              <a:ahLst/>
              <a:cxnLst>
                <a:cxn ang="0">
                  <a:pos x="wd2" y="hd2"/>
                </a:cxn>
                <a:cxn ang="5400000">
                  <a:pos x="wd2" y="hd2"/>
                </a:cxn>
                <a:cxn ang="10800000">
                  <a:pos x="wd2" y="hd2"/>
                </a:cxn>
                <a:cxn ang="16200000">
                  <a:pos x="wd2" y="hd2"/>
                </a:cxn>
              </a:cxnLst>
              <a:rect l="0" t="0" r="r" b="b"/>
              <a:pathLst>
                <a:path w="21600" h="21600" extrusionOk="0">
                  <a:moveTo>
                    <a:pt x="0" y="7193"/>
                  </a:moveTo>
                  <a:lnTo>
                    <a:pt x="0" y="14407"/>
                  </a:lnTo>
                  <a:lnTo>
                    <a:pt x="12960" y="14407"/>
                  </a:lnTo>
                  <a:lnTo>
                    <a:pt x="12960" y="21600"/>
                  </a:lnTo>
                  <a:lnTo>
                    <a:pt x="21600" y="10800"/>
                  </a:lnTo>
                  <a:lnTo>
                    <a:pt x="12960" y="0"/>
                  </a:lnTo>
                  <a:lnTo>
                    <a:pt x="12960" y="7193"/>
                  </a:ln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nvGrpSpPr>
            <p:cNvPr id="164" name="Group 164"/>
            <p:cNvGrpSpPr/>
            <p:nvPr/>
          </p:nvGrpSpPr>
          <p:grpSpPr>
            <a:xfrm>
              <a:off x="6905910" y="63499"/>
              <a:ext cx="2146308" cy="1714507"/>
              <a:chOff x="99568" y="12699"/>
              <a:chExt cx="2146306" cy="1714505"/>
            </a:xfrm>
          </p:grpSpPr>
          <p:sp>
            <p:nvSpPr>
              <p:cNvPr id="159" name="Shape 159"/>
              <p:cNvSpPr/>
              <p:nvPr/>
            </p:nvSpPr>
            <p:spPr>
              <a:xfrm>
                <a:off x="99568" y="12699"/>
                <a:ext cx="2146307" cy="17145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DEDE"/>
              </a:solidFill>
              <a:ln w="25400" cap="flat">
                <a:solidFill>
                  <a:srgbClr val="000000"/>
                </a:solidFill>
                <a:prstDash val="solid"/>
                <a:miter lim="400000"/>
              </a:ln>
              <a:effectLst>
                <a:outerShdw blurRad="317500" dir="4320000" rotWithShape="0">
                  <a:srgbClr val="000000">
                    <a:alpha val="75000"/>
                  </a:srgbClr>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nvGrpSpPr>
              <p:cNvPr id="162" name="Group 162"/>
              <p:cNvGrpSpPr/>
              <p:nvPr/>
            </p:nvGrpSpPr>
            <p:grpSpPr>
              <a:xfrm>
                <a:off x="544068" y="1295399"/>
                <a:ext cx="1270005" cy="190502"/>
                <a:chOff x="0" y="0"/>
                <a:chExt cx="1270003" cy="190500"/>
              </a:xfrm>
            </p:grpSpPr>
            <p:sp>
              <p:nvSpPr>
                <p:cNvPr id="160" name="Shape 160"/>
                <p:cNvSpPr/>
                <p:nvPr/>
              </p:nvSpPr>
              <p:spPr>
                <a:xfrm>
                  <a:off x="-1" y="-1"/>
                  <a:ext cx="1270005" cy="190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4FCF6"/>
                </a:solidFill>
                <a:ln w="25400" cap="flat">
                  <a:noFill/>
                  <a:miter lim="400000"/>
                </a:ln>
                <a:effectLst>
                  <a:outerShdw blurRad="190500" dist="114300" dir="2040000" rotWithShape="0">
                    <a:srgbClr val="000000"/>
                  </a:outerShdw>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sp>
              <p:nvSpPr>
                <p:cNvPr id="161" name="Shape 161"/>
                <p:cNvSpPr/>
                <p:nvPr/>
              </p:nvSpPr>
              <p:spPr>
                <a:xfrm>
                  <a:off x="444499" y="25399"/>
                  <a:ext cx="622303" cy="762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FDF9"/>
                </a:solidFill>
                <a:ln w="25400" cap="flat">
                  <a:noFill/>
                  <a:miter lim="400000"/>
                </a:ln>
                <a:effectLst/>
              </p:spPr>
              <p:txBody>
                <a:bodyPr wrap="square" lIns="0" tIns="0" rIns="0" bIns="0" numCol="1" anchor="ctr">
                  <a:noAutofit/>
                </a:bodyPr>
                <a:lstStyle/>
                <a:p>
                  <a:pPr lvl="0">
                    <a:lnSpc>
                      <a:spcPts val="2600"/>
                    </a:lnSpc>
                    <a:tabLst>
                      <a:tab pos="838200" algn="l"/>
                    </a:tabLst>
                    <a:defRPr sz="2200">
                      <a:effectLst>
                        <a:outerShdw blurRad="38100" dist="12700" dir="5400000" rotWithShape="0">
                          <a:srgbClr val="000000">
                            <a:alpha val="50000"/>
                          </a:srgbClr>
                        </a:outerShdw>
                      </a:effectLst>
                    </a:defRPr>
                  </a:pPr>
                  <a:endParaRPr/>
                </a:p>
              </p:txBody>
            </p:sp>
          </p:grpSp>
          <p:sp>
            <p:nvSpPr>
              <p:cNvPr id="163" name="Shape 163"/>
              <p:cNvSpPr/>
              <p:nvPr/>
            </p:nvSpPr>
            <p:spPr>
              <a:xfrm>
                <a:off x="193189" y="254000"/>
                <a:ext cx="1933658" cy="8781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nSpc>
                    <a:spcPts val="3100"/>
                  </a:lnSpc>
                  <a:tabLst>
                    <a:tab pos="838200" algn="l"/>
                  </a:tabLst>
                  <a:defRPr sz="1800">
                    <a:solidFill>
                      <a:srgbClr val="000000"/>
                    </a:solidFill>
                  </a:defRPr>
                </a:pPr>
                <a:r>
                  <a:rPr sz="2600" b="1" spc="-130">
                    <a:latin typeface="Arial"/>
                    <a:ea typeface="Arial"/>
                    <a:cs typeface="Arial"/>
                    <a:sym typeface="Arial"/>
                  </a:rPr>
                  <a:t>Conditioned</a:t>
                </a:r>
              </a:p>
              <a:p>
                <a:pPr lvl="0">
                  <a:lnSpc>
                    <a:spcPts val="3100"/>
                  </a:lnSpc>
                  <a:tabLst>
                    <a:tab pos="838200" algn="l"/>
                  </a:tabLst>
                  <a:defRPr sz="1800">
                    <a:solidFill>
                      <a:srgbClr val="000000"/>
                    </a:solidFill>
                  </a:defRPr>
                </a:pPr>
                <a:r>
                  <a:rPr sz="2600" b="1" spc="-130">
                    <a:latin typeface="Arial"/>
                    <a:ea typeface="Arial"/>
                    <a:cs typeface="Arial"/>
                    <a:sym typeface="Arial"/>
                  </a:rPr>
                  <a:t>Response</a:t>
                </a:r>
              </a:p>
            </p:txBody>
          </p:sp>
        </p:gr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49"/>
                                        </p:tgtEl>
                                        <p:attrNameLst>
                                          <p:attrName>style.visibility</p:attrName>
                                        </p:attrNameLst>
                                      </p:cBhvr>
                                      <p:to>
                                        <p:strVal val="visible"/>
                                      </p:to>
                                    </p:set>
                                    <p:anim calcmode="lin" valueType="num">
                                      <p:cBhvr>
                                        <p:cTn id="7" dur="1000" fill="hold"/>
                                        <p:tgtEl>
                                          <p:spTgt spid="149"/>
                                        </p:tgtEl>
                                        <p:attrNameLst>
                                          <p:attrName>ppt_x</p:attrName>
                                        </p:attrNameLst>
                                      </p:cBhvr>
                                      <p:tavLst>
                                        <p:tav tm="0">
                                          <p:val>
                                            <p:strVal val="#ppt_x"/>
                                          </p:val>
                                        </p:tav>
                                        <p:tav tm="100000">
                                          <p:val>
                                            <p:strVal val="#ppt_x"/>
                                          </p:val>
                                        </p:tav>
                                      </p:tavLst>
                                    </p:anim>
                                    <p:anim calcmode="lin" valueType="num">
                                      <p:cBhvr>
                                        <p:cTn id="8" dur="1000" fill="hold"/>
                                        <p:tgtEl>
                                          <p:spTgt spid="14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2" nodeType="afterEffect">
                                  <p:stCondLst>
                                    <p:cond delay="3500"/>
                                  </p:stCondLst>
                                  <p:iterate>
                                    <p:tmAbs val="0"/>
                                  </p:iterate>
                                  <p:childTnLst>
                                    <p:set>
                                      <p:cBhvr>
                                        <p:cTn id="11" fill="hold"/>
                                        <p:tgtEl>
                                          <p:spTgt spid="165"/>
                                        </p:tgtEl>
                                        <p:attrNameLst>
                                          <p:attrName>style.visibility</p:attrName>
                                        </p:attrNameLst>
                                      </p:cBhvr>
                                      <p:to>
                                        <p:strVal val="visible"/>
                                      </p:to>
                                    </p:set>
                                    <p:animEffect transition="in" filter="wipe(left)">
                                      <p:cBhvr>
                                        <p:cTn id="12" dur="2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P spid="165" grpId="2"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363929"/>
      </a:dk1>
      <a:lt1>
        <a:srgbClr val="191039"/>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tima"/>
        <a:ea typeface="Optima"/>
        <a:cs typeface="Optima"/>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ts val="3800"/>
          </a:lnSpc>
          <a:spcBef>
            <a:spcPts val="0"/>
          </a:spcBef>
          <a:spcAft>
            <a:spcPts val="0"/>
          </a:spcAft>
          <a:buClrTx/>
          <a:buSzTx/>
          <a:buFontTx/>
          <a:buNone/>
          <a:tabLst>
            <a:tab pos="838200" algn="l"/>
          </a:tabLst>
          <a:defRPr kumimoji="0" sz="3200" b="0" i="0" u="none" strike="noStrike" cap="none" spc="0" normalizeH="0" baseline="0">
            <a:ln>
              <a:noFill/>
            </a:ln>
            <a:solidFill>
              <a:srgbClr val="363929"/>
            </a:solidFill>
            <a:effectLst>
              <a:outerShdw blurRad="38100" dist="12700" dir="5400000" rotWithShape="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ts val="3800"/>
          </a:lnSpc>
          <a:spcBef>
            <a:spcPts val="0"/>
          </a:spcBef>
          <a:spcAft>
            <a:spcPts val="0"/>
          </a:spcAft>
          <a:buClrTx/>
          <a:buSzTx/>
          <a:buFontTx/>
          <a:buNone/>
          <a:tabLst>
            <a:tab pos="838200" algn="l"/>
          </a:tabLst>
          <a:defRPr kumimoji="0" sz="3200" b="0" i="0" u="none" strike="noStrike" cap="none" spc="0" normalizeH="0" baseline="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tima"/>
        <a:ea typeface="Optima"/>
        <a:cs typeface="Optima"/>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ts val="3800"/>
          </a:lnSpc>
          <a:spcBef>
            <a:spcPts val="0"/>
          </a:spcBef>
          <a:spcAft>
            <a:spcPts val="0"/>
          </a:spcAft>
          <a:buClrTx/>
          <a:buSzTx/>
          <a:buFontTx/>
          <a:buNone/>
          <a:tabLst>
            <a:tab pos="838200" algn="l"/>
          </a:tabLst>
          <a:defRPr kumimoji="0" sz="3200" b="0" i="0" u="none" strike="noStrike" cap="none" spc="0" normalizeH="0" baseline="0">
            <a:ln>
              <a:noFill/>
            </a:ln>
            <a:solidFill>
              <a:srgbClr val="363929"/>
            </a:solidFill>
            <a:effectLst>
              <a:outerShdw blurRad="38100" dist="12700" dir="5400000" rotWithShape="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ts val="3800"/>
          </a:lnSpc>
          <a:spcBef>
            <a:spcPts val="0"/>
          </a:spcBef>
          <a:spcAft>
            <a:spcPts val="0"/>
          </a:spcAft>
          <a:buClrTx/>
          <a:buSzTx/>
          <a:buFontTx/>
          <a:buNone/>
          <a:tabLst>
            <a:tab pos="838200" algn="l"/>
          </a:tabLst>
          <a:defRPr kumimoji="0" sz="3200" b="0" i="0" u="none" strike="noStrike" cap="none" spc="0" normalizeH="0" baseline="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2379</TotalTime>
  <Words>1123</Words>
  <Application>Microsoft Office PowerPoint</Application>
  <PresentationFormat>Custom</PresentationFormat>
  <Paragraphs>87</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Gill Sans</vt:lpstr>
      <vt:lpstr>Helvetica</vt:lpstr>
      <vt:lpstr>Lucida Grande</vt:lpstr>
      <vt:lpstr>Optima</vt:lpstr>
      <vt:lpstr>White</vt:lpstr>
      <vt:lpstr>  Essential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Duval</dc:creator>
  <cp:lastModifiedBy>Patrick Ackerman</cp:lastModifiedBy>
  <cp:revision>28</cp:revision>
  <dcterms:modified xsi:type="dcterms:W3CDTF">2019-12-10T15:10:22Z</dcterms:modified>
</cp:coreProperties>
</file>