
<file path=[Content_Types].xml><?xml version="1.0" encoding="utf-8"?>
<Types xmlns="http://schemas.openxmlformats.org/package/2006/content-types">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64" r:id="rId2"/>
    <p:sldId id="256" r:id="rId3"/>
    <p:sldId id="265" r:id="rId4"/>
    <p:sldId id="257" r:id="rId5"/>
    <p:sldId id="258" r:id="rId6"/>
    <p:sldId id="259" r:id="rId7"/>
    <p:sldId id="260" r:id="rId8"/>
    <p:sldId id="261" r:id="rId9"/>
    <p:sldId id="262" r:id="rId10"/>
  </p:sldIdLst>
  <p:sldSz cx="13004800" cy="97536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1pPr>
    <a:lvl2pPr marL="0" marR="0" indent="2286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2pPr>
    <a:lvl3pPr marL="0" marR="0" indent="4572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3pPr>
    <a:lvl4pPr marL="0" marR="0" indent="6858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4pPr>
    <a:lvl5pPr marL="0" marR="0" indent="9144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5pPr>
    <a:lvl6pPr marL="0" marR="0" indent="11430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6pPr>
    <a:lvl7pPr marL="0" marR="0" indent="13716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7pPr>
    <a:lvl8pPr marL="0" marR="0" indent="16002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8pPr>
    <a:lvl9pPr marL="0" marR="0" indent="18288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a:tcStyle>
        <a:tcBdr/>
        <a:fill>
          <a:solidFill>
            <a:srgbClr val="CBCBCB">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Roman"/>
          <a:ea typeface="Iowan Old Style Roman"/>
          <a:cs typeface="Iowan Old Style Roman"/>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a:ea typeface="DIN Alternate"/>
          <a:cs typeface="DIN Alternat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Roman"/>
          <a:ea typeface="Iowan Old Style Roman"/>
          <a:cs typeface="Iowan Old Style Roman"/>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a:tcStyle>
        <a:tcBdr/>
        <a:fill>
          <a:solidFill>
            <a:srgbClr val="CBCBCB">
              <a:alpha val="36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a:tcStyle>
        <a:tcBdr/>
        <a:fill>
          <a:solidFill>
            <a:srgbClr val="AEAEAE">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a:tcStyle>
        <a:tcBdr/>
        <a:fill>
          <a:solidFill>
            <a:srgbClr val="EDEEEE"/>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825" autoAdjust="0"/>
  </p:normalViewPr>
  <p:slideViewPr>
    <p:cSldViewPr>
      <p:cViewPr varScale="1">
        <p:scale>
          <a:sx n="44" d="100"/>
          <a:sy n="44" d="100"/>
        </p:scale>
        <p:origin x="1188" y="67"/>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1181100" y="696913"/>
            <a:ext cx="4648200" cy="3486150"/>
          </a:xfrm>
          <a:prstGeom prst="rect">
            <a:avLst/>
          </a:prstGeom>
        </p:spPr>
        <p:txBody>
          <a:bodyPr lIns="93177" tIns="46589" rIns="93177" bIns="46589"/>
          <a:lstStyle/>
          <a:p>
            <a:endParaRPr/>
          </a:p>
        </p:txBody>
      </p:sp>
      <p:sp>
        <p:nvSpPr>
          <p:cNvPr id="136" name="Shape 136"/>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22390542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83971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87789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endParaRPr/>
          </a:p>
        </p:txBody>
      </p:sp>
      <p:sp>
        <p:nvSpPr>
          <p:cNvPr id="155" name="Shape 155"/>
          <p:cNvSpPr>
            <a:spLocks noGrp="1"/>
          </p:cNvSpPr>
          <p:nvPr>
            <p:ph type="body" sz="quarter" idx="1"/>
          </p:nvPr>
        </p:nvSpPr>
        <p:spPr>
          <a:prstGeom prst="rect">
            <a:avLst/>
          </a:prstGeom>
        </p:spPr>
        <p:txBody>
          <a:bodyPr/>
          <a:lstStyle/>
          <a:p>
            <a:pPr>
              <a:defRPr i="1"/>
            </a:pPr>
            <a:r>
              <a:t>Students don’t write this, however I explain these concepts.</a:t>
            </a:r>
          </a:p>
          <a:p>
            <a:r>
              <a:t>Generally the term consciousness means awareness. But there is more than one type of awareness. Thus, the term consciousness is used in a variety of ways. Sometimes consciousness refers to sensory awareness. At other times, consciousness may mean direct inner awareness. A third use of the term consciousness refers to the sense of self that each person experiences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78469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61894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12449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noRot="1" noChangeAspect="1"/>
          </p:cNvSpPr>
          <p:nvPr>
            <p:ph type="sldImg"/>
          </p:nvPr>
        </p:nvSpPr>
        <p:spPr>
          <a:prstGeom prst="rect">
            <a:avLst/>
          </a:prstGeom>
        </p:spPr>
        <p:txBody>
          <a:bodyPr/>
          <a:lstStyle/>
          <a:p>
            <a:endParaRPr/>
          </a:p>
        </p:txBody>
      </p:sp>
      <p:sp>
        <p:nvSpPr>
          <p:cNvPr id="193" name="Shape 193"/>
          <p:cNvSpPr>
            <a:spLocks noGrp="1"/>
          </p:cNvSpPr>
          <p:nvPr>
            <p:ph type="body" sz="quarter" idx="1"/>
          </p:nvPr>
        </p:nvSpPr>
        <p:spPr>
          <a:prstGeom prst="rect">
            <a:avLst/>
          </a:prstGeom>
        </p:spPr>
        <p:txBody>
          <a:bodyPr/>
          <a:lstStyle/>
          <a:p>
            <a:pPr>
              <a:defRPr b="1" u="sng"/>
            </a:pPr>
            <a:r>
              <a:rPr dirty="0"/>
              <a:t>The </a:t>
            </a:r>
            <a:r>
              <a:rPr dirty="0" err="1"/>
              <a:t>Nonconscious</a:t>
            </a:r>
            <a:r>
              <a:rPr dirty="0"/>
              <a:t> Level</a:t>
            </a:r>
          </a:p>
          <a:p>
            <a:r>
              <a:rPr dirty="0"/>
              <a:t>Many of our basic biological functions exist on a non conscious level. </a:t>
            </a:r>
          </a:p>
          <a:p>
            <a:r>
              <a:rPr dirty="0"/>
              <a:t>For example, even if you tried, you could not sense your fingernails growing or pupils in your eyes adjusting to light. You know that you are breathing in and out, but you cannot actually feel the exchange of carbon dioxide and oxygen. </a:t>
            </a:r>
            <a:r>
              <a:rPr dirty="0" err="1"/>
              <a:t>Yo</a:t>
            </a:r>
            <a:r>
              <a:rPr dirty="0"/>
              <a:t> blink when you step from the dark into the right, but you cannot feel your pupils growing smaller. It may be just as well that these events are non conscious. After all, how much can a person hope to keep in mind at once?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pPr>
              <a:defRPr b="1" u="sng"/>
            </a:pPr>
            <a:r>
              <a:t>Altered States of Consciousness</a:t>
            </a:r>
          </a:p>
          <a:p>
            <a:r>
              <a:t>The word Consciousness sometimes refers to the waking state - the state in which a person is awake. Yet there are also several altered states of consciousness, in which a person’s sense of self or sense of the world changes. When you doe off, you are no longer conscious of what is going on around you. Sleep is one altered state of consciousness.  Other altered states of consciousness occur through psychoactive drugs, meditation, biofeedback, and hypnosis. That’s what we are going to talk about next.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body" sz="quarter" idx="13"/>
          </p:nvPr>
        </p:nvSpPr>
        <p:spPr>
          <a:xfrm>
            <a:off x="571500" y="5588000"/>
            <a:ext cx="1187578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2" name="Shape 12"/>
          <p:cNvSpPr>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13" name="Shape 13"/>
          <p:cNvSpPr>
            <a:spLocks noGrp="1"/>
          </p:cNvSpPr>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xfrm>
            <a:off x="12088552" y="9189156"/>
            <a:ext cx="309365" cy="342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copy 3">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26" name="funtheme_star_white.png"/>
          <p:cNvPicPr>
            <a:picLocks noChangeAspect="1"/>
          </p:cNvPicPr>
          <p:nvPr/>
        </p:nvPicPr>
        <p:blipFill>
          <a:blip r:embed="rId3"/>
          <a:stretch>
            <a:fillRect/>
          </a:stretch>
        </p:blipFill>
        <p:spPr>
          <a:xfrm>
            <a:off x="419100" y="7759700"/>
            <a:ext cx="1612900" cy="1562100"/>
          </a:xfrm>
          <a:prstGeom prst="rect">
            <a:avLst/>
          </a:prstGeom>
          <a:ln w="12700">
            <a:miter lim="400000"/>
          </a:ln>
        </p:spPr>
      </p:pic>
      <p:pic>
        <p:nvPicPr>
          <p:cNvPr id="127" name="funtheme_star-small_white.png"/>
          <p:cNvPicPr>
            <a:picLocks noChangeAspect="1"/>
          </p:cNvPicPr>
          <p:nvPr/>
        </p:nvPicPr>
        <p:blipFill>
          <a:blip r:embed="rId4"/>
          <a:stretch>
            <a:fillRect/>
          </a:stretch>
        </p:blipFill>
        <p:spPr>
          <a:xfrm>
            <a:off x="11480800" y="304800"/>
            <a:ext cx="1155700" cy="1130300"/>
          </a:xfrm>
          <a:prstGeom prst="rect">
            <a:avLst/>
          </a:prstGeom>
          <a:ln w="12700">
            <a:miter lim="400000"/>
          </a:ln>
        </p:spPr>
      </p:pic>
      <p:sp>
        <p:nvSpPr>
          <p:cNvPr id="128" name="Shape 128"/>
          <p:cNvSpPr/>
          <p:nvPr/>
        </p:nvSpPr>
        <p:spPr>
          <a:xfrm>
            <a:off x="-50800" y="-50800"/>
            <a:ext cx="13081000" cy="9880600"/>
          </a:xfrm>
          <a:prstGeom prst="rect">
            <a:avLst/>
          </a:prstGeom>
          <a:solidFill>
            <a:srgbClr val="FFFFFF"/>
          </a:solidFill>
          <a:ln w="12700">
            <a:miter lim="400000"/>
          </a:ln>
        </p:spPr>
        <p:txBody>
          <a:bodyPr lIns="38100" tIns="38100" rIns="38100" bIns="38100" anchor="ctr"/>
          <a:lstStyle/>
          <a:p>
            <a:pPr algn="ctr" defTabSz="457200">
              <a:lnSpc>
                <a:spcPts val="6000"/>
              </a:lnSpc>
              <a:spcBef>
                <a:spcPts val="0"/>
              </a:spcBef>
              <a:tabLst>
                <a:tab pos="1066800" algn="l"/>
              </a:tabLst>
              <a:defRPr sz="5000" spc="0">
                <a:solidFill>
                  <a:srgbClr val="000000"/>
                </a:solidFill>
                <a:effectLst>
                  <a:outerShdw blurRad="38100" dist="12700" dir="5400000" rotWithShape="0">
                    <a:srgbClr val="000000">
                      <a:alpha val="50000"/>
                    </a:srgbClr>
                  </a:outerShdw>
                </a:effectLst>
                <a:latin typeface="Savoye LET"/>
                <a:ea typeface="Savoye LET"/>
                <a:cs typeface="Savoye LET"/>
                <a:sym typeface="Savoye LET"/>
              </a:defRPr>
            </a:pPr>
            <a:endParaRPr/>
          </a:p>
        </p:txBody>
      </p:sp>
      <p:sp>
        <p:nvSpPr>
          <p:cNvPr id="129" name="Shape 129"/>
          <p:cNvSpPr>
            <a:spLocks noGrp="1"/>
          </p:cNvSpPr>
          <p:nvPr>
            <p:ph type="sldNum" sz="quarter" idx="2"/>
          </p:nvPr>
        </p:nvSpPr>
        <p:spPr>
          <a:xfrm>
            <a:off x="6336394" y="9061450"/>
            <a:ext cx="332012" cy="622300"/>
          </a:xfrm>
          <a:prstGeom prst="rect">
            <a:avLst/>
          </a:prstGeom>
        </p:spPr>
        <p:txBody>
          <a:bodyPr lIns="38100" tIns="38100" rIns="38100" bIns="38100"/>
          <a:lstStyle>
            <a:lvl1pPr algn="ctr" defTabSz="457200">
              <a:lnSpc>
                <a:spcPts val="4300"/>
              </a:lnSpc>
              <a:tabLst>
                <a:tab pos="1066800" algn="l"/>
              </a:tabLst>
              <a:defRPr sz="3600">
                <a:solidFill>
                  <a:srgbClr val="000000"/>
                </a:solidFill>
                <a:latin typeface="Savoye LET"/>
                <a:ea typeface="Savoye LET"/>
                <a:cs typeface="Savoye LET"/>
                <a:sym typeface="Savoye LE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1" name="Shape 41"/>
          <p:cNvSpPr>
            <a:spLocks noGrp="1"/>
          </p:cNvSpPr>
          <p:nvPr>
            <p:ph type="pic" idx="13"/>
          </p:nvPr>
        </p:nvSpPr>
        <p:spPr>
          <a:xfrm>
            <a:off x="7531100" y="0"/>
            <a:ext cx="5473700" cy="9753600"/>
          </a:xfrm>
          <a:prstGeom prst="rect">
            <a:avLst/>
          </a:prstGeom>
        </p:spPr>
        <p:txBody>
          <a:bodyPr lIns="91439" tIns="45719" rIns="91439" bIns="45719">
            <a:noAutofit/>
          </a:bodyPr>
          <a:lstStyle/>
          <a:p>
            <a:endParaRPr/>
          </a:p>
        </p:txBody>
      </p:sp>
      <p:sp>
        <p:nvSpPr>
          <p:cNvPr id="42" name="Shape 42"/>
          <p:cNvSpPr>
            <a:spLocks noGrp="1"/>
          </p:cNvSpPr>
          <p:nvPr>
            <p:ph type="body" sz="quarter" idx="14"/>
          </p:nvPr>
        </p:nvSpPr>
        <p:spPr>
          <a:xfrm flipV="1">
            <a:off x="571500" y="7619998"/>
            <a:ext cx="64516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43" name="Shape 43"/>
          <p:cNvSpPr>
            <a:spLocks noGrp="1"/>
          </p:cNvSpPr>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r>
              <a:t>Title Text</a:t>
            </a:r>
          </a:p>
        </p:txBody>
      </p:sp>
      <p:sp>
        <p:nvSpPr>
          <p:cNvPr id="44" name="Shape 44"/>
          <p:cNvSpPr>
            <a:spLocks noGrp="1"/>
          </p:cNvSpPr>
          <p:nvPr>
            <p:ph type="body" sz="quarter" idx="1"/>
          </p:nvPr>
        </p:nvSpPr>
        <p:spPr>
          <a:xfrm>
            <a:off x="571500" y="7670800"/>
            <a:ext cx="6451600" cy="1358900"/>
          </a:xfrm>
          <a:prstGeom prst="rect">
            <a:avLst/>
          </a:prstGeom>
        </p:spPr>
        <p:txBody>
          <a:bodyPr/>
          <a:lstStyle>
            <a:lvl1pPr marL="0" indent="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Shape 52"/>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53" name="Shape 53"/>
          <p:cNvSpPr>
            <a:spLocks noGrp="1"/>
          </p:cNvSpPr>
          <p:nvPr>
            <p:ph type="title"/>
          </p:nvPr>
        </p:nvSpPr>
        <p:spPr>
          <a:prstGeom prst="rect">
            <a:avLst/>
          </a:prstGeom>
        </p:spPr>
        <p:txBody>
          <a:bodyPr/>
          <a:lstStyle/>
          <a:p>
            <a:r>
              <a:t>Title Text</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1" name="Shape 71"/>
          <p:cNvSpPr>
            <a:spLocks noGrp="1"/>
          </p:cNvSpPr>
          <p:nvPr>
            <p:ph type="pic" idx="13"/>
          </p:nvPr>
        </p:nvSpPr>
        <p:spPr>
          <a:xfrm>
            <a:off x="0" y="0"/>
            <a:ext cx="6438900" cy="9753600"/>
          </a:xfrm>
          <a:prstGeom prst="rect">
            <a:avLst/>
          </a:prstGeom>
        </p:spPr>
        <p:txBody>
          <a:bodyPr lIns="91439" tIns="45719" rIns="91439" bIns="45719">
            <a:noAutofit/>
          </a:bodyPr>
          <a:lstStyle/>
          <a:p>
            <a:endParaRPr/>
          </a:p>
        </p:txBody>
      </p:sp>
      <p:sp>
        <p:nvSpPr>
          <p:cNvPr id="72" name="Shape 72"/>
          <p:cNvSpPr>
            <a:spLocks noGrp="1"/>
          </p:cNvSpPr>
          <p:nvPr>
            <p:ph type="body" sz="quarter" idx="14"/>
          </p:nvPr>
        </p:nvSpPr>
        <p:spPr>
          <a:xfrm>
            <a:off x="7023100" y="1574800"/>
            <a:ext cx="53975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73" name="Shape 73"/>
          <p:cNvSpPr>
            <a:spLocks noGrp="1"/>
          </p:cNvSpPr>
          <p:nvPr>
            <p:ph type="title"/>
          </p:nvPr>
        </p:nvSpPr>
        <p:spPr>
          <a:xfrm>
            <a:off x="7023100" y="723900"/>
            <a:ext cx="5397500" cy="723900"/>
          </a:xfrm>
          <a:prstGeom prst="rect">
            <a:avLst/>
          </a:prstGeom>
        </p:spPr>
        <p:txBody>
          <a:bodyPr/>
          <a:lstStyle/>
          <a:p>
            <a:r>
              <a:t>Title Text</a:t>
            </a:r>
          </a:p>
        </p:txBody>
      </p:sp>
      <p:sp>
        <p:nvSpPr>
          <p:cNvPr id="74" name="Shape 74"/>
          <p:cNvSpPr>
            <a:spLocks noGrp="1"/>
          </p:cNvSpPr>
          <p:nvPr>
            <p:ph type="body" sz="half" idx="1"/>
          </p:nvPr>
        </p:nvSpPr>
        <p:spPr>
          <a:xfrm>
            <a:off x="7023100" y="1803400"/>
            <a:ext cx="5397500" cy="7226300"/>
          </a:xfrm>
          <a:prstGeom prst="rect">
            <a:avLst/>
          </a:prstGeom>
        </p:spPr>
        <p:txBody>
          <a:bodyPr/>
          <a:lstStyle>
            <a:lvl1pPr marL="406400" indent="-406400">
              <a:defRPr sz="2800"/>
            </a:lvl1pPr>
            <a:lvl2pPr marL="812800" indent="-406400">
              <a:defRPr sz="2800"/>
            </a:lvl2pPr>
            <a:lvl3pPr marL="1219200" indent="-406400">
              <a:defRPr sz="2800"/>
            </a:lvl3pPr>
            <a:lvl4pPr marL="1625600" indent="-406400">
              <a:defRPr sz="2800"/>
            </a:lvl4pPr>
            <a:lvl5pPr marL="2032000" indent="-406400">
              <a:defRPr sz="2800"/>
            </a:lvl5pPr>
          </a:lstStyle>
          <a:p>
            <a:r>
              <a:t>Body Level One</a:t>
            </a:r>
          </a:p>
          <a:p>
            <a:pPr lvl="1"/>
            <a:r>
              <a:t>Body Level Two</a:t>
            </a:r>
          </a:p>
          <a:p>
            <a:pPr lvl="2"/>
            <a:r>
              <a:t>Body Level Three</a:t>
            </a:r>
          </a:p>
          <a:p>
            <a:pPr lvl="3"/>
            <a:r>
              <a:t>Body Level Four</a:t>
            </a:r>
          </a:p>
          <a:p>
            <a:pPr lvl="4"/>
            <a:r>
              <a:t>Body Level Five</a:t>
            </a: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2" name="Shape 8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 name="Shape 8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0" name="Shape 90"/>
          <p:cNvSpPr>
            <a:spLocks noGrp="1"/>
          </p:cNvSpPr>
          <p:nvPr>
            <p:ph type="pic" idx="13"/>
          </p:nvPr>
        </p:nvSpPr>
        <p:spPr>
          <a:xfrm>
            <a:off x="571500" y="571500"/>
            <a:ext cx="7429500" cy="7315200"/>
          </a:xfrm>
          <a:prstGeom prst="rect">
            <a:avLst/>
          </a:prstGeom>
        </p:spPr>
        <p:txBody>
          <a:bodyPr lIns="91439" tIns="45719" rIns="91439" bIns="45719">
            <a:noAutofit/>
          </a:bodyPr>
          <a:lstStyle/>
          <a:p>
            <a:endParaRPr/>
          </a:p>
        </p:txBody>
      </p:sp>
      <p:sp>
        <p:nvSpPr>
          <p:cNvPr id="91" name="Shape 91"/>
          <p:cNvSpPr>
            <a:spLocks noGrp="1"/>
          </p:cNvSpPr>
          <p:nvPr>
            <p:ph type="pic" sz="quarter" idx="14"/>
          </p:nvPr>
        </p:nvSpPr>
        <p:spPr>
          <a:xfrm>
            <a:off x="8128000" y="571500"/>
            <a:ext cx="4305300" cy="3594100"/>
          </a:xfrm>
          <a:prstGeom prst="rect">
            <a:avLst/>
          </a:prstGeom>
        </p:spPr>
        <p:txBody>
          <a:bodyPr lIns="91439" tIns="45719" rIns="91439" bIns="45719">
            <a:noAutofit/>
          </a:bodyPr>
          <a:lstStyle/>
          <a:p>
            <a:endParaRPr/>
          </a:p>
        </p:txBody>
      </p:sp>
      <p:sp>
        <p:nvSpPr>
          <p:cNvPr id="92" name="Shape 92"/>
          <p:cNvSpPr>
            <a:spLocks noGrp="1"/>
          </p:cNvSpPr>
          <p:nvPr>
            <p:ph type="pic" sz="quarter" idx="15"/>
          </p:nvPr>
        </p:nvSpPr>
        <p:spPr>
          <a:xfrm>
            <a:off x="8128000" y="4292600"/>
            <a:ext cx="4305300" cy="3594100"/>
          </a:xfrm>
          <a:prstGeom prst="rect">
            <a:avLst/>
          </a:prstGeom>
        </p:spPr>
        <p:txBody>
          <a:bodyPr lIns="91439" tIns="45719" rIns="91439" bIns="45719">
            <a:noAutofit/>
          </a:bodyPr>
          <a:lstStyle/>
          <a:p>
            <a:endParaRPr/>
          </a:p>
        </p:txBody>
      </p:sp>
      <p:sp>
        <p:nvSpPr>
          <p:cNvPr id="93" name="Shape 93"/>
          <p:cNvSpPr>
            <a:spLocks noGrp="1"/>
          </p:cNvSpPr>
          <p:nvPr>
            <p:ph type="body" sz="quarter" idx="1"/>
          </p:nvPr>
        </p:nvSpPr>
        <p:spPr>
          <a:xfrm>
            <a:off x="571500" y="8051800"/>
            <a:ext cx="11861800" cy="1333500"/>
          </a:xfrm>
          <a:prstGeom prst="rect">
            <a:avLst/>
          </a:prstGeom>
        </p:spPr>
        <p:txBody>
          <a:bodyPr/>
          <a:lstStyle>
            <a:lvl1pPr marL="0" indent="0">
              <a:spcBef>
                <a:spcPts val="1400"/>
              </a:spcBef>
              <a:buSzTx/>
              <a:buFontTx/>
              <a:buNone/>
              <a:defRPr sz="2800" spc="28">
                <a:latin typeface="Iowan Old Style Italic"/>
                <a:ea typeface="Iowan Old Style Italic"/>
                <a:cs typeface="Iowan Old Style Italic"/>
                <a:sym typeface="Iowan Old Style Italic"/>
              </a:defRPr>
            </a:lvl1pPr>
            <a:lvl2pPr marL="0" indent="228600">
              <a:spcBef>
                <a:spcPts val="1400"/>
              </a:spcBef>
              <a:buSzTx/>
              <a:buFontTx/>
              <a:buNone/>
              <a:defRPr sz="2800" spc="28">
                <a:latin typeface="Iowan Old Style Italic"/>
                <a:ea typeface="Iowan Old Style Italic"/>
                <a:cs typeface="Iowan Old Style Italic"/>
                <a:sym typeface="Iowan Old Style Italic"/>
              </a:defRPr>
            </a:lvl2pPr>
            <a:lvl3pPr marL="0" indent="457200">
              <a:spcBef>
                <a:spcPts val="1400"/>
              </a:spcBef>
              <a:buSzTx/>
              <a:buFontTx/>
              <a:buNone/>
              <a:defRPr sz="2800" spc="28">
                <a:latin typeface="Iowan Old Style Italic"/>
                <a:ea typeface="Iowan Old Style Italic"/>
                <a:cs typeface="Iowan Old Style Italic"/>
                <a:sym typeface="Iowan Old Style Italic"/>
              </a:defRPr>
            </a:lvl3pPr>
            <a:lvl4pPr marL="0" indent="685800">
              <a:spcBef>
                <a:spcPts val="1400"/>
              </a:spcBef>
              <a:buSzTx/>
              <a:buFontTx/>
              <a:buNone/>
              <a:defRPr sz="2800" spc="28">
                <a:latin typeface="Iowan Old Style Italic"/>
                <a:ea typeface="Iowan Old Style Italic"/>
                <a:cs typeface="Iowan Old Style Italic"/>
                <a:sym typeface="Iowan Old Style Italic"/>
              </a:defRPr>
            </a:lvl4pPr>
            <a:lvl5pPr marL="0" indent="914400">
              <a:spcBef>
                <a:spcPts val="1400"/>
              </a:spcBef>
              <a:buSzTx/>
              <a:buFontTx/>
              <a:buNone/>
              <a:defRPr sz="2800" spc="28">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1" name="Shape 101"/>
          <p:cNvSpPr/>
          <p:nvPr/>
        </p:nvSpPr>
        <p:spPr>
          <a:xfrm>
            <a:off x="508000" y="1771650"/>
            <a:ext cx="1697832" cy="31750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0" b="1" spc="0">
                <a:solidFill>
                  <a:srgbClr val="E4E4E4"/>
                </a:solidFill>
                <a:latin typeface="Baskerville"/>
                <a:ea typeface="Baskerville"/>
                <a:cs typeface="Baskerville"/>
                <a:sym typeface="Baskerville"/>
              </a:defRPr>
            </a:lvl1pPr>
          </a:lstStyle>
          <a:p>
            <a:r>
              <a:t>“</a:t>
            </a:r>
          </a:p>
        </p:txBody>
      </p:sp>
      <p:sp>
        <p:nvSpPr>
          <p:cNvPr id="102" name="Shape 102"/>
          <p:cNvSpPr>
            <a:spLocks noGrp="1"/>
          </p:cNvSpPr>
          <p:nvPr>
            <p:ph type="body" sz="quarter" idx="13"/>
          </p:nvPr>
        </p:nvSpPr>
        <p:spPr>
          <a:xfrm>
            <a:off x="1943100" y="3870536"/>
            <a:ext cx="10490200" cy="939801"/>
          </a:xfrm>
          <a:prstGeom prst="rect">
            <a:avLst/>
          </a:prstGeom>
        </p:spPr>
        <p:txBody>
          <a:bodyPr>
            <a:spAutoFit/>
          </a:bodyPr>
          <a:lstStyle>
            <a:lvl1pPr marL="0" indent="0">
              <a:spcBef>
                <a:spcPts val="1600"/>
              </a:spcBef>
              <a:buSzTx/>
              <a:buFontTx/>
              <a:buNone/>
              <a:defRPr sz="4800">
                <a:solidFill>
                  <a:srgbClr val="747676"/>
                </a:solidFill>
              </a:defRPr>
            </a:lvl1pPr>
          </a:lstStyle>
          <a:p>
            <a:r>
              <a:t>Type a quote here.</a:t>
            </a:r>
          </a:p>
        </p:txBody>
      </p:sp>
      <p:sp>
        <p:nvSpPr>
          <p:cNvPr id="103" name="Shape 103"/>
          <p:cNvSpPr>
            <a:spLocks noGrp="1"/>
          </p:cNvSpPr>
          <p:nvPr>
            <p:ph type="body" sz="quarter" idx="14"/>
          </p:nvPr>
        </p:nvSpPr>
        <p:spPr>
          <a:xfrm>
            <a:off x="1943100" y="7772400"/>
            <a:ext cx="10490200" cy="939800"/>
          </a:xfrm>
          <a:prstGeom prst="rect">
            <a:avLst/>
          </a:prstGeom>
        </p:spPr>
        <p:txBody>
          <a:bodyPr>
            <a:spAutoFit/>
          </a:bodyPr>
          <a:lstStyle>
            <a:lvl1pPr marL="0" indent="0" algn="r">
              <a:lnSpc>
                <a:spcPct val="70000"/>
              </a:lnSpc>
              <a:spcBef>
                <a:spcPts val="1600"/>
              </a:spcBef>
              <a:buSzTx/>
              <a:buFontTx/>
              <a:buNone/>
              <a:defRPr sz="4800">
                <a:solidFill>
                  <a:srgbClr val="6B6D6D"/>
                </a:solidFill>
                <a:latin typeface="Iowan Old Style Italic"/>
                <a:ea typeface="Iowan Old Style Italic"/>
                <a:cs typeface="Iowan Old Style Italic"/>
                <a:sym typeface="Iowan Old Style Italic"/>
              </a:defRPr>
            </a:lvl1pPr>
          </a:lstStyle>
          <a:p>
            <a:r>
              <a:t>-Johnny Appleseed</a:t>
            </a:r>
          </a:p>
        </p:txBody>
      </p:sp>
      <p:sp>
        <p:nvSpPr>
          <p:cNvPr id="104" name="Shape 10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1" name="Shape 111"/>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12" name="Shape 112"/>
          <p:cNvSpPr>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9" name="Shape 1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571500" y="723900"/>
            <a:ext cx="11861800" cy="723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Title Text</a:t>
            </a:r>
          </a:p>
        </p:txBody>
      </p:sp>
      <p:sp>
        <p:nvSpPr>
          <p:cNvPr id="3" name="Shape 3"/>
          <p:cNvSpPr>
            <a:spLocks noGrp="1"/>
          </p:cNvSpPr>
          <p:nvPr>
            <p:ph type="body" idx="1"/>
          </p:nvPr>
        </p:nvSpPr>
        <p:spPr>
          <a:xfrm>
            <a:off x="571500" y="1803400"/>
            <a:ext cx="11861800" cy="72263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a:spcBef>
                <a:spcPts val="0"/>
              </a:spcBef>
              <a:defRPr sz="1600" spc="0">
                <a:solidFill>
                  <a:srgbClr val="747676"/>
                </a:solidFill>
                <a:latin typeface="DIN Alternate"/>
                <a:ea typeface="DIN Alternate"/>
                <a:cs typeface="DIN Alternate"/>
                <a:sym typeface="DIN Alternat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5" r:id="rId4"/>
    <p:sldLayoutId id="2147483656" r:id="rId5"/>
    <p:sldLayoutId id="2147483657" r:id="rId6"/>
    <p:sldLayoutId id="2147483658" r:id="rId7"/>
    <p:sldLayoutId id="2147483659" r:id="rId8"/>
    <p:sldLayoutId id="2147483660" r:id="rId9"/>
    <p:sldLayoutId id="2147483661" r:id="rId10"/>
  </p:sldLayoutIdLst>
  <p:transition spd="med"/>
  <p:txStyles>
    <p:titleStyle>
      <a:lvl1pPr marL="0" marR="0" indent="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1pPr>
      <a:lvl2pPr marL="9398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2pPr>
      <a:lvl3pPr marL="14097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3pPr>
      <a:lvl4pPr marL="18796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4pPr>
      <a:lvl5pPr marL="23495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5pPr>
      <a:lvl6pPr marL="28194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6pPr>
      <a:lvl7pPr marL="32893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7pPr>
      <a:lvl8pPr marL="37592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8pPr>
      <a:lvl9pPr marL="42291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9pPr>
    </p:bodyStyle>
    <p:otherStyle>
      <a:lvl1pPr marL="0" marR="0" indent="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1pPr>
      <a:lvl2pPr marL="0" marR="0" indent="2286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2pPr>
      <a:lvl3pPr marL="0" marR="0" indent="4572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3pPr>
      <a:lvl4pPr marL="0" marR="0" indent="6858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4pPr>
      <a:lvl5pPr marL="0" marR="0" indent="9144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5pPr>
      <a:lvl6pPr marL="0" marR="0" indent="11430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6pPr>
      <a:lvl7pPr marL="0" marR="0" indent="13716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7pPr>
      <a:lvl8pPr marL="0" marR="0" indent="16002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8pPr>
      <a:lvl9pPr marL="0" marR="0" indent="18288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r>
              <a:rPr lang="en-US" dirty="0"/>
              <a:t>Learning Target</a:t>
            </a:r>
          </a:p>
        </p:txBody>
      </p:sp>
      <p:sp>
        <p:nvSpPr>
          <p:cNvPr id="4" name="Text Placeholder 3"/>
          <p:cNvSpPr>
            <a:spLocks noGrp="1"/>
          </p:cNvSpPr>
          <p:nvPr>
            <p:ph type="body" sz="half" idx="1"/>
          </p:nvPr>
        </p:nvSpPr>
        <p:spPr>
          <a:xfrm>
            <a:off x="482600" y="6472418"/>
            <a:ext cx="11861800" cy="3263900"/>
          </a:xfrm>
        </p:spPr>
        <p:txBody>
          <a:bodyPr/>
          <a:lstStyle/>
          <a:p>
            <a:r>
              <a:rPr lang="en-US" dirty="0"/>
              <a:t>I can synthesize the three layers of consciousness into one saying.</a:t>
            </a:r>
          </a:p>
        </p:txBody>
      </p:sp>
    </p:spTree>
    <p:extLst>
      <p:ext uri="{BB962C8B-B14F-4D97-AF65-F5344CB8AC3E}">
        <p14:creationId xmlns:p14="http://schemas.microsoft.com/office/powerpoint/2010/main" val="321675885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38" name="wWYGRXb.jpg"/>
          <p:cNvPicPr>
            <a:picLocks noChangeAspect="1"/>
          </p:cNvPicPr>
          <p:nvPr/>
        </p:nvPicPr>
        <p:blipFill>
          <a:blip r:embed="rId3"/>
          <a:stretch>
            <a:fillRect/>
          </a:stretch>
        </p:blipFill>
        <p:spPr>
          <a:xfrm>
            <a:off x="0" y="812800"/>
            <a:ext cx="13004800" cy="8128000"/>
          </a:xfrm>
          <a:prstGeom prst="rect">
            <a:avLst/>
          </a:prstGeom>
          <a:ln w="12700">
            <a:miter lim="400000"/>
          </a:ln>
        </p:spPr>
      </p:pic>
      <p:sp>
        <p:nvSpPr>
          <p:cNvPr id="139" name="Shape 139"/>
          <p:cNvSpPr>
            <a:spLocks noGrp="1"/>
          </p:cNvSpPr>
          <p:nvPr>
            <p:ph type="body" idx="13"/>
          </p:nvPr>
        </p:nvSpPr>
        <p:spPr>
          <a:xfrm>
            <a:off x="564510" y="9165569"/>
            <a:ext cx="11875780" cy="3"/>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40" name="Shape 140"/>
          <p:cNvSpPr>
            <a:spLocks noGrp="1"/>
          </p:cNvSpPr>
          <p:nvPr>
            <p:ph type="ctrTitle"/>
          </p:nvPr>
        </p:nvSpPr>
        <p:spPr>
          <a:xfrm>
            <a:off x="571500" y="191191"/>
            <a:ext cx="11861800" cy="1912212"/>
          </a:xfrm>
          <a:prstGeom prst="rect">
            <a:avLst/>
          </a:prstGeom>
          <a:effectLst>
            <a:outerShdw blurRad="152400" dist="89775" dir="2700000" rotWithShape="0">
              <a:srgbClr val="010102"/>
            </a:outerShdw>
          </a:effectLst>
        </p:spPr>
        <p:txBody>
          <a:bodyPr/>
          <a:lstStyle>
            <a:lvl1pPr defTabSz="508254">
              <a:defRPr sz="10527" b="1">
                <a:solidFill>
                  <a:srgbClr val="CBCBCB"/>
                </a:solidFill>
                <a:latin typeface="Arial"/>
                <a:ea typeface="Arial"/>
                <a:cs typeface="Arial"/>
                <a:sym typeface="Arial"/>
              </a:defRPr>
            </a:lvl1pPr>
          </a:lstStyle>
          <a:p>
            <a:r>
              <a:t>Consciousness</a:t>
            </a:r>
          </a:p>
        </p:txBody>
      </p:sp>
      <p:sp>
        <p:nvSpPr>
          <p:cNvPr id="2" name="TextBox 1"/>
          <p:cNvSpPr txBox="1"/>
          <p:nvPr/>
        </p:nvSpPr>
        <p:spPr>
          <a:xfrm>
            <a:off x="482600" y="2938885"/>
            <a:ext cx="11430000" cy="48936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1400"/>
              </a:spcBef>
              <a:spcAft>
                <a:spcPts val="0"/>
              </a:spcAft>
              <a:buClrTx/>
              <a:buSzTx/>
              <a:buFontTx/>
              <a:buNone/>
              <a:tabLst/>
            </a:pPr>
            <a:r>
              <a:rPr kumimoji="0" lang="en-US" sz="9600" b="0" i="0" u="none" strike="noStrike" cap="none" spc="28" normalizeH="0" baseline="0" dirty="0">
                <a:ln>
                  <a:noFill/>
                </a:ln>
                <a:solidFill>
                  <a:schemeClr val="bg1"/>
                </a:solidFill>
                <a:effectLst/>
                <a:uFillTx/>
                <a:latin typeface="Iowan Old Style Italic"/>
                <a:ea typeface="Iowan Old Style Italic"/>
                <a:cs typeface="Iowan Old Style Italic"/>
                <a:sym typeface="Iowan Old Style Italic"/>
              </a:rPr>
              <a:t>Do Now</a:t>
            </a:r>
          </a:p>
          <a:p>
            <a:pPr marL="0" marR="0" indent="0" algn="l" defTabSz="584200" rtl="0" fontAlgn="auto" latinLnBrk="0" hangingPunct="0">
              <a:lnSpc>
                <a:spcPct val="100000"/>
              </a:lnSpc>
              <a:spcBef>
                <a:spcPts val="1400"/>
              </a:spcBef>
              <a:spcAft>
                <a:spcPts val="0"/>
              </a:spcAft>
              <a:buClrTx/>
              <a:buSzTx/>
              <a:buFontTx/>
              <a:buNone/>
              <a:tabLst/>
            </a:pPr>
            <a:r>
              <a:rPr lang="en-US" sz="9600" dirty="0">
                <a:solidFill>
                  <a:schemeClr val="bg1"/>
                </a:solidFill>
              </a:rPr>
              <a:t>In your opinion w</a:t>
            </a:r>
            <a:r>
              <a:rPr kumimoji="0" lang="en-US" sz="9600" b="0" i="0" u="none" strike="noStrike" cap="none" spc="28" normalizeH="0" baseline="0" dirty="0">
                <a:ln>
                  <a:noFill/>
                </a:ln>
                <a:solidFill>
                  <a:schemeClr val="bg1"/>
                </a:solidFill>
                <a:effectLst/>
                <a:uFillTx/>
                <a:latin typeface="Iowan Old Style Italic"/>
                <a:ea typeface="Iowan Old Style Italic"/>
                <a:cs typeface="Iowan Old Style Italic"/>
                <a:sym typeface="Iowan Old Style Italic"/>
              </a:rPr>
              <a:t>hat is Consciousness?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wWYGRXb.jpg"/>
          <p:cNvPicPr>
            <a:picLocks noChangeAspect="1"/>
          </p:cNvPicPr>
          <p:nvPr/>
        </p:nvPicPr>
        <p:blipFill>
          <a:blip r:embed="rId3"/>
          <a:stretch>
            <a:fillRect/>
          </a:stretch>
        </p:blipFill>
        <p:spPr>
          <a:xfrm>
            <a:off x="0" y="0"/>
            <a:ext cx="13004800" cy="9753600"/>
          </a:xfrm>
          <a:prstGeom prst="rect">
            <a:avLst/>
          </a:prstGeom>
          <a:ln w="12700">
            <a:miter lim="400000"/>
          </a:ln>
        </p:spPr>
      </p:pic>
      <p:sp>
        <p:nvSpPr>
          <p:cNvPr id="139" name="Shape 139"/>
          <p:cNvSpPr>
            <a:spLocks noGrp="1"/>
          </p:cNvSpPr>
          <p:nvPr>
            <p:ph type="body" idx="13"/>
          </p:nvPr>
        </p:nvSpPr>
        <p:spPr>
          <a:xfrm>
            <a:off x="564510" y="9165569"/>
            <a:ext cx="11875780" cy="3"/>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40" name="Shape 140"/>
          <p:cNvSpPr>
            <a:spLocks noGrp="1"/>
          </p:cNvSpPr>
          <p:nvPr>
            <p:ph type="ctrTitle"/>
          </p:nvPr>
        </p:nvSpPr>
        <p:spPr>
          <a:xfrm>
            <a:off x="571500" y="191191"/>
            <a:ext cx="11861800" cy="1912212"/>
          </a:xfrm>
          <a:prstGeom prst="rect">
            <a:avLst/>
          </a:prstGeom>
          <a:effectLst>
            <a:outerShdw blurRad="152400" dist="89775" dir="2700000" rotWithShape="0">
              <a:srgbClr val="010102"/>
            </a:outerShdw>
          </a:effectLst>
        </p:spPr>
        <p:txBody>
          <a:bodyPr/>
          <a:lstStyle>
            <a:lvl1pPr defTabSz="508254">
              <a:defRPr sz="10527" b="1">
                <a:solidFill>
                  <a:srgbClr val="CBCBCB"/>
                </a:solidFill>
                <a:latin typeface="Arial"/>
                <a:ea typeface="Arial"/>
                <a:cs typeface="Arial"/>
                <a:sym typeface="Arial"/>
              </a:defRPr>
            </a:lvl1pPr>
          </a:lstStyle>
          <a:p>
            <a:r>
              <a:t>Consciousness</a:t>
            </a:r>
          </a:p>
        </p:txBody>
      </p:sp>
      <p:sp>
        <p:nvSpPr>
          <p:cNvPr id="2" name="TextBox 1"/>
          <p:cNvSpPr txBox="1"/>
          <p:nvPr/>
        </p:nvSpPr>
        <p:spPr>
          <a:xfrm>
            <a:off x="482600" y="3028653"/>
            <a:ext cx="11430000" cy="4714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1400"/>
              </a:spcBef>
              <a:spcAft>
                <a:spcPts val="0"/>
              </a:spcAft>
              <a:buClrTx/>
              <a:buSzTx/>
              <a:buFontTx/>
              <a:buNone/>
              <a:tabLst/>
            </a:pPr>
            <a:r>
              <a:rPr lang="en-US" sz="9600" dirty="0">
                <a:solidFill>
                  <a:schemeClr val="bg1"/>
                </a:solidFill>
              </a:rPr>
              <a:t>Essential Question – How do you know you exist?</a:t>
            </a:r>
            <a:endParaRPr kumimoji="0" lang="en-US" sz="9600" b="0" i="0" u="none" strike="noStrike" cap="none" spc="28" normalizeH="0" baseline="0" dirty="0">
              <a:ln>
                <a:noFill/>
              </a:ln>
              <a:solidFill>
                <a:schemeClr val="bg1"/>
              </a:solidFill>
              <a:effectLst/>
              <a:uFillTx/>
              <a:latin typeface="Iowan Old Style Italic"/>
              <a:ea typeface="Iowan Old Style Italic"/>
              <a:cs typeface="Iowan Old Style Italic"/>
              <a:sym typeface="Iowan Old Style Italic"/>
            </a:endParaRPr>
          </a:p>
        </p:txBody>
      </p:sp>
    </p:spTree>
    <p:extLst>
      <p:ext uri="{BB962C8B-B14F-4D97-AF65-F5344CB8AC3E}">
        <p14:creationId xmlns:p14="http://schemas.microsoft.com/office/powerpoint/2010/main" val="204311330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42" name="wWYGRXb.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3678859" y="812800"/>
            <a:ext cx="5647082" cy="8128000"/>
          </a:xfrm>
          <a:prstGeom prst="rect">
            <a:avLst/>
          </a:prstGeom>
          <a:ln w="12700">
            <a:miter lim="400000"/>
          </a:ln>
        </p:spPr>
      </p:pic>
      <p:sp>
        <p:nvSpPr>
          <p:cNvPr id="143" name="Shape 143"/>
          <p:cNvSpPr>
            <a:spLocks noGrp="1"/>
          </p:cNvSpPr>
          <p:nvPr>
            <p:ph type="body" idx="13"/>
          </p:nvPr>
        </p:nvSpPr>
        <p:spPr>
          <a:xfrm>
            <a:off x="564510" y="9165569"/>
            <a:ext cx="11875780" cy="3"/>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44" name="Shape 144"/>
          <p:cNvSpPr>
            <a:spLocks noGrp="1"/>
          </p:cNvSpPr>
          <p:nvPr>
            <p:ph type="ctrTitle"/>
          </p:nvPr>
        </p:nvSpPr>
        <p:spPr>
          <a:xfrm>
            <a:off x="571500" y="191191"/>
            <a:ext cx="11861800" cy="1912212"/>
          </a:xfrm>
          <a:prstGeom prst="rect">
            <a:avLst/>
          </a:prstGeom>
          <a:effectLst>
            <a:outerShdw blurRad="152400" dist="89775" dir="2700000" rotWithShape="0">
              <a:srgbClr val="010102"/>
            </a:outerShdw>
          </a:effectLst>
        </p:spPr>
        <p:txBody>
          <a:bodyPr/>
          <a:lstStyle>
            <a:lvl1pPr defTabSz="508254">
              <a:defRPr sz="10527" b="1">
                <a:solidFill>
                  <a:srgbClr val="CBCBCB"/>
                </a:solidFill>
                <a:latin typeface="Arial"/>
                <a:ea typeface="Arial"/>
                <a:cs typeface="Arial"/>
                <a:sym typeface="Arial"/>
              </a:defRPr>
            </a:lvl1pPr>
          </a:lstStyle>
          <a:p>
            <a:r>
              <a:t>Consciousness</a:t>
            </a:r>
          </a:p>
        </p:txBody>
      </p:sp>
      <p:grpSp>
        <p:nvGrpSpPr>
          <p:cNvPr id="147" name="Group 147"/>
          <p:cNvGrpSpPr/>
          <p:nvPr/>
        </p:nvGrpSpPr>
        <p:grpSpPr>
          <a:xfrm>
            <a:off x="177800" y="5875015"/>
            <a:ext cx="4081463" cy="3581533"/>
            <a:chOff x="0" y="0"/>
            <a:chExt cx="4081462" cy="3581532"/>
          </a:xfrm>
        </p:grpSpPr>
        <p:sp>
          <p:nvSpPr>
            <p:cNvPr id="145" name="Shape 145"/>
            <p:cNvSpPr/>
            <p:nvPr/>
          </p:nvSpPr>
          <p:spPr>
            <a:xfrm>
              <a:off x="0" y="0"/>
              <a:ext cx="4081463" cy="3581533"/>
            </a:xfrm>
            <a:prstGeom prst="rect">
              <a:avLst/>
            </a:prstGeom>
            <a:solidFill>
              <a:schemeClr val="accent4">
                <a:satOff val="15429"/>
                <a:lumOff val="5536"/>
              </a:schemeClr>
            </a:solidFill>
            <a:ln w="12700" cap="flat">
              <a:noFill/>
              <a:miter lim="400000"/>
            </a:ln>
            <a:effectLst/>
          </p:spPr>
          <p:txBody>
            <a:bodyPr wrap="square" lIns="50800" tIns="50800" rIns="50800" bIns="50800" numCol="1" anchor="ctr">
              <a:noAutofit/>
            </a:bodyPr>
            <a:lstStyle/>
            <a:p>
              <a:pPr algn="ctr">
                <a:spcBef>
                  <a:spcPts val="0"/>
                </a:spcBef>
                <a:defRPr sz="2400" spc="0">
                  <a:solidFill>
                    <a:srgbClr val="FFFFFF"/>
                  </a:solidFill>
                  <a:latin typeface="DIN Alternate"/>
                  <a:ea typeface="DIN Alternate"/>
                  <a:cs typeface="DIN Alternate"/>
                  <a:sym typeface="DIN Alternate"/>
                </a:defRPr>
              </a:pPr>
              <a:endParaRPr/>
            </a:p>
          </p:txBody>
        </p:sp>
        <p:sp>
          <p:nvSpPr>
            <p:cNvPr id="146" name="Shape 146"/>
            <p:cNvSpPr/>
            <p:nvPr/>
          </p:nvSpPr>
          <p:spPr>
            <a:xfrm>
              <a:off x="23209" y="160152"/>
              <a:ext cx="4035044" cy="28294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algn="ctr" defTabSz="914400">
                <a:lnSpc>
                  <a:spcPts val="4600"/>
                </a:lnSpc>
                <a:spcBef>
                  <a:spcPts val="0"/>
                </a:spcBef>
                <a:tabLst>
                  <a:tab pos="1676400" algn="l"/>
                  <a:tab pos="14935200" algn="l"/>
                </a:tabLst>
                <a:defRPr sz="3900" b="1" spc="0">
                  <a:solidFill>
                    <a:srgbClr val="000000"/>
                  </a:solidFill>
                  <a:latin typeface="Arial"/>
                  <a:ea typeface="Arial"/>
                  <a:cs typeface="Arial"/>
                  <a:sym typeface="Arial"/>
                </a:defRPr>
              </a:pPr>
              <a:r>
                <a:t>Consciousness as Sensory Awareness</a:t>
              </a:r>
            </a:p>
            <a:p>
              <a:pPr algn="ctr" defTabSz="914400">
                <a:lnSpc>
                  <a:spcPts val="4400"/>
                </a:lnSpc>
                <a:spcBef>
                  <a:spcPts val="0"/>
                </a:spcBef>
                <a:tabLst>
                  <a:tab pos="1676400" algn="l"/>
                  <a:tab pos="14935200" algn="l"/>
                </a:tabLst>
                <a:defRPr sz="3700" b="1" spc="0">
                  <a:solidFill>
                    <a:srgbClr val="000000"/>
                  </a:solidFill>
                  <a:latin typeface="Arial"/>
                  <a:ea typeface="Arial"/>
                  <a:cs typeface="Arial"/>
                  <a:sym typeface="Arial"/>
                </a:defRPr>
              </a:pPr>
              <a:r>
                <a:rPr b="0"/>
                <a:t>Aware of your environment</a:t>
              </a:r>
            </a:p>
          </p:txBody>
        </p:sp>
      </p:grpSp>
      <p:grpSp>
        <p:nvGrpSpPr>
          <p:cNvPr id="150" name="Group 150"/>
          <p:cNvGrpSpPr/>
          <p:nvPr/>
        </p:nvGrpSpPr>
        <p:grpSpPr>
          <a:xfrm>
            <a:off x="4453466" y="5875015"/>
            <a:ext cx="4081464" cy="3581533"/>
            <a:chOff x="0" y="0"/>
            <a:chExt cx="4081462" cy="3581532"/>
          </a:xfrm>
        </p:grpSpPr>
        <p:sp>
          <p:nvSpPr>
            <p:cNvPr id="148" name="Shape 148"/>
            <p:cNvSpPr/>
            <p:nvPr/>
          </p:nvSpPr>
          <p:spPr>
            <a:xfrm>
              <a:off x="0" y="0"/>
              <a:ext cx="4081463" cy="3581533"/>
            </a:xfrm>
            <a:prstGeom prst="rect">
              <a:avLst/>
            </a:prstGeom>
            <a:solidFill>
              <a:schemeClr val="accent1">
                <a:hueOff val="-522454"/>
                <a:satOff val="1153"/>
                <a:lumOff val="13444"/>
              </a:schemeClr>
            </a:solidFill>
            <a:ln w="12700" cap="flat">
              <a:noFill/>
              <a:miter lim="400000"/>
            </a:ln>
            <a:effectLst/>
          </p:spPr>
          <p:txBody>
            <a:bodyPr wrap="square" lIns="50800" tIns="50800" rIns="50800" bIns="50800" numCol="1" anchor="ctr">
              <a:noAutofit/>
            </a:bodyPr>
            <a:lstStyle/>
            <a:p>
              <a:pPr algn="ctr">
                <a:spcBef>
                  <a:spcPts val="0"/>
                </a:spcBef>
                <a:defRPr sz="2400" spc="0">
                  <a:solidFill>
                    <a:srgbClr val="FFFFFF"/>
                  </a:solidFill>
                  <a:latin typeface="DIN Alternate"/>
                  <a:ea typeface="DIN Alternate"/>
                  <a:cs typeface="DIN Alternate"/>
                  <a:sym typeface="DIN Alternate"/>
                </a:defRPr>
              </a:pPr>
              <a:endParaRPr/>
            </a:p>
          </p:txBody>
        </p:sp>
        <p:sp>
          <p:nvSpPr>
            <p:cNvPr id="149" name="Shape 149"/>
            <p:cNvSpPr/>
            <p:nvPr/>
          </p:nvSpPr>
          <p:spPr>
            <a:xfrm>
              <a:off x="23209" y="109352"/>
              <a:ext cx="4035045" cy="33628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algn="ctr" defTabSz="914400">
                <a:lnSpc>
                  <a:spcPts val="4600"/>
                </a:lnSpc>
                <a:spcBef>
                  <a:spcPts val="0"/>
                </a:spcBef>
                <a:tabLst>
                  <a:tab pos="1676400" algn="l"/>
                  <a:tab pos="14935200" algn="l"/>
                </a:tabLst>
                <a:defRPr sz="3900" b="1" spc="0">
                  <a:solidFill>
                    <a:srgbClr val="000000"/>
                  </a:solidFill>
                  <a:latin typeface="Arial"/>
                  <a:ea typeface="Arial"/>
                  <a:cs typeface="Arial"/>
                  <a:sym typeface="Arial"/>
                </a:defRPr>
              </a:pPr>
              <a:r>
                <a:t>Consciousness as Direct Inner Awareness</a:t>
              </a:r>
            </a:p>
            <a:p>
              <a:pPr algn="ctr" defTabSz="914400">
                <a:lnSpc>
                  <a:spcPts val="4400"/>
                </a:lnSpc>
                <a:spcBef>
                  <a:spcPts val="0"/>
                </a:spcBef>
                <a:tabLst>
                  <a:tab pos="1676400" algn="l"/>
                  <a:tab pos="14935200" algn="l"/>
                </a:tabLst>
                <a:defRPr sz="3700" spc="0">
                  <a:solidFill>
                    <a:srgbClr val="000000"/>
                  </a:solidFill>
                  <a:latin typeface="Arial"/>
                  <a:ea typeface="Arial"/>
                  <a:cs typeface="Arial"/>
                  <a:sym typeface="Arial"/>
                </a:defRPr>
              </a:pPr>
              <a:r>
                <a:t>Being aware of things inside yourself.</a:t>
              </a:r>
            </a:p>
          </p:txBody>
        </p:sp>
      </p:grpSp>
      <p:grpSp>
        <p:nvGrpSpPr>
          <p:cNvPr id="153" name="Group 153"/>
          <p:cNvGrpSpPr/>
          <p:nvPr/>
        </p:nvGrpSpPr>
        <p:grpSpPr>
          <a:xfrm>
            <a:off x="8695266" y="5843629"/>
            <a:ext cx="4081463" cy="3644306"/>
            <a:chOff x="0" y="0"/>
            <a:chExt cx="4081462" cy="3644304"/>
          </a:xfrm>
        </p:grpSpPr>
        <p:sp>
          <p:nvSpPr>
            <p:cNvPr id="151" name="Shape 151"/>
            <p:cNvSpPr/>
            <p:nvPr/>
          </p:nvSpPr>
          <p:spPr>
            <a:xfrm>
              <a:off x="0" y="31386"/>
              <a:ext cx="4081463" cy="3581533"/>
            </a:xfrm>
            <a:prstGeom prst="rect">
              <a:avLst/>
            </a:prstGeom>
            <a:solidFill>
              <a:schemeClr val="accent2">
                <a:satOff val="17042"/>
                <a:lumOff val="11017"/>
              </a:schemeClr>
            </a:solidFill>
            <a:ln w="12700" cap="flat">
              <a:noFill/>
              <a:miter lim="400000"/>
            </a:ln>
            <a:effectLst/>
          </p:spPr>
          <p:txBody>
            <a:bodyPr wrap="square" lIns="50800" tIns="50800" rIns="50800" bIns="50800" numCol="1" anchor="ctr">
              <a:noAutofit/>
            </a:bodyPr>
            <a:lstStyle/>
            <a:p>
              <a:pPr algn="ctr">
                <a:spcBef>
                  <a:spcPts val="0"/>
                </a:spcBef>
                <a:defRPr sz="2400" spc="0">
                  <a:solidFill>
                    <a:srgbClr val="FFFFFF"/>
                  </a:solidFill>
                  <a:latin typeface="DIN Alternate"/>
                  <a:ea typeface="DIN Alternate"/>
                  <a:cs typeface="DIN Alternate"/>
                  <a:sym typeface="DIN Alternate"/>
                </a:defRPr>
              </a:pPr>
              <a:endParaRPr/>
            </a:p>
          </p:txBody>
        </p:sp>
        <p:sp>
          <p:nvSpPr>
            <p:cNvPr id="152" name="Shape 152"/>
            <p:cNvSpPr/>
            <p:nvPr/>
          </p:nvSpPr>
          <p:spPr>
            <a:xfrm>
              <a:off x="23210" y="0"/>
              <a:ext cx="4035044" cy="364430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algn="ctr" defTabSz="914400">
                <a:lnSpc>
                  <a:spcPts val="4600"/>
                </a:lnSpc>
                <a:spcBef>
                  <a:spcPts val="0"/>
                </a:spcBef>
                <a:tabLst>
                  <a:tab pos="1676400" algn="l"/>
                  <a:tab pos="14935200" algn="l"/>
                </a:tabLst>
                <a:defRPr sz="3900" b="1" spc="0">
                  <a:solidFill>
                    <a:srgbClr val="000000"/>
                  </a:solidFill>
                  <a:latin typeface="Arial"/>
                  <a:ea typeface="Arial"/>
                  <a:cs typeface="Arial"/>
                  <a:sym typeface="Arial"/>
                </a:defRPr>
              </a:pPr>
              <a:r>
                <a:t>Consciousness as a Sense of Self</a:t>
              </a:r>
              <a:endParaRPr b="0"/>
            </a:p>
            <a:p>
              <a:pPr algn="ctr" defTabSz="914400">
                <a:lnSpc>
                  <a:spcPts val="3800"/>
                </a:lnSpc>
                <a:spcBef>
                  <a:spcPts val="0"/>
                </a:spcBef>
                <a:tabLst>
                  <a:tab pos="1676400" algn="l"/>
                  <a:tab pos="14935200" algn="l"/>
                </a:tabLst>
                <a:defRPr sz="3200" spc="0">
                  <a:solidFill>
                    <a:srgbClr val="000000"/>
                  </a:solidFill>
                  <a:latin typeface="Arial"/>
                  <a:ea typeface="Arial"/>
                  <a:cs typeface="Arial"/>
                  <a:sym typeface="Arial"/>
                </a:defRPr>
              </a:pPr>
              <a:r>
                <a:t>a sense of self in which we are aware of ourselves &amp; our existence</a:t>
              </a:r>
            </a:p>
          </p:txBody>
        </p:sp>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75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fade">
                                      <p:cBhvr>
                                        <p:cTn id="12" dur="750"/>
                                        <p:tgtEl>
                                          <p:spTgt spid="1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3" nodeType="clickEffect">
                                  <p:stCondLst>
                                    <p:cond delay="0"/>
                                  </p:stCondLst>
                                  <p:childTnLst>
                                    <p:set>
                                      <p:cBhvr>
                                        <p:cTn id="16" dur="1" fill="hold">
                                          <p:stCondLst>
                                            <p:cond delay="0"/>
                                          </p:stCondLst>
                                        </p:cTn>
                                        <p:tgtEl>
                                          <p:spTgt spid="153"/>
                                        </p:tgtEl>
                                        <p:attrNameLst>
                                          <p:attrName>style.visibility</p:attrName>
                                        </p:attrNameLst>
                                      </p:cBhvr>
                                      <p:to>
                                        <p:strVal val="visible"/>
                                      </p:to>
                                    </p:set>
                                    <p:animEffect transition="in" filter="fade">
                                      <p:cBhvr>
                                        <p:cTn id="17" dur="75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1" animBg="1" advAuto="0"/>
      <p:bldP spid="150" grpId="2" animBg="1" advAuto="0"/>
      <p:bldP spid="153" grpId="3"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57" name="iceberg consciousness.png"/>
          <p:cNvPicPr>
            <a:picLocks noChangeAspect="1"/>
          </p:cNvPicPr>
          <p:nvPr/>
        </p:nvPicPr>
        <p:blipFill>
          <a:blip r:embed="rId3"/>
          <a:stretch>
            <a:fillRect/>
          </a:stretch>
        </p:blipFill>
        <p:spPr>
          <a:xfrm>
            <a:off x="-1" y="1443368"/>
            <a:ext cx="13004801" cy="8213560"/>
          </a:xfrm>
          <a:prstGeom prst="rect">
            <a:avLst/>
          </a:prstGeom>
          <a:ln w="12700">
            <a:miter lim="400000"/>
          </a:ln>
          <a:effectLst>
            <a:outerShdw blurRad="152400" dir="2700000" rotWithShape="0">
              <a:srgbClr val="010102"/>
            </a:outerShdw>
          </a:effectLst>
        </p:spPr>
      </p:pic>
      <p:pic>
        <p:nvPicPr>
          <p:cNvPr id="158" name="Picture 157"/>
          <p:cNvPicPr>
            <a:picLocks/>
          </p:cNvPicPr>
          <p:nvPr/>
        </p:nvPicPr>
        <p:blipFill>
          <a:blip r:embed="rId4"/>
          <a:stretch>
            <a:fillRect/>
          </a:stretch>
        </p:blipFill>
        <p:spPr>
          <a:xfrm>
            <a:off x="-237266" y="2154766"/>
            <a:ext cx="4702838" cy="1498403"/>
          </a:xfrm>
          <a:prstGeom prst="rect">
            <a:avLst/>
          </a:prstGeom>
        </p:spPr>
      </p:pic>
      <p:pic>
        <p:nvPicPr>
          <p:cNvPr id="160" name="Picture 159"/>
          <p:cNvPicPr>
            <a:picLocks/>
          </p:cNvPicPr>
          <p:nvPr/>
        </p:nvPicPr>
        <p:blipFill>
          <a:blip r:embed="rId4"/>
          <a:stretch>
            <a:fillRect/>
          </a:stretch>
        </p:blipFill>
        <p:spPr>
          <a:xfrm>
            <a:off x="-237266" y="3590462"/>
            <a:ext cx="4702838" cy="1498402"/>
          </a:xfrm>
          <a:prstGeom prst="rect">
            <a:avLst/>
          </a:prstGeom>
        </p:spPr>
      </p:pic>
      <p:pic>
        <p:nvPicPr>
          <p:cNvPr id="162" name="Picture 161"/>
          <p:cNvPicPr>
            <a:picLocks/>
          </p:cNvPicPr>
          <p:nvPr/>
        </p:nvPicPr>
        <p:blipFill>
          <a:blip r:embed="rId5"/>
          <a:stretch>
            <a:fillRect/>
          </a:stretch>
        </p:blipFill>
        <p:spPr>
          <a:xfrm>
            <a:off x="-558933" y="4872831"/>
            <a:ext cx="5151505" cy="2570428"/>
          </a:xfrm>
          <a:prstGeom prst="rect">
            <a:avLst/>
          </a:prstGeom>
        </p:spPr>
      </p:pic>
      <p:sp>
        <p:nvSpPr>
          <p:cNvPr id="164" name="Shape 164"/>
          <p:cNvSpPr>
            <a:spLocks noGrp="1"/>
          </p:cNvSpPr>
          <p:nvPr>
            <p:ph type="ctrTitle"/>
          </p:nvPr>
        </p:nvSpPr>
        <p:spPr>
          <a:xfrm>
            <a:off x="571500" y="191191"/>
            <a:ext cx="11861800" cy="1912212"/>
          </a:xfrm>
          <a:prstGeom prst="rect">
            <a:avLst/>
          </a:prstGeom>
          <a:effectLst>
            <a:outerShdw blurRad="152400" dist="89775" dir="2700000" rotWithShape="0">
              <a:srgbClr val="010102"/>
            </a:outerShdw>
          </a:effectLst>
        </p:spPr>
        <p:txBody>
          <a:bodyPr/>
          <a:lstStyle>
            <a:lvl1pPr>
              <a:defRPr sz="9800" b="1">
                <a:solidFill>
                  <a:srgbClr val="CBCBCB"/>
                </a:solidFill>
                <a:latin typeface="Arial"/>
                <a:ea typeface="Arial"/>
                <a:cs typeface="Arial"/>
                <a:sym typeface="Arial"/>
              </a:defRPr>
            </a:lvl1pPr>
          </a:lstStyle>
          <a:p>
            <a:r>
              <a:t>Consciousness</a:t>
            </a:r>
          </a:p>
        </p:txBody>
      </p:sp>
      <p:pic>
        <p:nvPicPr>
          <p:cNvPr id="165" name="Freud Transparent.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583021" y="-48875"/>
            <a:ext cx="2433800" cy="3447308"/>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ageCurlDouble"/>
      </p:transition>
    </mc:Choice>
    <mc:Choice xmlns:p14="http://schemas.microsoft.com/office/powerpoint/2010/main" xmlns="" Requires="p14">
      <p:transition spd="slow" p14:dur="1500">
        <p14:prism dir="d"/>
      </p:transition>
    </mc:Choice>
    <mc:Fallback xmlns:p14="http://schemas.microsoft.com/office/powerpoint/2010/main"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iterate>
                                    <p:tmAbs val="0"/>
                                  </p:iterate>
                                  <p:childTnLst>
                                    <p:set>
                                      <p:cBhvr>
                                        <p:cTn id="6" fill="hold"/>
                                        <p:tgtEl>
                                          <p:spTgt spid="165"/>
                                        </p:tgtEl>
                                        <p:attrNameLst>
                                          <p:attrName>style.visibility</p:attrName>
                                        </p:attrNameLst>
                                      </p:cBhvr>
                                      <p:to>
                                        <p:strVal val="visible"/>
                                      </p:to>
                                    </p:set>
                                    <p:anim calcmode="lin" valueType="num">
                                      <p:cBhvr>
                                        <p:cTn id="7" dur="1000" fill="hold"/>
                                        <p:tgtEl>
                                          <p:spTgt spid="165"/>
                                        </p:tgtEl>
                                        <p:attrNameLst>
                                          <p:attrName>ppt_x</p:attrName>
                                        </p:attrNameLst>
                                      </p:cBhvr>
                                      <p:tavLst>
                                        <p:tav tm="0">
                                          <p:val>
                                            <p:strVal val="1+#ppt_w/2"/>
                                          </p:val>
                                        </p:tav>
                                        <p:tav tm="100000">
                                          <p:val>
                                            <p:strVal val="#ppt_x"/>
                                          </p:val>
                                        </p:tav>
                                      </p:tavLst>
                                    </p:anim>
                                    <p:anim calcmode="lin" valueType="num">
                                      <p:cBhvr>
                                        <p:cTn id="8" dur="1000" fill="hold"/>
                                        <p:tgtEl>
                                          <p:spTgt spid="16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2" fill="hold" grpId="2" nodeType="afterEffect">
                                  <p:stCondLst>
                                    <p:cond delay="0"/>
                                  </p:stCondLst>
                                  <p:iterate>
                                    <p:tmAbs val="0"/>
                                  </p:iterate>
                                  <p:childTnLst>
                                    <p:set>
                                      <p:cBhvr>
                                        <p:cTn id="11" fill="hold"/>
                                        <p:tgtEl>
                                          <p:spTgt spid="158"/>
                                        </p:tgtEl>
                                        <p:attrNameLst>
                                          <p:attrName>style.visibility</p:attrName>
                                        </p:attrNameLst>
                                      </p:cBhvr>
                                      <p:to>
                                        <p:strVal val="visible"/>
                                      </p:to>
                                    </p:set>
                                    <p:animEffect transition="in" filter="wipe(right)">
                                      <p:cBhvr>
                                        <p:cTn id="12" dur="700"/>
                                        <p:tgtEl>
                                          <p:spTgt spid="158"/>
                                        </p:tgtEl>
                                      </p:cBhvr>
                                    </p:animEffect>
                                  </p:childTnLst>
                                </p:cTn>
                              </p:par>
                            </p:childTnLst>
                          </p:cTn>
                        </p:par>
                        <p:par>
                          <p:cTn id="13" fill="hold">
                            <p:stCondLst>
                              <p:cond delay="1700"/>
                            </p:stCondLst>
                            <p:childTnLst>
                              <p:par>
                                <p:cTn id="14" presetID="22" presetClass="entr" presetSubtype="2" fill="hold" grpId="3" nodeType="afterEffect">
                                  <p:stCondLst>
                                    <p:cond delay="0"/>
                                  </p:stCondLst>
                                  <p:iterate>
                                    <p:tmAbs val="0"/>
                                  </p:iterate>
                                  <p:childTnLst>
                                    <p:set>
                                      <p:cBhvr>
                                        <p:cTn id="15" fill="hold"/>
                                        <p:tgtEl>
                                          <p:spTgt spid="160"/>
                                        </p:tgtEl>
                                        <p:attrNameLst>
                                          <p:attrName>style.visibility</p:attrName>
                                        </p:attrNameLst>
                                      </p:cBhvr>
                                      <p:to>
                                        <p:strVal val="visible"/>
                                      </p:to>
                                    </p:set>
                                    <p:animEffect transition="in" filter="wipe(right)">
                                      <p:cBhvr>
                                        <p:cTn id="16" dur="700"/>
                                        <p:tgtEl>
                                          <p:spTgt spid="160"/>
                                        </p:tgtEl>
                                      </p:cBhvr>
                                    </p:animEffect>
                                  </p:childTnLst>
                                </p:cTn>
                              </p:par>
                            </p:childTnLst>
                          </p:cTn>
                        </p:par>
                        <p:par>
                          <p:cTn id="17" fill="hold">
                            <p:stCondLst>
                              <p:cond delay="2400"/>
                            </p:stCondLst>
                            <p:childTnLst>
                              <p:par>
                                <p:cTn id="18" presetID="22" presetClass="entr" presetSubtype="2" fill="hold" grpId="4" nodeType="afterEffect">
                                  <p:stCondLst>
                                    <p:cond delay="0"/>
                                  </p:stCondLst>
                                  <p:iterate>
                                    <p:tmAbs val="0"/>
                                  </p:iterate>
                                  <p:childTnLst>
                                    <p:set>
                                      <p:cBhvr>
                                        <p:cTn id="19" fill="hold"/>
                                        <p:tgtEl>
                                          <p:spTgt spid="162"/>
                                        </p:tgtEl>
                                        <p:attrNameLst>
                                          <p:attrName>style.visibility</p:attrName>
                                        </p:attrNameLst>
                                      </p:cBhvr>
                                      <p:to>
                                        <p:strVal val="visible"/>
                                      </p:to>
                                    </p:set>
                                    <p:animEffect transition="in" filter="wipe(right)">
                                      <p:cBhvr>
                                        <p:cTn id="20" dur="7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2" animBg="1" advAuto="0"/>
      <p:bldP spid="160" grpId="3" animBg="1" advAuto="0"/>
      <p:bldP spid="162" grpId="4" animBg="1" advAuto="0"/>
      <p:bldP spid="165"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67" name="iceberg consciousness.png"/>
          <p:cNvPicPr>
            <a:picLocks/>
          </p:cNvPicPr>
          <p:nvPr/>
        </p:nvPicPr>
        <p:blipFill>
          <a:blip r:embed="rId3" cstate="print">
            <a:extLst>
              <a:ext uri="{28A0092B-C50C-407E-A947-70E740481C1C}">
                <a14:useLocalDpi xmlns:a14="http://schemas.microsoft.com/office/drawing/2010/main"/>
              </a:ext>
            </a:extLst>
          </a:blip>
          <a:srcRect t="2700"/>
          <a:stretch>
            <a:fillRect/>
          </a:stretch>
        </p:blipFill>
        <p:spPr>
          <a:xfrm>
            <a:off x="-11791" y="-253802"/>
            <a:ext cx="13028283" cy="6876752"/>
          </a:xfrm>
          <a:prstGeom prst="rect">
            <a:avLst/>
          </a:prstGeom>
          <a:ln w="12700">
            <a:miter lim="400000"/>
          </a:ln>
          <a:effectLst>
            <a:outerShdw blurRad="152400" dir="2700000" rotWithShape="0">
              <a:srgbClr val="FFFFFF"/>
            </a:outerShdw>
          </a:effectLst>
        </p:spPr>
      </p:pic>
      <p:pic>
        <p:nvPicPr>
          <p:cNvPr id="168" name="Picture 167"/>
          <p:cNvPicPr>
            <a:picLocks/>
          </p:cNvPicPr>
          <p:nvPr/>
        </p:nvPicPr>
        <p:blipFill>
          <a:blip r:embed="rId4"/>
          <a:stretch>
            <a:fillRect/>
          </a:stretch>
        </p:blipFill>
        <p:spPr>
          <a:xfrm>
            <a:off x="-237266" y="84666"/>
            <a:ext cx="4702838" cy="1498403"/>
          </a:xfrm>
          <a:prstGeom prst="rect">
            <a:avLst/>
          </a:prstGeom>
        </p:spPr>
      </p:pic>
      <p:pic>
        <p:nvPicPr>
          <p:cNvPr id="170" name="Picture 169"/>
          <p:cNvPicPr>
            <a:picLocks/>
          </p:cNvPicPr>
          <p:nvPr/>
        </p:nvPicPr>
        <p:blipFill>
          <a:blip r:embed="rId5"/>
          <a:stretch>
            <a:fillRect/>
          </a:stretch>
        </p:blipFill>
        <p:spPr>
          <a:xfrm>
            <a:off x="-237266" y="1333500"/>
            <a:ext cx="4702838" cy="1358702"/>
          </a:xfrm>
          <a:prstGeom prst="rect">
            <a:avLst/>
          </a:prstGeom>
        </p:spPr>
      </p:pic>
      <p:sp>
        <p:nvSpPr>
          <p:cNvPr id="172" name="Shape 172"/>
          <p:cNvSpPr/>
          <p:nvPr/>
        </p:nvSpPr>
        <p:spPr>
          <a:xfrm>
            <a:off x="160866" y="7431783"/>
            <a:ext cx="12683068" cy="215443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2015070" indent="-2015070" defTabSz="457200">
              <a:lnSpc>
                <a:spcPts val="4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8724900" algn="l"/>
              </a:tabLst>
              <a:defRPr sz="2700" spc="0">
                <a:solidFill>
                  <a:srgbClr val="FFFFFF"/>
                </a:solidFill>
                <a:latin typeface="Century Gothic"/>
                <a:ea typeface="Century Gothic"/>
                <a:cs typeface="Century Gothic"/>
                <a:sym typeface="Century Gothic"/>
              </a:defRPr>
            </a:pPr>
            <a:r>
              <a:rPr b="1" u="sng" dirty="0"/>
              <a:t>2. </a:t>
            </a:r>
            <a:r>
              <a:rPr sz="3400" b="1" u="sng" dirty="0"/>
              <a:t>Preconscious</a:t>
            </a:r>
            <a:r>
              <a:rPr sz="3400" dirty="0"/>
              <a:t> </a:t>
            </a:r>
            <a:r>
              <a:rPr dirty="0"/>
              <a:t>- info not in the conscious (or what you are thinking at the moment), but can be retrieved.</a:t>
            </a:r>
            <a:r>
              <a:rPr lang="en-US" dirty="0"/>
              <a:t> </a:t>
            </a:r>
            <a:r>
              <a:rPr dirty="0"/>
              <a:t> Ex: What did you do last night?  You can retrieve that info (memories, stored knowledge)</a:t>
            </a:r>
          </a:p>
        </p:txBody>
      </p:sp>
      <p:sp>
        <p:nvSpPr>
          <p:cNvPr id="173" name="Shape 173"/>
          <p:cNvSpPr/>
          <p:nvPr/>
        </p:nvSpPr>
        <p:spPr>
          <a:xfrm>
            <a:off x="204890" y="6799955"/>
            <a:ext cx="12474569" cy="61542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2015070" indent="-2015070" defTabSz="457200">
              <a:lnSpc>
                <a:spcPts val="43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8724900" algn="l"/>
              </a:tabLst>
              <a:defRPr sz="3600" spc="0">
                <a:solidFill>
                  <a:srgbClr val="FFFFFF"/>
                </a:solidFill>
                <a:latin typeface="Century Gothic"/>
                <a:ea typeface="Century Gothic"/>
                <a:cs typeface="Century Gothic"/>
                <a:sym typeface="Century Gothic"/>
              </a:defRPr>
            </a:pPr>
            <a:r>
              <a:rPr sz="3500" b="1" u="sng" dirty="0"/>
              <a:t>1.</a:t>
            </a:r>
            <a:r>
              <a:rPr lang="en-US" sz="3500" b="1" u="sng" dirty="0"/>
              <a:t> </a:t>
            </a:r>
            <a:r>
              <a:rPr sz="3500" b="1" u="sng" dirty="0"/>
              <a:t>Conscious</a:t>
            </a:r>
            <a:r>
              <a:rPr sz="3500" dirty="0"/>
              <a:t> - awareness of oneself &amp; one’s environment</a:t>
            </a:r>
          </a:p>
        </p:txBody>
      </p:sp>
      <p:pic>
        <p:nvPicPr>
          <p:cNvPr id="174" name="Freud Transparent.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579674" y="4585402"/>
            <a:ext cx="1422627" cy="201505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iterate>
                                        <p:tmAbs val="0"/>
                                      </p:iterate>
                                      <p:childTnLst>
                                        <p:set>
                                          <p:cBhvr>
                                            <p:cTn id="6" fill="hold"/>
                                            <p:tgtEl>
                                              <p:spTgt spid="174"/>
                                            </p:tgtEl>
                                            <p:attrNameLst>
                                              <p:attrName>style.visibility</p:attrName>
                                            </p:attrNameLst>
                                          </p:cBhvr>
                                          <p:to>
                                            <p:strVal val="visible"/>
                                          </p:to>
                                        </p:set>
                                        <p:anim calcmode="lin" valueType="num">
                                          <p:cBhvr>
                                            <p:cTn id="7" dur="600" fill="hold"/>
                                            <p:tgtEl>
                                              <p:spTgt spid="174"/>
                                            </p:tgtEl>
                                            <p:attrNameLst>
                                              <p:attrName>ppt_x</p:attrName>
                                            </p:attrNameLst>
                                          </p:cBhvr>
                                          <p:tavLst>
                                            <p:tav tm="0">
                                              <p:val>
                                                <p:strVal val="1+#ppt_w/2"/>
                                              </p:val>
                                            </p:tav>
                                            <p:tav tm="100000">
                                              <p:val>
                                                <p:strVal val="#ppt_x"/>
                                              </p:val>
                                            </p:tav>
                                          </p:tavLst>
                                        </p:anim>
                                        <p:anim calcmode="lin" valueType="num">
                                          <p:cBhvr>
                                            <p:cTn id="8" dur="600" fill="hold"/>
                                            <p:tgtEl>
                                              <p:spTgt spid="174"/>
                                            </p:tgtEl>
                                            <p:attrNameLst>
                                              <p:attrName>ppt_y</p:attrName>
                                            </p:attrNameLst>
                                          </p:cBhvr>
                                          <p:tavLst>
                                            <p:tav tm="0">
                                              <p:val>
                                                <p:strVal val="#ppt_y"/>
                                              </p:val>
                                            </p:tav>
                                            <p:tav tm="100000">
                                              <p:val>
                                                <p:strVal val="#ppt_y"/>
                                              </p:val>
                                            </p:tav>
                                          </p:tavLst>
                                        </p:anim>
                                      </p:childTnLst>
                                    </p:cTn>
                                  </p:par>
                                </p:childTnLst>
                              </p:cTn>
                            </p:par>
                            <p:par>
                              <p:cTn id="9" fill="hold">
                                <p:stCondLst>
                                  <p:cond delay="600"/>
                                </p:stCondLst>
                                <p:childTnLst>
                                  <p:par>
                                    <p:cTn id="10" presetID="22" presetClass="entr" presetSubtype="2" fill="hold" grpId="2" nodeType="afterEffect">
                                      <p:stCondLst>
                                        <p:cond delay="0"/>
                                      </p:stCondLst>
                                      <p:iterate>
                                        <p:tmAbs val="0"/>
                                      </p:iterate>
                                      <p:childTnLst>
                                        <p:set>
                                          <p:cBhvr>
                                            <p:cTn id="11" fill="hold"/>
                                            <p:tgtEl>
                                              <p:spTgt spid="168"/>
                                            </p:tgtEl>
                                            <p:attrNameLst>
                                              <p:attrName>style.visibility</p:attrName>
                                            </p:attrNameLst>
                                          </p:cBhvr>
                                          <p:to>
                                            <p:strVal val="visible"/>
                                          </p:to>
                                        </p:set>
                                        <p:animEffect transition="in" filter="wipe(right)">
                                          <p:cBhvr>
                                            <p:cTn id="12" dur="700"/>
                                            <p:tgtEl>
                                              <p:spTgt spid="168"/>
                                            </p:tgtEl>
                                          </p:cBhvr>
                                        </p:animEffect>
                                      </p:childTnLst>
                                    </p:cTn>
                                  </p:par>
                                </p:childTnLst>
                              </p:cTn>
                            </p:par>
                            <p:par>
                              <p:cTn id="13" fill="hold">
                                <p:stCondLst>
                                  <p:cond delay="1300"/>
                                </p:stCondLst>
                                <p:childTnLst>
                                  <p:par>
                                    <p:cTn id="14" presetID="2" presetClass="entr" presetSubtype="8" fill="hold" grpId="3" nodeType="afterEffect" p14:presetBounceEnd="52000">
                                      <p:stCondLst>
                                        <p:cond delay="0"/>
                                      </p:stCondLst>
                                      <p:childTnLst>
                                        <p:set>
                                          <p:cBhvr>
                                            <p:cTn id="15" fill="hold"/>
                                            <p:tgtEl>
                                              <p:spTgt spid="173"/>
                                            </p:tgtEl>
                                            <p:attrNameLst>
                                              <p:attrName>style.visibility</p:attrName>
                                            </p:attrNameLst>
                                          </p:cBhvr>
                                          <p:to>
                                            <p:strVal val="visible"/>
                                          </p:to>
                                        </p:set>
                                        <p:anim calcmode="lin" valueType="num" p14:bounceEnd="52000">
                                          <p:cBhvr>
                                            <p:cTn id="16" dur="1000" fill="hold"/>
                                            <p:tgtEl>
                                              <p:spTgt spid="173"/>
                                            </p:tgtEl>
                                            <p:attrNameLst>
                                              <p:attrName>ppt_x</p:attrName>
                                            </p:attrNameLst>
                                          </p:cBhvr>
                                          <p:tavLst>
                                            <p:tav tm="0">
                                              <p:val>
                                                <p:strVal val="0-#ppt_w/2"/>
                                              </p:val>
                                            </p:tav>
                                            <p:tav tm="100000">
                                              <p:val>
                                                <p:strVal val="#ppt_x"/>
                                              </p:val>
                                            </p:tav>
                                          </p:tavLst>
                                        </p:anim>
                                        <p:anim calcmode="lin" valueType="num" p14:bounceEnd="52000">
                                          <p:cBhvr>
                                            <p:cTn id="17" dur="1000" fill="hold"/>
                                            <p:tgtEl>
                                              <p:spTgt spid="17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4" nodeType="clickEffect">
                                      <p:stCondLst>
                                        <p:cond delay="0"/>
                                      </p:stCondLst>
                                      <p:iterate>
                                        <p:tmAbs val="0"/>
                                      </p:iterate>
                                      <p:childTnLst>
                                        <p:set>
                                          <p:cBhvr>
                                            <p:cTn id="21" fill="hold"/>
                                            <p:tgtEl>
                                              <p:spTgt spid="170"/>
                                            </p:tgtEl>
                                            <p:attrNameLst>
                                              <p:attrName>style.visibility</p:attrName>
                                            </p:attrNameLst>
                                          </p:cBhvr>
                                          <p:to>
                                            <p:strVal val="visible"/>
                                          </p:to>
                                        </p:set>
                                        <p:animEffect transition="in" filter="wipe(right)">
                                          <p:cBhvr>
                                            <p:cTn id="22" dur="700"/>
                                            <p:tgtEl>
                                              <p:spTgt spid="170"/>
                                            </p:tgtEl>
                                          </p:cBhvr>
                                        </p:animEffect>
                                      </p:childTnLst>
                                    </p:cTn>
                                  </p:par>
                                  <p:par>
                                    <p:cTn id="23" presetID="22" presetClass="exit" presetSubtype="8" fill="hold" grpId="6" nodeType="withEffect">
                                      <p:stCondLst>
                                        <p:cond delay="0"/>
                                      </p:stCondLst>
                                      <p:iterate>
                                        <p:tmAbs val="0"/>
                                      </p:iterate>
                                      <p:childTnLst>
                                        <p:animEffect transition="out" filter="wipe(left)">
                                          <p:cBhvr>
                                            <p:cTn id="24" dur="1000" fill="hold"/>
                                            <p:tgtEl>
                                              <p:spTgt spid="168"/>
                                            </p:tgtEl>
                                          </p:cBhvr>
                                        </p:animEffect>
                                        <p:set>
                                          <p:cBhvr>
                                            <p:cTn id="25" fill="hold">
                                              <p:stCondLst>
                                                <p:cond delay="998"/>
                                              </p:stCondLst>
                                            </p:cTn>
                                            <p:tgtEl>
                                              <p:spTgt spid="168"/>
                                            </p:tgtEl>
                                            <p:attrNameLst>
                                              <p:attrName>style.visibility</p:attrName>
                                            </p:attrNameLst>
                                          </p:cBhvr>
                                          <p:to>
                                            <p:strVal val="hidden"/>
                                          </p:to>
                                        </p:set>
                                      </p:childTnLst>
                                    </p:cTn>
                                  </p:par>
                                </p:childTnLst>
                              </p:cTn>
                            </p:par>
                            <p:par>
                              <p:cTn id="26" fill="hold">
                                <p:stCondLst>
                                  <p:cond delay="1000"/>
                                </p:stCondLst>
                                <p:childTnLst>
                                  <p:par>
                                    <p:cTn id="27" presetID="2" presetClass="entr" presetSubtype="8" fill="hold" grpId="5" nodeType="afterEffect" p14:presetBounceEnd="40000">
                                      <p:stCondLst>
                                        <p:cond delay="0"/>
                                      </p:stCondLst>
                                      <p:childTnLst>
                                        <p:set>
                                          <p:cBhvr>
                                            <p:cTn id="28" fill="hold"/>
                                            <p:tgtEl>
                                              <p:spTgt spid="172"/>
                                            </p:tgtEl>
                                            <p:attrNameLst>
                                              <p:attrName>style.visibility</p:attrName>
                                            </p:attrNameLst>
                                          </p:cBhvr>
                                          <p:to>
                                            <p:strVal val="visible"/>
                                          </p:to>
                                        </p:set>
                                        <p:anim calcmode="lin" valueType="num" p14:bounceEnd="40000">
                                          <p:cBhvr>
                                            <p:cTn id="29" dur="1000" fill="hold"/>
                                            <p:tgtEl>
                                              <p:spTgt spid="172"/>
                                            </p:tgtEl>
                                            <p:attrNameLst>
                                              <p:attrName>ppt_x</p:attrName>
                                            </p:attrNameLst>
                                          </p:cBhvr>
                                          <p:tavLst>
                                            <p:tav tm="0">
                                              <p:val>
                                                <p:strVal val="0-#ppt_w/2"/>
                                              </p:val>
                                            </p:tav>
                                            <p:tav tm="100000">
                                              <p:val>
                                                <p:strVal val="#ppt_x"/>
                                              </p:val>
                                            </p:tav>
                                          </p:tavLst>
                                        </p:anim>
                                        <p:anim calcmode="lin" valueType="num" p14:bounceEnd="40000">
                                          <p:cBhvr>
                                            <p:cTn id="30" dur="1000" fill="hold"/>
                                            <p:tgtEl>
                                              <p:spTgt spid="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2" animBg="1" advAuto="0"/>
          <p:bldP spid="168" grpId="6" animBg="1" advAuto="0"/>
          <p:bldP spid="170" grpId="4" animBg="1" advAuto="0"/>
          <p:bldP spid="172" grpId="5" animBg="1" advAuto="0"/>
          <p:bldP spid="173" grpId="3" animBg="1" advAuto="0"/>
          <p:bldP spid="174" grpId="1" animBg="1" advAuto="0"/>
        </p:bldLst>
      </p:timing>
    </mc:Choice>
    <mc:Fallback xmlns="">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iterate>
                                        <p:tmAbs val="0"/>
                                      </p:iterate>
                                      <p:childTnLst>
                                        <p:set>
                                          <p:cBhvr>
                                            <p:cTn id="6" fill="hold"/>
                                            <p:tgtEl>
                                              <p:spTgt spid="174"/>
                                            </p:tgtEl>
                                            <p:attrNameLst>
                                              <p:attrName>style.visibility</p:attrName>
                                            </p:attrNameLst>
                                          </p:cBhvr>
                                          <p:to>
                                            <p:strVal val="visible"/>
                                          </p:to>
                                        </p:set>
                                        <p:anim calcmode="lin" valueType="num">
                                          <p:cBhvr>
                                            <p:cTn id="7" dur="600" fill="hold"/>
                                            <p:tgtEl>
                                              <p:spTgt spid="174"/>
                                            </p:tgtEl>
                                            <p:attrNameLst>
                                              <p:attrName>ppt_x</p:attrName>
                                            </p:attrNameLst>
                                          </p:cBhvr>
                                          <p:tavLst>
                                            <p:tav tm="0">
                                              <p:val>
                                                <p:strVal val="1+#ppt_w/2"/>
                                              </p:val>
                                            </p:tav>
                                            <p:tav tm="100000">
                                              <p:val>
                                                <p:strVal val="#ppt_x"/>
                                              </p:val>
                                            </p:tav>
                                          </p:tavLst>
                                        </p:anim>
                                        <p:anim calcmode="lin" valueType="num">
                                          <p:cBhvr>
                                            <p:cTn id="8" dur="600" fill="hold"/>
                                            <p:tgtEl>
                                              <p:spTgt spid="174"/>
                                            </p:tgtEl>
                                            <p:attrNameLst>
                                              <p:attrName>ppt_y</p:attrName>
                                            </p:attrNameLst>
                                          </p:cBhvr>
                                          <p:tavLst>
                                            <p:tav tm="0">
                                              <p:val>
                                                <p:strVal val="#ppt_y"/>
                                              </p:val>
                                            </p:tav>
                                            <p:tav tm="100000">
                                              <p:val>
                                                <p:strVal val="#ppt_y"/>
                                              </p:val>
                                            </p:tav>
                                          </p:tavLst>
                                        </p:anim>
                                      </p:childTnLst>
                                    </p:cTn>
                                  </p:par>
                                </p:childTnLst>
                              </p:cTn>
                            </p:par>
                            <p:par>
                              <p:cTn id="9" fill="hold">
                                <p:stCondLst>
                                  <p:cond delay="600"/>
                                </p:stCondLst>
                                <p:childTnLst>
                                  <p:par>
                                    <p:cTn id="10" presetID="22" presetClass="entr" presetSubtype="2" fill="hold" grpId="2" nodeType="afterEffect">
                                      <p:stCondLst>
                                        <p:cond delay="0"/>
                                      </p:stCondLst>
                                      <p:iterate>
                                        <p:tmAbs val="0"/>
                                      </p:iterate>
                                      <p:childTnLst>
                                        <p:set>
                                          <p:cBhvr>
                                            <p:cTn id="11" fill="hold"/>
                                            <p:tgtEl>
                                              <p:spTgt spid="168"/>
                                            </p:tgtEl>
                                            <p:attrNameLst>
                                              <p:attrName>style.visibility</p:attrName>
                                            </p:attrNameLst>
                                          </p:cBhvr>
                                          <p:to>
                                            <p:strVal val="visible"/>
                                          </p:to>
                                        </p:set>
                                        <p:animEffect transition="in" filter="wipe(right)">
                                          <p:cBhvr>
                                            <p:cTn id="12" dur="700"/>
                                            <p:tgtEl>
                                              <p:spTgt spid="168"/>
                                            </p:tgtEl>
                                          </p:cBhvr>
                                        </p:animEffect>
                                      </p:childTnLst>
                                    </p:cTn>
                                  </p:par>
                                </p:childTnLst>
                              </p:cTn>
                            </p:par>
                            <p:par>
                              <p:cTn id="13" fill="hold">
                                <p:stCondLst>
                                  <p:cond delay="1300"/>
                                </p:stCondLst>
                                <p:childTnLst>
                                  <p:par>
                                    <p:cTn id="14" presetID="2" presetClass="entr" presetSubtype="8" fill="hold" grpId="3" nodeType="afterEffect">
                                      <p:stCondLst>
                                        <p:cond delay="0"/>
                                      </p:stCondLst>
                                      <p:childTnLst>
                                        <p:set>
                                          <p:cBhvr>
                                            <p:cTn id="15" fill="hold"/>
                                            <p:tgtEl>
                                              <p:spTgt spid="173"/>
                                            </p:tgtEl>
                                            <p:attrNameLst>
                                              <p:attrName>style.visibility</p:attrName>
                                            </p:attrNameLst>
                                          </p:cBhvr>
                                          <p:to>
                                            <p:strVal val="visible"/>
                                          </p:to>
                                        </p:set>
                                        <p:anim calcmode="lin" valueType="num">
                                          <p:cBhvr>
                                            <p:cTn id="16" dur="1000" fill="hold"/>
                                            <p:tgtEl>
                                              <p:spTgt spid="173"/>
                                            </p:tgtEl>
                                            <p:attrNameLst>
                                              <p:attrName>ppt_x</p:attrName>
                                            </p:attrNameLst>
                                          </p:cBhvr>
                                          <p:tavLst>
                                            <p:tav tm="0">
                                              <p:val>
                                                <p:strVal val="0-#ppt_w/2"/>
                                              </p:val>
                                            </p:tav>
                                            <p:tav tm="100000">
                                              <p:val>
                                                <p:strVal val="#ppt_x"/>
                                              </p:val>
                                            </p:tav>
                                          </p:tavLst>
                                        </p:anim>
                                        <p:anim calcmode="lin" valueType="num">
                                          <p:cBhvr>
                                            <p:cTn id="17" dur="1000" fill="hold"/>
                                            <p:tgtEl>
                                              <p:spTgt spid="17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4" nodeType="clickEffect">
                                      <p:stCondLst>
                                        <p:cond delay="0"/>
                                      </p:stCondLst>
                                      <p:iterate>
                                        <p:tmAbs val="0"/>
                                      </p:iterate>
                                      <p:childTnLst>
                                        <p:set>
                                          <p:cBhvr>
                                            <p:cTn id="21" fill="hold"/>
                                            <p:tgtEl>
                                              <p:spTgt spid="170"/>
                                            </p:tgtEl>
                                            <p:attrNameLst>
                                              <p:attrName>style.visibility</p:attrName>
                                            </p:attrNameLst>
                                          </p:cBhvr>
                                          <p:to>
                                            <p:strVal val="visible"/>
                                          </p:to>
                                        </p:set>
                                        <p:animEffect transition="in" filter="wipe(right)">
                                          <p:cBhvr>
                                            <p:cTn id="22" dur="700"/>
                                            <p:tgtEl>
                                              <p:spTgt spid="170"/>
                                            </p:tgtEl>
                                          </p:cBhvr>
                                        </p:animEffect>
                                      </p:childTnLst>
                                    </p:cTn>
                                  </p:par>
                                  <p:par>
                                    <p:cTn id="23" presetID="22" presetClass="exit" presetSubtype="8" fill="hold" grpId="6" nodeType="withEffect">
                                      <p:stCondLst>
                                        <p:cond delay="0"/>
                                      </p:stCondLst>
                                      <p:iterate>
                                        <p:tmAbs val="0"/>
                                      </p:iterate>
                                      <p:childTnLst>
                                        <p:animEffect transition="out" filter="wipe(left)">
                                          <p:cBhvr>
                                            <p:cTn id="24" dur="1000" fill="hold"/>
                                            <p:tgtEl>
                                              <p:spTgt spid="168"/>
                                            </p:tgtEl>
                                          </p:cBhvr>
                                        </p:animEffect>
                                        <p:set>
                                          <p:cBhvr>
                                            <p:cTn id="25" fill="hold">
                                              <p:stCondLst>
                                                <p:cond delay="998"/>
                                              </p:stCondLst>
                                            </p:cTn>
                                            <p:tgtEl>
                                              <p:spTgt spid="168"/>
                                            </p:tgtEl>
                                            <p:attrNameLst>
                                              <p:attrName>style.visibility</p:attrName>
                                            </p:attrNameLst>
                                          </p:cBhvr>
                                          <p:to>
                                            <p:strVal val="hidden"/>
                                          </p:to>
                                        </p:set>
                                      </p:childTnLst>
                                    </p:cTn>
                                  </p:par>
                                </p:childTnLst>
                              </p:cTn>
                            </p:par>
                            <p:par>
                              <p:cTn id="26" fill="hold">
                                <p:stCondLst>
                                  <p:cond delay="1000"/>
                                </p:stCondLst>
                                <p:childTnLst>
                                  <p:par>
                                    <p:cTn id="27" presetID="2" presetClass="entr" presetSubtype="8" fill="hold" grpId="5" nodeType="afterEffect">
                                      <p:stCondLst>
                                        <p:cond delay="0"/>
                                      </p:stCondLst>
                                      <p:childTnLst>
                                        <p:set>
                                          <p:cBhvr>
                                            <p:cTn id="28" fill="hold"/>
                                            <p:tgtEl>
                                              <p:spTgt spid="172"/>
                                            </p:tgtEl>
                                            <p:attrNameLst>
                                              <p:attrName>style.visibility</p:attrName>
                                            </p:attrNameLst>
                                          </p:cBhvr>
                                          <p:to>
                                            <p:strVal val="visible"/>
                                          </p:to>
                                        </p:set>
                                        <p:anim calcmode="lin" valueType="num">
                                          <p:cBhvr>
                                            <p:cTn id="29" dur="1000" fill="hold"/>
                                            <p:tgtEl>
                                              <p:spTgt spid="172"/>
                                            </p:tgtEl>
                                            <p:attrNameLst>
                                              <p:attrName>ppt_x</p:attrName>
                                            </p:attrNameLst>
                                          </p:cBhvr>
                                          <p:tavLst>
                                            <p:tav tm="0">
                                              <p:val>
                                                <p:strVal val="0-#ppt_w/2"/>
                                              </p:val>
                                            </p:tav>
                                            <p:tav tm="100000">
                                              <p:val>
                                                <p:strVal val="#ppt_x"/>
                                              </p:val>
                                            </p:tav>
                                          </p:tavLst>
                                        </p:anim>
                                        <p:anim calcmode="lin" valueType="num">
                                          <p:cBhvr>
                                            <p:cTn id="30" dur="1000" fill="hold"/>
                                            <p:tgtEl>
                                              <p:spTgt spid="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2" animBg="1" advAuto="0"/>
          <p:bldP spid="168" grpId="6" animBg="1" advAuto="0"/>
          <p:bldP spid="170" grpId="4" animBg="1" advAuto="0"/>
          <p:bldP spid="172" grpId="5" animBg="1" advAuto="0"/>
          <p:bldP spid="173" grpId="3" animBg="1" advAuto="0"/>
          <p:bldP spid="174" grpId="1" animBg="1" advAuto="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76" name="iceberg consciousness.png"/>
          <p:cNvPicPr>
            <a:picLocks/>
          </p:cNvPicPr>
          <p:nvPr/>
        </p:nvPicPr>
        <p:blipFill>
          <a:blip r:embed="rId3" cstate="print">
            <a:extLst>
              <a:ext uri="{28A0092B-C50C-407E-A947-70E740481C1C}">
                <a14:useLocalDpi xmlns:a14="http://schemas.microsoft.com/office/drawing/2010/main"/>
              </a:ext>
            </a:extLst>
          </a:blip>
          <a:srcRect/>
          <a:stretch>
            <a:fillRect/>
          </a:stretch>
        </p:blipFill>
        <p:spPr>
          <a:xfrm>
            <a:off x="-11791" y="-253802"/>
            <a:ext cx="13028283" cy="6876752"/>
          </a:xfrm>
          <a:prstGeom prst="rect">
            <a:avLst/>
          </a:prstGeom>
          <a:ln w="12700">
            <a:miter lim="400000"/>
          </a:ln>
          <a:effectLst>
            <a:outerShdw blurRad="152400" dir="2700000" rotWithShape="0">
              <a:srgbClr val="FFFFFF"/>
            </a:outerShdw>
          </a:effectLst>
        </p:spPr>
      </p:pic>
      <p:sp>
        <p:nvSpPr>
          <p:cNvPr id="177" name="Shape 177"/>
          <p:cNvSpPr/>
          <p:nvPr/>
        </p:nvSpPr>
        <p:spPr>
          <a:xfrm>
            <a:off x="-235377" y="-855134"/>
            <a:ext cx="12197508" cy="660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2015070" indent="-2015070" defTabSz="457200">
              <a:lnSpc>
                <a:spcPts val="43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8724900" algn="l"/>
              </a:tabLst>
              <a:defRPr sz="3600" spc="0">
                <a:solidFill>
                  <a:srgbClr val="FFFFFF"/>
                </a:solidFill>
                <a:latin typeface="Century Gothic"/>
                <a:ea typeface="Century Gothic"/>
                <a:cs typeface="Century Gothic"/>
                <a:sym typeface="Century Gothic"/>
              </a:defRPr>
            </a:pPr>
            <a:r>
              <a:rPr b="1" u="sng"/>
              <a:t>Conscious</a:t>
            </a:r>
            <a:r>
              <a:t> - awareness of oneself &amp; one’s environment</a:t>
            </a:r>
          </a:p>
        </p:txBody>
      </p:sp>
      <p:pic>
        <p:nvPicPr>
          <p:cNvPr id="178" name="Picture 177"/>
          <p:cNvPicPr>
            <a:picLocks/>
          </p:cNvPicPr>
          <p:nvPr/>
        </p:nvPicPr>
        <p:blipFill>
          <a:blip r:embed="rId4"/>
          <a:stretch>
            <a:fillRect/>
          </a:stretch>
        </p:blipFill>
        <p:spPr>
          <a:xfrm>
            <a:off x="-237266" y="2489299"/>
            <a:ext cx="4702838" cy="2336470"/>
          </a:xfrm>
          <a:prstGeom prst="rect">
            <a:avLst/>
          </a:prstGeom>
        </p:spPr>
      </p:pic>
      <p:sp>
        <p:nvSpPr>
          <p:cNvPr id="180" name="Shape 180"/>
          <p:cNvSpPr/>
          <p:nvPr/>
        </p:nvSpPr>
        <p:spPr>
          <a:xfrm>
            <a:off x="85989" y="8054007"/>
            <a:ext cx="12832822" cy="153652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2015070" indent="-2015070" defTabSz="457200">
              <a:lnSpc>
                <a:spcPts val="43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8724900" algn="l"/>
              </a:tabLst>
              <a:defRPr sz="3100" spc="0">
                <a:solidFill>
                  <a:srgbClr val="FFFFFF"/>
                </a:solidFill>
                <a:latin typeface="Arial"/>
                <a:ea typeface="Arial"/>
                <a:cs typeface="Arial"/>
                <a:sym typeface="Arial"/>
              </a:defRPr>
            </a:pPr>
            <a:r>
              <a:rPr b="1"/>
              <a:t>3. </a:t>
            </a:r>
            <a:r>
              <a:rPr sz="3600" b="1" u="sng"/>
              <a:t>Unconscious Level or subconscious</a:t>
            </a:r>
            <a:r>
              <a:t> - Unacceptable thoughts, memories, wishes in which we are unaware, but still control our behavior. This info is hidden. </a:t>
            </a:r>
          </a:p>
        </p:txBody>
      </p:sp>
      <p:sp>
        <p:nvSpPr>
          <p:cNvPr id="181" name="Shape 181"/>
          <p:cNvSpPr/>
          <p:nvPr/>
        </p:nvSpPr>
        <p:spPr>
          <a:xfrm>
            <a:off x="160866" y="6635216"/>
            <a:ext cx="12683068" cy="141076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2015070" indent="-2015070" defTabSz="457200">
              <a:lnSpc>
                <a:spcPts val="42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8724900" algn="l"/>
              </a:tabLst>
              <a:defRPr spc="0">
                <a:solidFill>
                  <a:srgbClr val="FFFFFF"/>
                </a:solidFill>
                <a:latin typeface="Arial"/>
                <a:ea typeface="Arial"/>
                <a:cs typeface="Arial"/>
                <a:sym typeface="Arial"/>
              </a:defRPr>
            </a:pPr>
            <a:r>
              <a:rPr b="1"/>
              <a:t>2. </a:t>
            </a:r>
            <a:r>
              <a:rPr sz="3500" b="1" u="sng"/>
              <a:t>Preconscious</a:t>
            </a:r>
            <a:r>
              <a:rPr sz="3500"/>
              <a:t> </a:t>
            </a:r>
            <a:r>
              <a:t>- info not in the conscious (or what you are thinking at the moment), but can be retrieved. Ex: What did you do last night?  You can retrieve that info (memories, stored knowledge)</a:t>
            </a:r>
          </a:p>
        </p:txBody>
      </p:sp>
      <p:pic>
        <p:nvPicPr>
          <p:cNvPr id="182" name="Freud Transparent.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579674" y="4585402"/>
            <a:ext cx="1422627" cy="201505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wipe dir="u"/>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1" nodeType="afterEffect">
                                  <p:stCondLst>
                                    <p:cond delay="0"/>
                                  </p:stCondLst>
                                  <p:iterate>
                                    <p:tmAbs val="0"/>
                                  </p:iterate>
                                  <p:childTnLst>
                                    <p:set>
                                      <p:cBhvr>
                                        <p:cTn id="6" fill="hold"/>
                                        <p:tgtEl>
                                          <p:spTgt spid="178"/>
                                        </p:tgtEl>
                                        <p:attrNameLst>
                                          <p:attrName>style.visibility</p:attrName>
                                        </p:attrNameLst>
                                      </p:cBhvr>
                                      <p:to>
                                        <p:strVal val="visible"/>
                                      </p:to>
                                    </p:set>
                                    <p:animEffect transition="in" filter="wipe(right)">
                                      <p:cBhvr>
                                        <p:cTn id="7" dur="700"/>
                                        <p:tgtEl>
                                          <p:spTgt spid="178"/>
                                        </p:tgtEl>
                                      </p:cBhvr>
                                    </p:animEffect>
                                  </p:childTnLst>
                                </p:cTn>
                              </p:par>
                              <p:par>
                                <p:cTn id="8" presetID="2" presetClass="entr" presetSubtype="4" fill="hold" grpId="2" nodeType="withEffect">
                                  <p:stCondLst>
                                    <p:cond delay="0"/>
                                  </p:stCondLst>
                                  <p:iterate>
                                    <p:tmAbs val="0"/>
                                  </p:iterate>
                                  <p:childTnLst>
                                    <p:set>
                                      <p:cBhvr>
                                        <p:cTn id="9" fill="hold"/>
                                        <p:tgtEl>
                                          <p:spTgt spid="180"/>
                                        </p:tgtEl>
                                        <p:attrNameLst>
                                          <p:attrName>style.visibility</p:attrName>
                                        </p:attrNameLst>
                                      </p:cBhvr>
                                      <p:to>
                                        <p:strVal val="visible"/>
                                      </p:to>
                                    </p:set>
                                    <p:anim calcmode="lin" valueType="num">
                                      <p:cBhvr>
                                        <p:cTn id="10" dur="700" fill="hold"/>
                                        <p:tgtEl>
                                          <p:spTgt spid="180"/>
                                        </p:tgtEl>
                                        <p:attrNameLst>
                                          <p:attrName>ppt_x</p:attrName>
                                        </p:attrNameLst>
                                      </p:cBhvr>
                                      <p:tavLst>
                                        <p:tav tm="0">
                                          <p:val>
                                            <p:strVal val="#ppt_x"/>
                                          </p:val>
                                        </p:tav>
                                        <p:tav tm="100000">
                                          <p:val>
                                            <p:strVal val="#ppt_x"/>
                                          </p:val>
                                        </p:tav>
                                      </p:tavLst>
                                    </p:anim>
                                    <p:anim calcmode="lin" valueType="num">
                                      <p:cBhvr>
                                        <p:cTn id="11" dur="700" fill="hold"/>
                                        <p:tgtEl>
                                          <p:spTgt spid="1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1" animBg="1" advAuto="0"/>
      <p:bldP spid="180"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4" name="Shape 184"/>
          <p:cNvSpPr/>
          <p:nvPr/>
        </p:nvSpPr>
        <p:spPr>
          <a:xfrm>
            <a:off x="564510" y="9165569"/>
            <a:ext cx="11875780" cy="3"/>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spc="0">
                <a:solidFill>
                  <a:srgbClr val="000000"/>
                </a:solidFill>
                <a:latin typeface="Helvetica"/>
                <a:ea typeface="Helvetica"/>
                <a:cs typeface="Helvetica"/>
                <a:sym typeface="Helvetica"/>
              </a:defRPr>
            </a:pPr>
            <a:endParaRPr/>
          </a:p>
        </p:txBody>
      </p:sp>
      <p:sp>
        <p:nvSpPr>
          <p:cNvPr id="185" name="Shape 185"/>
          <p:cNvSpPr/>
          <p:nvPr/>
        </p:nvSpPr>
        <p:spPr>
          <a:xfrm>
            <a:off x="233963" y="4252609"/>
            <a:ext cx="5053314" cy="5144537"/>
          </a:xfrm>
          <a:prstGeom prst="roundRect">
            <a:avLst>
              <a:gd name="adj" fmla="val 8998"/>
            </a:avLst>
          </a:prstGeom>
          <a:solidFill>
            <a:srgbClr val="000000"/>
          </a:solidFill>
          <a:ln w="25400">
            <a:solidFill>
              <a:srgbClr val="FFFFFF"/>
            </a:solidFill>
            <a:miter lim="400000"/>
          </a:ln>
        </p:spPr>
        <p:txBody>
          <a:bodyPr lIns="50800" tIns="50800" rIns="50800" bIns="50800" anchor="ctr"/>
          <a:lstStyle/>
          <a:p>
            <a:pPr algn="ctr">
              <a:spcBef>
                <a:spcPts val="0"/>
              </a:spcBef>
              <a:defRPr sz="2600" spc="0">
                <a:solidFill>
                  <a:srgbClr val="FFFFFF"/>
                </a:solidFill>
                <a:latin typeface="Helvetica Light"/>
                <a:ea typeface="Helvetica Light"/>
                <a:cs typeface="Helvetica Light"/>
                <a:sym typeface="Helvetica Light"/>
              </a:defRPr>
            </a:pPr>
            <a:endParaRPr/>
          </a:p>
        </p:txBody>
      </p:sp>
      <p:sp>
        <p:nvSpPr>
          <p:cNvPr id="186" name="Shape 186"/>
          <p:cNvSpPr>
            <a:spLocks noGrp="1"/>
          </p:cNvSpPr>
          <p:nvPr>
            <p:ph type="ctrTitle"/>
          </p:nvPr>
        </p:nvSpPr>
        <p:spPr>
          <a:xfrm>
            <a:off x="571500" y="191191"/>
            <a:ext cx="11861800" cy="1912212"/>
          </a:xfrm>
          <a:prstGeom prst="rect">
            <a:avLst/>
          </a:prstGeom>
          <a:effectLst>
            <a:outerShdw blurRad="152400" dist="89775" dir="2700000" rotWithShape="0">
              <a:srgbClr val="010102"/>
            </a:outerShdw>
          </a:effectLst>
        </p:spPr>
        <p:txBody>
          <a:bodyPr/>
          <a:lstStyle>
            <a:lvl1pPr defTabSz="508254">
              <a:defRPr sz="10527" b="1">
                <a:solidFill>
                  <a:srgbClr val="CBCBCB"/>
                </a:solidFill>
                <a:latin typeface="Arial"/>
                <a:ea typeface="Arial"/>
                <a:cs typeface="Arial"/>
                <a:sym typeface="Arial"/>
              </a:defRPr>
            </a:lvl1pPr>
          </a:lstStyle>
          <a:p>
            <a:r>
              <a:t>Consciousness</a:t>
            </a:r>
          </a:p>
        </p:txBody>
      </p:sp>
      <p:sp>
        <p:nvSpPr>
          <p:cNvPr id="187" name="Shape 187"/>
          <p:cNvSpPr/>
          <p:nvPr/>
        </p:nvSpPr>
        <p:spPr>
          <a:xfrm>
            <a:off x="-235377" y="-855134"/>
            <a:ext cx="12197508" cy="660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2015070" indent="-2015070" defTabSz="457200">
              <a:lnSpc>
                <a:spcPts val="43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8724900" algn="l"/>
              </a:tabLst>
              <a:defRPr sz="3600" spc="0">
                <a:solidFill>
                  <a:srgbClr val="FFFFFF"/>
                </a:solidFill>
                <a:latin typeface="Century Gothic"/>
                <a:ea typeface="Century Gothic"/>
                <a:cs typeface="Century Gothic"/>
                <a:sym typeface="Century Gothic"/>
              </a:defRPr>
            </a:pPr>
            <a:r>
              <a:rPr b="1" u="sng"/>
              <a:t>Conscious</a:t>
            </a:r>
            <a:r>
              <a:t> - awareness of oneself &amp; one’s environment</a:t>
            </a:r>
          </a:p>
        </p:txBody>
      </p:sp>
      <p:pic>
        <p:nvPicPr>
          <p:cNvPr id="188" name="Simon Borg-Olivier slowing his heart beat from 88 to 32 beats per minute in 45 seconds - Savevideodownload.com.mov"/>
          <p:cNvPicPr>
            <a:picLocks/>
          </p:cNvPicPr>
          <p:nvPr>
            <a:videoFile r:link="rId2"/>
            <p:extLst>
              <p:ext uri="{DAA4B4D4-6D71-4841-9C94-3DE7FCFB9230}">
                <p14:media xmlns:p14="http://schemas.microsoft.com/office/powerpoint/2010/main" r:embed="rId1"/>
              </p:ext>
            </p:extLst>
          </p:nvPr>
        </p:nvPicPr>
        <p:blipFill>
          <a:blip r:embed="rId5"/>
          <a:stretch>
            <a:fillRect/>
          </a:stretch>
        </p:blipFill>
        <p:spPr>
          <a:xfrm>
            <a:off x="5637624" y="4206263"/>
            <a:ext cx="6966037" cy="5224528"/>
          </a:xfrm>
          <a:prstGeom prst="rect">
            <a:avLst/>
          </a:prstGeom>
        </p:spPr>
      </p:pic>
      <p:pic>
        <p:nvPicPr>
          <p:cNvPr id="189" name="Monk Transparent.png"/>
          <p:cNvPicPr>
            <a:picLocks noChangeAspect="1"/>
          </p:cNvPicPr>
          <p:nvPr/>
        </p:nvPicPr>
        <p:blipFill>
          <a:blip r:embed="rId6"/>
          <a:stretch>
            <a:fillRect/>
          </a:stretch>
        </p:blipFill>
        <p:spPr>
          <a:xfrm>
            <a:off x="16058" y="-10424"/>
            <a:ext cx="5078715" cy="5774088"/>
          </a:xfrm>
          <a:prstGeom prst="rect">
            <a:avLst/>
          </a:prstGeom>
          <a:ln w="12700">
            <a:miter lim="400000"/>
          </a:ln>
          <a:effectLst>
            <a:outerShdw blurRad="609600" dir="2700000" rotWithShape="0">
              <a:srgbClr val="010102"/>
            </a:outerShdw>
          </a:effectLst>
        </p:spPr>
      </p:pic>
      <p:sp>
        <p:nvSpPr>
          <p:cNvPr id="190" name="Shape 190"/>
          <p:cNvSpPr/>
          <p:nvPr/>
        </p:nvSpPr>
        <p:spPr>
          <a:xfrm>
            <a:off x="213959" y="4490460"/>
            <a:ext cx="5093323" cy="4848623"/>
          </a:xfrm>
          <a:prstGeom prst="rect">
            <a:avLst/>
          </a:prstGeom>
          <a:ln w="12700">
            <a:miter lim="400000"/>
          </a:ln>
          <a:extLst>
            <a:ext uri="{C572A759-6A51-4108-AA02-DFA0A04FC94B}">
              <ma14:wrappingTextBoxFlag xmlns:ma14="http://schemas.microsoft.com/office/mac/drawingml/2011/main" xmlns="" val="1"/>
            </a:ext>
          </a:extLst>
        </p:spPr>
        <p:txBody>
          <a:bodyPr lIns="76200" tIns="76200" rIns="76200" bIns="76200" anchor="ctr">
            <a:spAutoFit/>
          </a:bodyPr>
          <a:lstStyle/>
          <a:p>
            <a:pPr marL="463784" indent="-463784" defTabSz="457200">
              <a:lnSpc>
                <a:spcPts val="3500"/>
              </a:lnSpc>
              <a:spcBef>
                <a:spcPts val="500"/>
              </a:spcBef>
              <a:tabLst>
                <a:tab pos="4267200" algn="l"/>
                <a:tab pos="8724900" algn="l"/>
              </a:tabLst>
              <a:defRPr sz="3200" spc="0">
                <a:solidFill>
                  <a:srgbClr val="FFFFFF"/>
                </a:solidFill>
                <a:latin typeface="Arial"/>
                <a:ea typeface="Arial"/>
                <a:cs typeface="Arial"/>
                <a:sym typeface="Arial"/>
              </a:defRPr>
            </a:pPr>
            <a:r>
              <a:rPr sz="3800" b="1" u="sng" dirty="0" err="1"/>
              <a:t>Nonconscious</a:t>
            </a:r>
            <a:r>
              <a:rPr dirty="0"/>
              <a:t> - mental process that goes on in which the individual is unaware. </a:t>
            </a:r>
          </a:p>
          <a:p>
            <a:pPr marL="463784" lvl="1" indent="-120884" defTabSz="457200">
              <a:lnSpc>
                <a:spcPts val="3500"/>
              </a:lnSpc>
              <a:spcBef>
                <a:spcPts val="500"/>
              </a:spcBef>
              <a:tabLst>
                <a:tab pos="4267200" algn="l"/>
                <a:tab pos="8724900" algn="l"/>
              </a:tabLst>
              <a:defRPr sz="3200" spc="0">
                <a:solidFill>
                  <a:srgbClr val="FFFFFF"/>
                </a:solidFill>
                <a:latin typeface="Arial"/>
                <a:ea typeface="Arial"/>
                <a:cs typeface="Arial"/>
                <a:sym typeface="Arial"/>
              </a:defRPr>
            </a:pPr>
            <a:r>
              <a:rPr dirty="0"/>
              <a:t>- Basic biological functions </a:t>
            </a:r>
          </a:p>
          <a:p>
            <a:pPr marL="463784" lvl="1" indent="-120884" defTabSz="457200">
              <a:lnSpc>
                <a:spcPts val="3500"/>
              </a:lnSpc>
              <a:spcBef>
                <a:spcPts val="500"/>
              </a:spcBef>
              <a:tabLst>
                <a:tab pos="4267200" algn="l"/>
                <a:tab pos="8724900" algn="l"/>
              </a:tabLst>
              <a:defRPr sz="3200" spc="0">
                <a:solidFill>
                  <a:srgbClr val="FFFFFF"/>
                </a:solidFill>
                <a:latin typeface="Arial"/>
                <a:ea typeface="Arial"/>
                <a:cs typeface="Arial"/>
                <a:sym typeface="Arial"/>
              </a:defRPr>
            </a:pPr>
            <a:r>
              <a:rPr dirty="0"/>
              <a:t>- heart rate, breathing</a:t>
            </a:r>
          </a:p>
          <a:p>
            <a:pPr marL="463784" lvl="1" indent="-120884" defTabSz="457200">
              <a:lnSpc>
                <a:spcPts val="3500"/>
              </a:lnSpc>
              <a:spcBef>
                <a:spcPts val="500"/>
              </a:spcBef>
              <a:tabLst>
                <a:tab pos="4267200" algn="l"/>
                <a:tab pos="8724900" algn="l"/>
              </a:tabLst>
              <a:defRPr sz="3200" spc="0">
                <a:solidFill>
                  <a:srgbClr val="FFFFFF"/>
                </a:solidFill>
                <a:latin typeface="Arial"/>
                <a:ea typeface="Arial"/>
                <a:cs typeface="Arial"/>
                <a:sym typeface="Arial"/>
              </a:defRPr>
            </a:pPr>
            <a:r>
              <a:rPr dirty="0"/>
              <a:t>- No control over these functions</a:t>
            </a:r>
          </a:p>
          <a:p>
            <a:pPr marL="463784" lvl="1" indent="-120884" defTabSz="457200">
              <a:lnSpc>
                <a:spcPts val="3500"/>
              </a:lnSpc>
              <a:spcBef>
                <a:spcPts val="500"/>
              </a:spcBef>
              <a:tabLst>
                <a:tab pos="4267200" algn="l"/>
                <a:tab pos="8724900" algn="l"/>
              </a:tabLst>
              <a:defRPr sz="3200" spc="0">
                <a:solidFill>
                  <a:srgbClr val="FFFFFF"/>
                </a:solidFill>
                <a:latin typeface="Arial"/>
                <a:ea typeface="Arial"/>
                <a:cs typeface="Arial"/>
                <a:sym typeface="Arial"/>
              </a:defRPr>
            </a:pPr>
            <a:r>
              <a:rPr dirty="0"/>
              <a:t>- not aware of them</a:t>
            </a:r>
          </a:p>
        </p:txBody>
      </p:sp>
      <p:sp>
        <p:nvSpPr>
          <p:cNvPr id="191" name="Shape 191"/>
          <p:cNvSpPr/>
          <p:nvPr/>
        </p:nvSpPr>
        <p:spPr>
          <a:xfrm>
            <a:off x="5940629" y="3244732"/>
            <a:ext cx="6482016" cy="52093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463784" indent="-463784" algn="ctr" defTabSz="457200">
              <a:lnSpc>
                <a:spcPts val="3600"/>
              </a:lnSpc>
              <a:spcBef>
                <a:spcPts val="0"/>
              </a:spcBef>
              <a:tabLst>
                <a:tab pos="4267200" algn="l"/>
                <a:tab pos="8724900" algn="l"/>
              </a:tabLst>
              <a:defRPr sz="3000" spc="0">
                <a:solidFill>
                  <a:srgbClr val="FFFFFF"/>
                </a:solidFill>
                <a:latin typeface="Arial"/>
                <a:ea typeface="Arial"/>
                <a:cs typeface="Arial"/>
                <a:sym typeface="Arial"/>
              </a:defRPr>
            </a:lvl1pPr>
          </a:lstStyle>
          <a:p>
            <a:r>
              <a:rPr dirty="0" err="1"/>
              <a:t>Shhh</a:t>
            </a:r>
            <a:r>
              <a:rPr dirty="0"/>
              <a:t>. . . Listen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Choice xmlns:p14="http://schemas.microsoft.com/office/powerpoint/2010/main" xmlns="" Requires="p14">
      <p:transition spd="slow" p14:dur="1250">
        <p14:prism/>
      </p:transition>
    </mc:Choice>
    <mc:Fallback xmlns:p14="http://schemas.microsoft.com/office/powerpoint/2010/main"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85"/>
                                        </p:tgtEl>
                                        <p:attrNameLst>
                                          <p:attrName>style.visibility</p:attrName>
                                        </p:attrNameLst>
                                      </p:cBhvr>
                                      <p:to>
                                        <p:strVal val="visible"/>
                                      </p:to>
                                    </p:set>
                                    <p:animEffect transition="in" filter="wipe(left)">
                                      <p:cBhvr>
                                        <p:cTn id="7" dur="1250"/>
                                        <p:tgtEl>
                                          <p:spTgt spid="185"/>
                                        </p:tgtEl>
                                      </p:cBhvr>
                                    </p:animEffect>
                                  </p:childTnLst>
                                </p:cTn>
                              </p:par>
                              <p:par>
                                <p:cTn id="8" presetID="22" presetClass="entr" presetSubtype="4" fill="hold" grpId="2" nodeType="withEffect">
                                  <p:stCondLst>
                                    <p:cond delay="0"/>
                                  </p:stCondLst>
                                  <p:iterate>
                                    <p:tmAbs val="0"/>
                                  </p:iterate>
                                  <p:childTnLst>
                                    <p:set>
                                      <p:cBhvr>
                                        <p:cTn id="9" fill="hold"/>
                                        <p:tgtEl>
                                          <p:spTgt spid="190"/>
                                        </p:tgtEl>
                                        <p:attrNameLst>
                                          <p:attrName>style.visibility</p:attrName>
                                        </p:attrNameLst>
                                      </p:cBhvr>
                                      <p:to>
                                        <p:strVal val="visible"/>
                                      </p:to>
                                    </p:set>
                                    <p:animEffect transition="in" filter="wipe(down)">
                                      <p:cBhvr>
                                        <p:cTn id="10" dur="1000"/>
                                        <p:tgtEl>
                                          <p:spTgt spid="190"/>
                                        </p:tgtEl>
                                      </p:cBhvr>
                                    </p:animEffect>
                                  </p:childTnLst>
                                </p:cTn>
                              </p:par>
                              <p:par>
                                <p:cTn id="11" presetID="7" presetClass="entr" presetSubtype="4" fill="hold" grpId="3" nodeType="withEffect">
                                  <p:stCondLst>
                                    <p:cond delay="0"/>
                                  </p:stCondLst>
                                  <p:iterate>
                                    <p:tmAbs val="0"/>
                                  </p:iterate>
                                  <p:childTnLst>
                                    <p:set>
                                      <p:cBhvr>
                                        <p:cTn id="12" fill="hold"/>
                                        <p:tgtEl>
                                          <p:spTgt spid="189"/>
                                        </p:tgtEl>
                                        <p:attrNameLst>
                                          <p:attrName>style.visibility</p:attrName>
                                        </p:attrNameLst>
                                      </p:cBhvr>
                                      <p:to>
                                        <p:strVal val="visible"/>
                                      </p:to>
                                    </p:set>
                                    <p:anim calcmode="lin" valueType="num">
                                      <p:cBhvr>
                                        <p:cTn id="13" dur="2750" fill="hold"/>
                                        <p:tgtEl>
                                          <p:spTgt spid="189"/>
                                        </p:tgtEl>
                                        <p:attrNameLst>
                                          <p:attrName>ppt_x</p:attrName>
                                        </p:attrNameLst>
                                      </p:cBhvr>
                                      <p:tavLst>
                                        <p:tav tm="0">
                                          <p:val>
                                            <p:strVal val="#ppt_x"/>
                                          </p:val>
                                        </p:tav>
                                        <p:tav tm="100000">
                                          <p:val>
                                            <p:strVal val="#ppt_x"/>
                                          </p:val>
                                        </p:tav>
                                      </p:tavLst>
                                    </p:anim>
                                    <p:anim calcmode="lin" valueType="num">
                                      <p:cBhvr>
                                        <p:cTn id="14" dur="2750" fill="hold"/>
                                        <p:tgtEl>
                                          <p:spTgt spid="18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grpId="4" nodeType="clickEffect">
                                  <p:stCondLst>
                                    <p:cond delay="0"/>
                                  </p:stCondLst>
                                  <p:iterate>
                                    <p:tmAbs val="0"/>
                                  </p:iterate>
                                  <p:childTnLst>
                                    <p:set>
                                      <p:cBhvr>
                                        <p:cTn id="18" fill="hold"/>
                                        <p:tgtEl>
                                          <p:spTgt spid="188"/>
                                        </p:tgtEl>
                                        <p:attrNameLst>
                                          <p:attrName>style.visibility</p:attrName>
                                        </p:attrNameLst>
                                      </p:cBhvr>
                                      <p:to>
                                        <p:strVal val="visible"/>
                                      </p:to>
                                    </p:set>
                                    <p:animEffect transition="in" filter="box(out)">
                                      <p:cBhvr>
                                        <p:cTn id="19" dur="700"/>
                                        <p:tgtEl>
                                          <p:spTgt spid="188"/>
                                        </p:tgtEl>
                                      </p:cBhvr>
                                    </p:animEffect>
                                  </p:childTnLst>
                                </p:cTn>
                              </p:par>
                            </p:childTnLst>
                          </p:cTn>
                        </p:par>
                        <p:par>
                          <p:cTn id="20" fill="hold">
                            <p:stCondLst>
                              <p:cond delay="700"/>
                            </p:stCondLst>
                            <p:childTnLst>
                              <p:par>
                                <p:cTn id="21" presetID="1" presetClass="mediacall" presetSubtype="0" fill="hold" nodeType="afterEffect">
                                  <p:stCondLst>
                                    <p:cond delay="0"/>
                                  </p:stCondLst>
                                  <p:childTnLst>
                                    <p:cmd type="call" cmd="playFrom(0.0)">
                                      <p:cBhvr>
                                        <p:cTn id="22" dur="50920" fill="hold"/>
                                        <p:tgtEl>
                                          <p:spTgt spid="188"/>
                                        </p:tgtEl>
                                      </p:cBhvr>
                                    </p:cmd>
                                  </p:childTnLst>
                                </p:cTn>
                              </p:par>
                              <p:par>
                                <p:cTn id="23" presetID="10" presetClass="entr" presetSubtype="0" fill="hold" grpId="6" nodeType="withEffect">
                                  <p:stCondLst>
                                    <p:cond delay="500"/>
                                  </p:stCondLst>
                                  <p:childTnLst>
                                    <p:set>
                                      <p:cBhvr>
                                        <p:cTn id="24" dur="1" fill="hold">
                                          <p:stCondLst>
                                            <p:cond delay="0"/>
                                          </p:stCondLst>
                                        </p:cTn>
                                        <p:tgtEl>
                                          <p:spTgt spid="191"/>
                                        </p:tgtEl>
                                        <p:attrNameLst>
                                          <p:attrName>style.visibility</p:attrName>
                                        </p:attrNameLst>
                                      </p:cBhvr>
                                      <p:to>
                                        <p:strVal val="visible"/>
                                      </p:to>
                                    </p:set>
                                    <p:animEffect transition="in" filter="fade">
                                      <p:cBhvr>
                                        <p:cTn id="25"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26" fill="hold" display="0">
                  <p:stCondLst>
                    <p:cond delay="indefinite"/>
                  </p:stCondLst>
                </p:cTn>
                <p:tgtEl>
                  <p:spTgt spid="188"/>
                </p:tgtEl>
              </p:cMediaNode>
            </p:video>
          </p:childTnLst>
        </p:cTn>
      </p:par>
    </p:tnLst>
    <p:bldLst>
      <p:bldP spid="185" grpId="1" animBg="1" advAuto="0"/>
      <p:bldP spid="188" grpId="4" animBg="1" advAuto="0"/>
      <p:bldP spid="189" grpId="3" animBg="1" advAuto="0"/>
      <p:bldP spid="190" grpId="2" animBg="1" advAuto="0"/>
      <p:bldP spid="191" grpId="6"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5" name="Shape 195"/>
          <p:cNvSpPr/>
          <p:nvPr/>
        </p:nvSpPr>
        <p:spPr>
          <a:xfrm>
            <a:off x="564510" y="9165569"/>
            <a:ext cx="11875780" cy="3"/>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spc="0">
                <a:solidFill>
                  <a:srgbClr val="000000"/>
                </a:solidFill>
                <a:latin typeface="Helvetica"/>
                <a:ea typeface="Helvetica"/>
                <a:cs typeface="Helvetica"/>
                <a:sym typeface="Helvetica"/>
              </a:defRPr>
            </a:pPr>
            <a:endParaRPr/>
          </a:p>
        </p:txBody>
      </p:sp>
      <p:sp>
        <p:nvSpPr>
          <p:cNvPr id="196" name="Shape 196"/>
          <p:cNvSpPr/>
          <p:nvPr/>
        </p:nvSpPr>
        <p:spPr>
          <a:xfrm>
            <a:off x="7509054" y="4252609"/>
            <a:ext cx="5053314" cy="5144537"/>
          </a:xfrm>
          <a:prstGeom prst="roundRect">
            <a:avLst>
              <a:gd name="adj" fmla="val 8998"/>
            </a:avLst>
          </a:prstGeom>
          <a:solidFill>
            <a:srgbClr val="000000"/>
          </a:solidFill>
          <a:ln w="25400">
            <a:solidFill>
              <a:srgbClr val="FFFFFF"/>
            </a:solidFill>
            <a:miter lim="400000"/>
          </a:ln>
        </p:spPr>
        <p:txBody>
          <a:bodyPr lIns="50800" tIns="50800" rIns="50800" bIns="50800" anchor="ctr"/>
          <a:lstStyle/>
          <a:p>
            <a:pPr algn="ctr">
              <a:spcBef>
                <a:spcPts val="0"/>
              </a:spcBef>
              <a:defRPr sz="2600" spc="0">
                <a:solidFill>
                  <a:srgbClr val="FFFFFF"/>
                </a:solidFill>
                <a:latin typeface="Helvetica Light"/>
                <a:ea typeface="Helvetica Light"/>
                <a:cs typeface="Helvetica Light"/>
                <a:sym typeface="Helvetica Light"/>
              </a:defRPr>
            </a:pPr>
            <a:endParaRPr/>
          </a:p>
        </p:txBody>
      </p:sp>
      <p:pic>
        <p:nvPicPr>
          <p:cNvPr id="197" name="drugs-icon-03.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0830342" y="6369883"/>
            <a:ext cx="1298269" cy="1374941"/>
          </a:xfrm>
          <a:custGeom>
            <a:avLst/>
            <a:gdLst/>
            <a:ahLst/>
            <a:cxnLst>
              <a:cxn ang="0">
                <a:pos x="wd2" y="hd2"/>
              </a:cxn>
              <a:cxn ang="5400000">
                <a:pos x="wd2" y="hd2"/>
              </a:cxn>
              <a:cxn ang="10800000">
                <a:pos x="wd2" y="hd2"/>
              </a:cxn>
              <a:cxn ang="16200000">
                <a:pos x="wd2" y="hd2"/>
              </a:cxn>
            </a:cxnLst>
            <a:rect l="0" t="0" r="r" b="b"/>
            <a:pathLst>
              <a:path w="21479" h="21536" extrusionOk="0">
                <a:moveTo>
                  <a:pt x="10717" y="0"/>
                </a:moveTo>
                <a:cubicBezTo>
                  <a:pt x="10577" y="0"/>
                  <a:pt x="10517" y="121"/>
                  <a:pt x="10579" y="274"/>
                </a:cubicBezTo>
                <a:cubicBezTo>
                  <a:pt x="10640" y="424"/>
                  <a:pt x="10599" y="600"/>
                  <a:pt x="10487" y="665"/>
                </a:cubicBezTo>
                <a:cubicBezTo>
                  <a:pt x="10376" y="730"/>
                  <a:pt x="10332" y="898"/>
                  <a:pt x="10389" y="1038"/>
                </a:cubicBezTo>
                <a:cubicBezTo>
                  <a:pt x="10446" y="1178"/>
                  <a:pt x="10402" y="1346"/>
                  <a:pt x="10290" y="1411"/>
                </a:cubicBezTo>
                <a:cubicBezTo>
                  <a:pt x="10179" y="1476"/>
                  <a:pt x="10135" y="1644"/>
                  <a:pt x="10192" y="1784"/>
                </a:cubicBezTo>
                <a:cubicBezTo>
                  <a:pt x="10249" y="1924"/>
                  <a:pt x="10206" y="2089"/>
                  <a:pt x="10100" y="2151"/>
                </a:cubicBezTo>
                <a:cubicBezTo>
                  <a:pt x="9994" y="2212"/>
                  <a:pt x="9957" y="2336"/>
                  <a:pt x="10015" y="2424"/>
                </a:cubicBezTo>
                <a:cubicBezTo>
                  <a:pt x="10072" y="2513"/>
                  <a:pt x="10021" y="2642"/>
                  <a:pt x="9903" y="2710"/>
                </a:cubicBezTo>
                <a:cubicBezTo>
                  <a:pt x="9785" y="2779"/>
                  <a:pt x="9741" y="2949"/>
                  <a:pt x="9798" y="3089"/>
                </a:cubicBezTo>
                <a:cubicBezTo>
                  <a:pt x="9855" y="3230"/>
                  <a:pt x="9811" y="3398"/>
                  <a:pt x="9699" y="3462"/>
                </a:cubicBezTo>
                <a:cubicBezTo>
                  <a:pt x="9588" y="3527"/>
                  <a:pt x="9544" y="3695"/>
                  <a:pt x="9601" y="3835"/>
                </a:cubicBezTo>
                <a:cubicBezTo>
                  <a:pt x="9658" y="3976"/>
                  <a:pt x="9614" y="4143"/>
                  <a:pt x="9502" y="4208"/>
                </a:cubicBezTo>
                <a:cubicBezTo>
                  <a:pt x="9391" y="4273"/>
                  <a:pt x="9340" y="4441"/>
                  <a:pt x="9397" y="4581"/>
                </a:cubicBezTo>
                <a:cubicBezTo>
                  <a:pt x="9454" y="4721"/>
                  <a:pt x="9422" y="4879"/>
                  <a:pt x="9325" y="4936"/>
                </a:cubicBezTo>
                <a:cubicBezTo>
                  <a:pt x="9228" y="4992"/>
                  <a:pt x="9150" y="5187"/>
                  <a:pt x="9148" y="5365"/>
                </a:cubicBezTo>
                <a:cubicBezTo>
                  <a:pt x="9146" y="5542"/>
                  <a:pt x="9084" y="5934"/>
                  <a:pt x="9017" y="6241"/>
                </a:cubicBezTo>
                <a:cubicBezTo>
                  <a:pt x="8671" y="7805"/>
                  <a:pt x="8598" y="9698"/>
                  <a:pt x="8800" y="11556"/>
                </a:cubicBezTo>
                <a:cubicBezTo>
                  <a:pt x="9029" y="13657"/>
                  <a:pt x="9021" y="14039"/>
                  <a:pt x="8774" y="14117"/>
                </a:cubicBezTo>
                <a:cubicBezTo>
                  <a:pt x="8642" y="14158"/>
                  <a:pt x="8450" y="13988"/>
                  <a:pt x="8347" y="13732"/>
                </a:cubicBezTo>
                <a:cubicBezTo>
                  <a:pt x="8243" y="13475"/>
                  <a:pt x="7846" y="12846"/>
                  <a:pt x="7460" y="12339"/>
                </a:cubicBezTo>
                <a:cubicBezTo>
                  <a:pt x="7075" y="11832"/>
                  <a:pt x="6758" y="11356"/>
                  <a:pt x="6758" y="11276"/>
                </a:cubicBezTo>
                <a:cubicBezTo>
                  <a:pt x="6758" y="11087"/>
                  <a:pt x="6389" y="10703"/>
                  <a:pt x="4118" y="8535"/>
                </a:cubicBezTo>
                <a:cubicBezTo>
                  <a:pt x="2863" y="7336"/>
                  <a:pt x="2121" y="6754"/>
                  <a:pt x="1925" y="6825"/>
                </a:cubicBezTo>
                <a:cubicBezTo>
                  <a:pt x="1642" y="6928"/>
                  <a:pt x="1674" y="7596"/>
                  <a:pt x="1991" y="8106"/>
                </a:cubicBezTo>
                <a:cubicBezTo>
                  <a:pt x="2055" y="8208"/>
                  <a:pt x="2139" y="8498"/>
                  <a:pt x="2175" y="8746"/>
                </a:cubicBezTo>
                <a:cubicBezTo>
                  <a:pt x="2211" y="8995"/>
                  <a:pt x="2345" y="9372"/>
                  <a:pt x="2470" y="9585"/>
                </a:cubicBezTo>
                <a:cubicBezTo>
                  <a:pt x="2596" y="9798"/>
                  <a:pt x="2700" y="10013"/>
                  <a:pt x="2707" y="10064"/>
                </a:cubicBezTo>
                <a:cubicBezTo>
                  <a:pt x="2737" y="10290"/>
                  <a:pt x="4412" y="13301"/>
                  <a:pt x="4775" y="13781"/>
                </a:cubicBezTo>
                <a:cubicBezTo>
                  <a:pt x="4996" y="14074"/>
                  <a:pt x="5175" y="14401"/>
                  <a:pt x="5175" y="14502"/>
                </a:cubicBezTo>
                <a:cubicBezTo>
                  <a:pt x="5175" y="14604"/>
                  <a:pt x="5315" y="14729"/>
                  <a:pt x="5477" y="14788"/>
                </a:cubicBezTo>
                <a:cubicBezTo>
                  <a:pt x="5640" y="14847"/>
                  <a:pt x="5773" y="15015"/>
                  <a:pt x="5773" y="15161"/>
                </a:cubicBezTo>
                <a:cubicBezTo>
                  <a:pt x="5773" y="15307"/>
                  <a:pt x="5906" y="15475"/>
                  <a:pt x="6068" y="15534"/>
                </a:cubicBezTo>
                <a:cubicBezTo>
                  <a:pt x="6478" y="15683"/>
                  <a:pt x="6435" y="16164"/>
                  <a:pt x="5996" y="16386"/>
                </a:cubicBezTo>
                <a:cubicBezTo>
                  <a:pt x="5734" y="16518"/>
                  <a:pt x="5514" y="16489"/>
                  <a:pt x="5208" y="16286"/>
                </a:cubicBezTo>
                <a:cubicBezTo>
                  <a:pt x="4974" y="16132"/>
                  <a:pt x="4781" y="16061"/>
                  <a:pt x="4781" y="16131"/>
                </a:cubicBezTo>
                <a:cubicBezTo>
                  <a:pt x="4781" y="16201"/>
                  <a:pt x="4663" y="16169"/>
                  <a:pt x="4519" y="16056"/>
                </a:cubicBezTo>
                <a:cubicBezTo>
                  <a:pt x="4375" y="15943"/>
                  <a:pt x="4046" y="15810"/>
                  <a:pt x="3783" y="15764"/>
                </a:cubicBezTo>
                <a:cubicBezTo>
                  <a:pt x="3521" y="15719"/>
                  <a:pt x="3304" y="15668"/>
                  <a:pt x="3304" y="15652"/>
                </a:cubicBezTo>
                <a:cubicBezTo>
                  <a:pt x="3304" y="15623"/>
                  <a:pt x="2715" y="15483"/>
                  <a:pt x="2221" y="15391"/>
                </a:cubicBezTo>
                <a:cubicBezTo>
                  <a:pt x="2058" y="15361"/>
                  <a:pt x="1769" y="15273"/>
                  <a:pt x="1584" y="15199"/>
                </a:cubicBezTo>
                <a:cubicBezTo>
                  <a:pt x="1399" y="15124"/>
                  <a:pt x="1177" y="15108"/>
                  <a:pt x="1085" y="15161"/>
                </a:cubicBezTo>
                <a:cubicBezTo>
                  <a:pt x="993" y="15215"/>
                  <a:pt x="792" y="15183"/>
                  <a:pt x="638" y="15093"/>
                </a:cubicBezTo>
                <a:cubicBezTo>
                  <a:pt x="472" y="14996"/>
                  <a:pt x="256" y="15006"/>
                  <a:pt x="113" y="15118"/>
                </a:cubicBezTo>
                <a:cubicBezTo>
                  <a:pt x="-71" y="15262"/>
                  <a:pt x="-35" y="15395"/>
                  <a:pt x="258" y="15671"/>
                </a:cubicBezTo>
                <a:cubicBezTo>
                  <a:pt x="467" y="15869"/>
                  <a:pt x="728" y="16032"/>
                  <a:pt x="835" y="16032"/>
                </a:cubicBezTo>
                <a:cubicBezTo>
                  <a:pt x="943" y="16032"/>
                  <a:pt x="1140" y="16193"/>
                  <a:pt x="1275" y="16398"/>
                </a:cubicBezTo>
                <a:cubicBezTo>
                  <a:pt x="1411" y="16603"/>
                  <a:pt x="1630" y="16771"/>
                  <a:pt x="1761" y="16771"/>
                </a:cubicBezTo>
                <a:cubicBezTo>
                  <a:pt x="1892" y="16771"/>
                  <a:pt x="2075" y="16888"/>
                  <a:pt x="2162" y="17026"/>
                </a:cubicBezTo>
                <a:cubicBezTo>
                  <a:pt x="2336" y="17304"/>
                  <a:pt x="2797" y="17555"/>
                  <a:pt x="4959" y="18555"/>
                </a:cubicBezTo>
                <a:cubicBezTo>
                  <a:pt x="6242" y="19149"/>
                  <a:pt x="6378" y="19264"/>
                  <a:pt x="6121" y="19506"/>
                </a:cubicBezTo>
                <a:cubicBezTo>
                  <a:pt x="5961" y="19658"/>
                  <a:pt x="5532" y="19826"/>
                  <a:pt x="5162" y="19879"/>
                </a:cubicBezTo>
                <a:cubicBezTo>
                  <a:pt x="4793" y="19933"/>
                  <a:pt x="4177" y="20157"/>
                  <a:pt x="3797" y="20377"/>
                </a:cubicBezTo>
                <a:cubicBezTo>
                  <a:pt x="3417" y="20597"/>
                  <a:pt x="3080" y="20755"/>
                  <a:pt x="3048" y="20725"/>
                </a:cubicBezTo>
                <a:cubicBezTo>
                  <a:pt x="3017" y="20695"/>
                  <a:pt x="2751" y="20843"/>
                  <a:pt x="2457" y="21061"/>
                </a:cubicBezTo>
                <a:lnTo>
                  <a:pt x="1919" y="21458"/>
                </a:lnTo>
                <a:lnTo>
                  <a:pt x="2418" y="21371"/>
                </a:lnTo>
                <a:cubicBezTo>
                  <a:pt x="2689" y="21323"/>
                  <a:pt x="3087" y="21355"/>
                  <a:pt x="3304" y="21446"/>
                </a:cubicBezTo>
                <a:cubicBezTo>
                  <a:pt x="3671" y="21600"/>
                  <a:pt x="5075" y="21551"/>
                  <a:pt x="6462" y="21334"/>
                </a:cubicBezTo>
                <a:cubicBezTo>
                  <a:pt x="6788" y="21283"/>
                  <a:pt x="7186" y="21235"/>
                  <a:pt x="7349" y="21222"/>
                </a:cubicBezTo>
                <a:cubicBezTo>
                  <a:pt x="7512" y="21209"/>
                  <a:pt x="7758" y="21112"/>
                  <a:pt x="7894" y="21011"/>
                </a:cubicBezTo>
                <a:cubicBezTo>
                  <a:pt x="8029" y="20910"/>
                  <a:pt x="8137" y="20891"/>
                  <a:pt x="8137" y="20967"/>
                </a:cubicBezTo>
                <a:cubicBezTo>
                  <a:pt x="8137" y="21044"/>
                  <a:pt x="8269" y="21002"/>
                  <a:pt x="8432" y="20874"/>
                </a:cubicBezTo>
                <a:cubicBezTo>
                  <a:pt x="8595" y="20746"/>
                  <a:pt x="8734" y="20704"/>
                  <a:pt x="8734" y="20781"/>
                </a:cubicBezTo>
                <a:cubicBezTo>
                  <a:pt x="8734" y="20857"/>
                  <a:pt x="8867" y="20815"/>
                  <a:pt x="9030" y="20688"/>
                </a:cubicBezTo>
                <a:cubicBezTo>
                  <a:pt x="9193" y="20560"/>
                  <a:pt x="9325" y="20509"/>
                  <a:pt x="9325" y="20576"/>
                </a:cubicBezTo>
                <a:cubicBezTo>
                  <a:pt x="9325" y="20642"/>
                  <a:pt x="9572" y="20590"/>
                  <a:pt x="9870" y="20458"/>
                </a:cubicBezTo>
                <a:cubicBezTo>
                  <a:pt x="10608" y="20129"/>
                  <a:pt x="11009" y="20159"/>
                  <a:pt x="12339" y="20644"/>
                </a:cubicBezTo>
                <a:cubicBezTo>
                  <a:pt x="12965" y="20872"/>
                  <a:pt x="13805" y="21114"/>
                  <a:pt x="14210" y="21179"/>
                </a:cubicBezTo>
                <a:cubicBezTo>
                  <a:pt x="15228" y="21342"/>
                  <a:pt x="18404" y="21441"/>
                  <a:pt x="18964" y="21328"/>
                </a:cubicBezTo>
                <a:lnTo>
                  <a:pt x="19424" y="21235"/>
                </a:lnTo>
                <a:lnTo>
                  <a:pt x="18911" y="20849"/>
                </a:lnTo>
                <a:cubicBezTo>
                  <a:pt x="18628" y="20639"/>
                  <a:pt x="18283" y="20448"/>
                  <a:pt x="18150" y="20426"/>
                </a:cubicBezTo>
                <a:cubicBezTo>
                  <a:pt x="18017" y="20405"/>
                  <a:pt x="17711" y="20286"/>
                  <a:pt x="17467" y="20159"/>
                </a:cubicBezTo>
                <a:cubicBezTo>
                  <a:pt x="17223" y="20032"/>
                  <a:pt x="17020" y="19986"/>
                  <a:pt x="17020" y="20053"/>
                </a:cubicBezTo>
                <a:cubicBezTo>
                  <a:pt x="17020" y="20121"/>
                  <a:pt x="16896" y="20072"/>
                  <a:pt x="16738" y="19948"/>
                </a:cubicBezTo>
                <a:cubicBezTo>
                  <a:pt x="16580" y="19824"/>
                  <a:pt x="16358" y="19774"/>
                  <a:pt x="16252" y="19836"/>
                </a:cubicBezTo>
                <a:cubicBezTo>
                  <a:pt x="16146" y="19898"/>
                  <a:pt x="16003" y="19860"/>
                  <a:pt x="15930" y="19749"/>
                </a:cubicBezTo>
                <a:cubicBezTo>
                  <a:pt x="15858" y="19638"/>
                  <a:pt x="15680" y="19585"/>
                  <a:pt x="15537" y="19637"/>
                </a:cubicBezTo>
                <a:cubicBezTo>
                  <a:pt x="15108" y="19792"/>
                  <a:pt x="14790" y="19292"/>
                  <a:pt x="15143" y="19015"/>
                </a:cubicBezTo>
                <a:cubicBezTo>
                  <a:pt x="15307" y="18887"/>
                  <a:pt x="15445" y="18828"/>
                  <a:pt x="15445" y="18891"/>
                </a:cubicBezTo>
                <a:cubicBezTo>
                  <a:pt x="15445" y="18987"/>
                  <a:pt x="17574" y="17990"/>
                  <a:pt x="18288" y="17561"/>
                </a:cubicBezTo>
                <a:cubicBezTo>
                  <a:pt x="18405" y="17490"/>
                  <a:pt x="18549" y="17428"/>
                  <a:pt x="18603" y="17424"/>
                </a:cubicBezTo>
                <a:cubicBezTo>
                  <a:pt x="18812" y="17410"/>
                  <a:pt x="19982" y="16688"/>
                  <a:pt x="19982" y="16572"/>
                </a:cubicBezTo>
                <a:cubicBezTo>
                  <a:pt x="19982" y="16506"/>
                  <a:pt x="20345" y="16225"/>
                  <a:pt x="20783" y="15951"/>
                </a:cubicBezTo>
                <a:cubicBezTo>
                  <a:pt x="21221" y="15677"/>
                  <a:pt x="21529" y="15385"/>
                  <a:pt x="21472" y="15298"/>
                </a:cubicBezTo>
                <a:cubicBezTo>
                  <a:pt x="21312" y="15054"/>
                  <a:pt x="18448" y="15305"/>
                  <a:pt x="17933" y="15609"/>
                </a:cubicBezTo>
                <a:cubicBezTo>
                  <a:pt x="17812" y="15680"/>
                  <a:pt x="17533" y="15765"/>
                  <a:pt x="17316" y="15795"/>
                </a:cubicBezTo>
                <a:cubicBezTo>
                  <a:pt x="17099" y="15826"/>
                  <a:pt x="16504" y="16042"/>
                  <a:pt x="15990" y="16280"/>
                </a:cubicBezTo>
                <a:cubicBezTo>
                  <a:pt x="15475" y="16519"/>
                  <a:pt x="15007" y="16674"/>
                  <a:pt x="14952" y="16622"/>
                </a:cubicBezTo>
                <a:cubicBezTo>
                  <a:pt x="14716" y="16399"/>
                  <a:pt x="14883" y="15830"/>
                  <a:pt x="15248" y="15615"/>
                </a:cubicBezTo>
                <a:cubicBezTo>
                  <a:pt x="15465" y="15487"/>
                  <a:pt x="15642" y="15313"/>
                  <a:pt x="15642" y="15230"/>
                </a:cubicBezTo>
                <a:cubicBezTo>
                  <a:pt x="15642" y="15146"/>
                  <a:pt x="16017" y="14559"/>
                  <a:pt x="16475" y="13924"/>
                </a:cubicBezTo>
                <a:cubicBezTo>
                  <a:pt x="17315" y="12762"/>
                  <a:pt x="18862" y="10064"/>
                  <a:pt x="18688" y="10064"/>
                </a:cubicBezTo>
                <a:cubicBezTo>
                  <a:pt x="18637" y="10064"/>
                  <a:pt x="18740" y="9854"/>
                  <a:pt x="18918" y="9598"/>
                </a:cubicBezTo>
                <a:cubicBezTo>
                  <a:pt x="19096" y="9342"/>
                  <a:pt x="19175" y="9132"/>
                  <a:pt x="19095" y="9132"/>
                </a:cubicBezTo>
                <a:cubicBezTo>
                  <a:pt x="19015" y="9132"/>
                  <a:pt x="19059" y="9006"/>
                  <a:pt x="19194" y="8852"/>
                </a:cubicBezTo>
                <a:cubicBezTo>
                  <a:pt x="19329" y="8698"/>
                  <a:pt x="19373" y="8572"/>
                  <a:pt x="19292" y="8572"/>
                </a:cubicBezTo>
                <a:cubicBezTo>
                  <a:pt x="19211" y="8572"/>
                  <a:pt x="19256" y="8446"/>
                  <a:pt x="19391" y="8292"/>
                </a:cubicBezTo>
                <a:cubicBezTo>
                  <a:pt x="19526" y="8139"/>
                  <a:pt x="19570" y="8013"/>
                  <a:pt x="19489" y="8013"/>
                </a:cubicBezTo>
                <a:cubicBezTo>
                  <a:pt x="19408" y="8013"/>
                  <a:pt x="19429" y="7911"/>
                  <a:pt x="19535" y="7783"/>
                </a:cubicBezTo>
                <a:cubicBezTo>
                  <a:pt x="19738" y="7538"/>
                  <a:pt x="19996" y="6707"/>
                  <a:pt x="19870" y="6707"/>
                </a:cubicBezTo>
                <a:cubicBezTo>
                  <a:pt x="19263" y="6707"/>
                  <a:pt x="14650" y="10773"/>
                  <a:pt x="14650" y="11307"/>
                </a:cubicBezTo>
                <a:cubicBezTo>
                  <a:pt x="14650" y="11374"/>
                  <a:pt x="14447" y="11686"/>
                  <a:pt x="14191" y="12003"/>
                </a:cubicBezTo>
                <a:cubicBezTo>
                  <a:pt x="13934" y="12321"/>
                  <a:pt x="13701" y="12666"/>
                  <a:pt x="13678" y="12768"/>
                </a:cubicBezTo>
                <a:cubicBezTo>
                  <a:pt x="13655" y="12871"/>
                  <a:pt x="13528" y="13081"/>
                  <a:pt x="13389" y="13234"/>
                </a:cubicBezTo>
                <a:cubicBezTo>
                  <a:pt x="13251" y="13388"/>
                  <a:pt x="13079" y="13668"/>
                  <a:pt x="13009" y="13856"/>
                </a:cubicBezTo>
                <a:cubicBezTo>
                  <a:pt x="12776" y="14474"/>
                  <a:pt x="12381" y="14087"/>
                  <a:pt x="12451" y="13309"/>
                </a:cubicBezTo>
                <a:cubicBezTo>
                  <a:pt x="12565" y="12024"/>
                  <a:pt x="12551" y="7196"/>
                  <a:pt x="12431" y="6521"/>
                </a:cubicBezTo>
                <a:cubicBezTo>
                  <a:pt x="12367" y="6162"/>
                  <a:pt x="12259" y="5622"/>
                  <a:pt x="12194" y="5315"/>
                </a:cubicBezTo>
                <a:cubicBezTo>
                  <a:pt x="12130" y="5007"/>
                  <a:pt x="12049" y="4587"/>
                  <a:pt x="12011" y="4382"/>
                </a:cubicBezTo>
                <a:cubicBezTo>
                  <a:pt x="11972" y="4177"/>
                  <a:pt x="11920" y="4009"/>
                  <a:pt x="11899" y="4009"/>
                </a:cubicBezTo>
                <a:cubicBezTo>
                  <a:pt x="11878" y="4009"/>
                  <a:pt x="11822" y="3719"/>
                  <a:pt x="11774" y="3369"/>
                </a:cubicBezTo>
                <a:cubicBezTo>
                  <a:pt x="11726" y="3020"/>
                  <a:pt x="11605" y="2639"/>
                  <a:pt x="11498" y="2518"/>
                </a:cubicBezTo>
                <a:cubicBezTo>
                  <a:pt x="11392" y="2396"/>
                  <a:pt x="11355" y="2249"/>
                  <a:pt x="11420" y="2188"/>
                </a:cubicBezTo>
                <a:cubicBezTo>
                  <a:pt x="11484" y="2127"/>
                  <a:pt x="11463" y="1963"/>
                  <a:pt x="11374" y="1828"/>
                </a:cubicBezTo>
                <a:cubicBezTo>
                  <a:pt x="11284" y="1693"/>
                  <a:pt x="11181" y="1379"/>
                  <a:pt x="11144" y="1125"/>
                </a:cubicBezTo>
                <a:cubicBezTo>
                  <a:pt x="11107" y="871"/>
                  <a:pt x="10995" y="568"/>
                  <a:pt x="10894" y="454"/>
                </a:cubicBezTo>
                <a:cubicBezTo>
                  <a:pt x="10794" y="339"/>
                  <a:pt x="10770" y="192"/>
                  <a:pt x="10842" y="124"/>
                </a:cubicBezTo>
                <a:cubicBezTo>
                  <a:pt x="10913" y="57"/>
                  <a:pt x="10855" y="0"/>
                  <a:pt x="10717" y="0"/>
                </a:cubicBezTo>
                <a:close/>
                <a:moveTo>
                  <a:pt x="10809" y="2325"/>
                </a:moveTo>
                <a:cubicBezTo>
                  <a:pt x="11048" y="2303"/>
                  <a:pt x="11225" y="2726"/>
                  <a:pt x="11380" y="3636"/>
                </a:cubicBezTo>
                <a:cubicBezTo>
                  <a:pt x="11415" y="3841"/>
                  <a:pt x="11462" y="4009"/>
                  <a:pt x="11485" y="4009"/>
                </a:cubicBezTo>
                <a:cubicBezTo>
                  <a:pt x="11508" y="4009"/>
                  <a:pt x="11559" y="4177"/>
                  <a:pt x="11597" y="4382"/>
                </a:cubicBezTo>
                <a:cubicBezTo>
                  <a:pt x="11635" y="4587"/>
                  <a:pt x="11717" y="5007"/>
                  <a:pt x="11781" y="5315"/>
                </a:cubicBezTo>
                <a:cubicBezTo>
                  <a:pt x="11845" y="5622"/>
                  <a:pt x="11952" y="6162"/>
                  <a:pt x="12017" y="6521"/>
                </a:cubicBezTo>
                <a:cubicBezTo>
                  <a:pt x="12176" y="7395"/>
                  <a:pt x="12175" y="12422"/>
                  <a:pt x="12017" y="13185"/>
                </a:cubicBezTo>
                <a:cubicBezTo>
                  <a:pt x="11884" y="13827"/>
                  <a:pt x="11714" y="14761"/>
                  <a:pt x="11610" y="15379"/>
                </a:cubicBezTo>
                <a:cubicBezTo>
                  <a:pt x="11576" y="15584"/>
                  <a:pt x="11526" y="15752"/>
                  <a:pt x="11498" y="15752"/>
                </a:cubicBezTo>
                <a:cubicBezTo>
                  <a:pt x="11445" y="15752"/>
                  <a:pt x="11340" y="16211"/>
                  <a:pt x="11236" y="16921"/>
                </a:cubicBezTo>
                <a:cubicBezTo>
                  <a:pt x="11153" y="17481"/>
                  <a:pt x="10608" y="18011"/>
                  <a:pt x="10415" y="17716"/>
                </a:cubicBezTo>
                <a:cubicBezTo>
                  <a:pt x="10338" y="17598"/>
                  <a:pt x="10247" y="17313"/>
                  <a:pt x="10212" y="17088"/>
                </a:cubicBezTo>
                <a:cubicBezTo>
                  <a:pt x="10176" y="16864"/>
                  <a:pt x="10090" y="16468"/>
                  <a:pt x="10021" y="16212"/>
                </a:cubicBezTo>
                <a:cubicBezTo>
                  <a:pt x="9952" y="15956"/>
                  <a:pt x="9853" y="15542"/>
                  <a:pt x="9804" y="15286"/>
                </a:cubicBezTo>
                <a:cubicBezTo>
                  <a:pt x="9756" y="15029"/>
                  <a:pt x="9672" y="14609"/>
                  <a:pt x="9614" y="14353"/>
                </a:cubicBezTo>
                <a:cubicBezTo>
                  <a:pt x="8966" y="11469"/>
                  <a:pt x="8904" y="8819"/>
                  <a:pt x="9430" y="6241"/>
                </a:cubicBezTo>
                <a:cubicBezTo>
                  <a:pt x="9493" y="5934"/>
                  <a:pt x="9569" y="5557"/>
                  <a:pt x="9594" y="5402"/>
                </a:cubicBezTo>
                <a:cubicBezTo>
                  <a:pt x="9620" y="5246"/>
                  <a:pt x="9709" y="5018"/>
                  <a:pt x="9791" y="4892"/>
                </a:cubicBezTo>
                <a:cubicBezTo>
                  <a:pt x="9874" y="4766"/>
                  <a:pt x="9887" y="4584"/>
                  <a:pt x="9824" y="4488"/>
                </a:cubicBezTo>
                <a:cubicBezTo>
                  <a:pt x="9762" y="4393"/>
                  <a:pt x="9811" y="4258"/>
                  <a:pt x="9929" y="4190"/>
                </a:cubicBezTo>
                <a:cubicBezTo>
                  <a:pt x="10047" y="4121"/>
                  <a:pt x="10091" y="3951"/>
                  <a:pt x="10034" y="3811"/>
                </a:cubicBezTo>
                <a:cubicBezTo>
                  <a:pt x="9977" y="3670"/>
                  <a:pt x="10021" y="3505"/>
                  <a:pt x="10126" y="3444"/>
                </a:cubicBezTo>
                <a:cubicBezTo>
                  <a:pt x="10232" y="3382"/>
                  <a:pt x="10276" y="3261"/>
                  <a:pt x="10225" y="3183"/>
                </a:cubicBezTo>
                <a:cubicBezTo>
                  <a:pt x="10173" y="3104"/>
                  <a:pt x="10270" y="2854"/>
                  <a:pt x="10441" y="2623"/>
                </a:cubicBezTo>
                <a:cubicBezTo>
                  <a:pt x="10581" y="2435"/>
                  <a:pt x="10700" y="2335"/>
                  <a:pt x="10809" y="2325"/>
                </a:cubicBezTo>
                <a:close/>
                <a:moveTo>
                  <a:pt x="18879" y="7895"/>
                </a:moveTo>
                <a:cubicBezTo>
                  <a:pt x="18895" y="7896"/>
                  <a:pt x="18911" y="7902"/>
                  <a:pt x="18925" y="7907"/>
                </a:cubicBezTo>
                <a:cubicBezTo>
                  <a:pt x="19178" y="7999"/>
                  <a:pt x="19194" y="8074"/>
                  <a:pt x="18997" y="8299"/>
                </a:cubicBezTo>
                <a:cubicBezTo>
                  <a:pt x="18863" y="8451"/>
                  <a:pt x="18817" y="8572"/>
                  <a:pt x="18898" y="8572"/>
                </a:cubicBezTo>
                <a:cubicBezTo>
                  <a:pt x="18979" y="8572"/>
                  <a:pt x="18935" y="8698"/>
                  <a:pt x="18800" y="8852"/>
                </a:cubicBezTo>
                <a:cubicBezTo>
                  <a:pt x="18665" y="9006"/>
                  <a:pt x="18621" y="9132"/>
                  <a:pt x="18701" y="9132"/>
                </a:cubicBezTo>
                <a:cubicBezTo>
                  <a:pt x="18781" y="9132"/>
                  <a:pt x="18702" y="9342"/>
                  <a:pt x="18524" y="9598"/>
                </a:cubicBezTo>
                <a:cubicBezTo>
                  <a:pt x="18346" y="9854"/>
                  <a:pt x="18242" y="10064"/>
                  <a:pt x="18301" y="10064"/>
                </a:cubicBezTo>
                <a:cubicBezTo>
                  <a:pt x="18460" y="10064"/>
                  <a:pt x="17272" y="12229"/>
                  <a:pt x="16384" y="13558"/>
                </a:cubicBezTo>
                <a:cubicBezTo>
                  <a:pt x="15954" y="14200"/>
                  <a:pt x="15524" y="14726"/>
                  <a:pt x="15425" y="14726"/>
                </a:cubicBezTo>
                <a:cubicBezTo>
                  <a:pt x="15326" y="14726"/>
                  <a:pt x="15248" y="14841"/>
                  <a:pt x="15248" y="14981"/>
                </a:cubicBezTo>
                <a:cubicBezTo>
                  <a:pt x="15248" y="15121"/>
                  <a:pt x="14506" y="15961"/>
                  <a:pt x="13600" y="16846"/>
                </a:cubicBezTo>
                <a:cubicBezTo>
                  <a:pt x="12694" y="17731"/>
                  <a:pt x="11862" y="18450"/>
                  <a:pt x="11755" y="18450"/>
                </a:cubicBezTo>
                <a:cubicBezTo>
                  <a:pt x="11407" y="18450"/>
                  <a:pt x="11293" y="18215"/>
                  <a:pt x="11518" y="17959"/>
                </a:cubicBezTo>
                <a:cubicBezTo>
                  <a:pt x="11639" y="17821"/>
                  <a:pt x="11678" y="17704"/>
                  <a:pt x="11597" y="17704"/>
                </a:cubicBezTo>
                <a:cubicBezTo>
                  <a:pt x="11516" y="17704"/>
                  <a:pt x="11560" y="17578"/>
                  <a:pt x="11695" y="17424"/>
                </a:cubicBezTo>
                <a:cubicBezTo>
                  <a:pt x="11831" y="17270"/>
                  <a:pt x="11881" y="17144"/>
                  <a:pt x="11807" y="17144"/>
                </a:cubicBezTo>
                <a:cubicBezTo>
                  <a:pt x="11733" y="17144"/>
                  <a:pt x="11798" y="16916"/>
                  <a:pt x="11952" y="16635"/>
                </a:cubicBezTo>
                <a:cubicBezTo>
                  <a:pt x="12105" y="16353"/>
                  <a:pt x="12510" y="15545"/>
                  <a:pt x="12858" y="14838"/>
                </a:cubicBezTo>
                <a:cubicBezTo>
                  <a:pt x="13980" y="12559"/>
                  <a:pt x="14700" y="11626"/>
                  <a:pt x="17178" y="9200"/>
                </a:cubicBezTo>
                <a:cubicBezTo>
                  <a:pt x="18108" y="8289"/>
                  <a:pt x="18637" y="7877"/>
                  <a:pt x="18879" y="7895"/>
                </a:cubicBezTo>
                <a:close/>
                <a:moveTo>
                  <a:pt x="2608" y="7969"/>
                </a:moveTo>
                <a:cubicBezTo>
                  <a:pt x="3253" y="7927"/>
                  <a:pt x="6265" y="10992"/>
                  <a:pt x="7611" y="13129"/>
                </a:cubicBezTo>
                <a:cubicBezTo>
                  <a:pt x="8509" y="14553"/>
                  <a:pt x="10153" y="18246"/>
                  <a:pt x="9995" y="18487"/>
                </a:cubicBezTo>
                <a:cubicBezTo>
                  <a:pt x="9940" y="18571"/>
                  <a:pt x="9822" y="18636"/>
                  <a:pt x="9732" y="18636"/>
                </a:cubicBezTo>
                <a:cubicBezTo>
                  <a:pt x="9412" y="18636"/>
                  <a:pt x="6251" y="15334"/>
                  <a:pt x="5353" y="14061"/>
                </a:cubicBezTo>
                <a:cubicBezTo>
                  <a:pt x="3765" y="11811"/>
                  <a:pt x="2201" y="8491"/>
                  <a:pt x="2510" y="8019"/>
                </a:cubicBezTo>
                <a:cubicBezTo>
                  <a:pt x="2530" y="7987"/>
                  <a:pt x="2565" y="7972"/>
                  <a:pt x="2608" y="7969"/>
                </a:cubicBezTo>
                <a:close/>
                <a:moveTo>
                  <a:pt x="1938" y="15783"/>
                </a:moveTo>
                <a:cubicBezTo>
                  <a:pt x="1971" y="15782"/>
                  <a:pt x="2002" y="15786"/>
                  <a:pt x="2037" y="15789"/>
                </a:cubicBezTo>
                <a:cubicBezTo>
                  <a:pt x="2632" y="15836"/>
                  <a:pt x="2957" y="15915"/>
                  <a:pt x="3678" y="16193"/>
                </a:cubicBezTo>
                <a:cubicBezTo>
                  <a:pt x="3992" y="16314"/>
                  <a:pt x="4390" y="16435"/>
                  <a:pt x="4565" y="16467"/>
                </a:cubicBezTo>
                <a:cubicBezTo>
                  <a:pt x="5432" y="16625"/>
                  <a:pt x="9128" y="18544"/>
                  <a:pt x="9128" y="18835"/>
                </a:cubicBezTo>
                <a:cubicBezTo>
                  <a:pt x="9128" y="19044"/>
                  <a:pt x="8424" y="19405"/>
                  <a:pt x="8281" y="19270"/>
                </a:cubicBezTo>
                <a:cubicBezTo>
                  <a:pt x="8223" y="19215"/>
                  <a:pt x="8059" y="19143"/>
                  <a:pt x="7913" y="19115"/>
                </a:cubicBezTo>
                <a:cubicBezTo>
                  <a:pt x="7768" y="19087"/>
                  <a:pt x="7467" y="19005"/>
                  <a:pt x="7250" y="18928"/>
                </a:cubicBezTo>
                <a:cubicBezTo>
                  <a:pt x="7033" y="18852"/>
                  <a:pt x="6503" y="18660"/>
                  <a:pt x="6068" y="18506"/>
                </a:cubicBezTo>
                <a:cubicBezTo>
                  <a:pt x="5634" y="18352"/>
                  <a:pt x="5102" y="18197"/>
                  <a:pt x="4887" y="18158"/>
                </a:cubicBezTo>
                <a:cubicBezTo>
                  <a:pt x="4671" y="18118"/>
                  <a:pt x="4250" y="17916"/>
                  <a:pt x="3954" y="17710"/>
                </a:cubicBezTo>
                <a:cubicBezTo>
                  <a:pt x="3659" y="17504"/>
                  <a:pt x="3336" y="17331"/>
                  <a:pt x="3238" y="17331"/>
                </a:cubicBezTo>
                <a:cubicBezTo>
                  <a:pt x="3141" y="17331"/>
                  <a:pt x="2838" y="17137"/>
                  <a:pt x="2562" y="16896"/>
                </a:cubicBezTo>
                <a:cubicBezTo>
                  <a:pt x="2287" y="16655"/>
                  <a:pt x="1912" y="16403"/>
                  <a:pt x="1728" y="16336"/>
                </a:cubicBezTo>
                <a:cubicBezTo>
                  <a:pt x="1273" y="16171"/>
                  <a:pt x="1453" y="15793"/>
                  <a:pt x="1938" y="15783"/>
                </a:cubicBezTo>
                <a:close/>
                <a:moveTo>
                  <a:pt x="13041" y="19749"/>
                </a:moveTo>
                <a:cubicBezTo>
                  <a:pt x="14695" y="19783"/>
                  <a:pt x="17716" y="20350"/>
                  <a:pt x="17716" y="20781"/>
                </a:cubicBezTo>
                <a:cubicBezTo>
                  <a:pt x="17716" y="21069"/>
                  <a:pt x="15065" y="21074"/>
                  <a:pt x="13961" y="20787"/>
                </a:cubicBezTo>
                <a:cubicBezTo>
                  <a:pt x="12353" y="20369"/>
                  <a:pt x="11854" y="20146"/>
                  <a:pt x="12004" y="19917"/>
                </a:cubicBezTo>
                <a:cubicBezTo>
                  <a:pt x="12090" y="19786"/>
                  <a:pt x="12490" y="19737"/>
                  <a:pt x="13041" y="19749"/>
                </a:cubicBezTo>
                <a:close/>
                <a:moveTo>
                  <a:pt x="7309" y="19917"/>
                </a:moveTo>
                <a:cubicBezTo>
                  <a:pt x="7441" y="19912"/>
                  <a:pt x="7570" y="19918"/>
                  <a:pt x="7716" y="19923"/>
                </a:cubicBezTo>
                <a:cubicBezTo>
                  <a:pt x="8578" y="19954"/>
                  <a:pt x="8809" y="20096"/>
                  <a:pt x="8524" y="20420"/>
                </a:cubicBezTo>
                <a:cubicBezTo>
                  <a:pt x="8400" y="20562"/>
                  <a:pt x="8241" y="20672"/>
                  <a:pt x="8170" y="20663"/>
                </a:cubicBezTo>
                <a:cubicBezTo>
                  <a:pt x="8099" y="20654"/>
                  <a:pt x="7994" y="20661"/>
                  <a:pt x="7940" y="20681"/>
                </a:cubicBezTo>
                <a:cubicBezTo>
                  <a:pt x="7885" y="20702"/>
                  <a:pt x="7620" y="20752"/>
                  <a:pt x="7349" y="20793"/>
                </a:cubicBezTo>
                <a:cubicBezTo>
                  <a:pt x="7077" y="20834"/>
                  <a:pt x="6635" y="20911"/>
                  <a:pt x="6364" y="20961"/>
                </a:cubicBezTo>
                <a:cubicBezTo>
                  <a:pt x="4989" y="21212"/>
                  <a:pt x="3639" y="21272"/>
                  <a:pt x="3521" y="21092"/>
                </a:cubicBezTo>
                <a:cubicBezTo>
                  <a:pt x="3367" y="20856"/>
                  <a:pt x="3625" y="20690"/>
                  <a:pt x="4328" y="20569"/>
                </a:cubicBezTo>
                <a:cubicBezTo>
                  <a:pt x="4618" y="20520"/>
                  <a:pt x="4948" y="20427"/>
                  <a:pt x="5064" y="20358"/>
                </a:cubicBezTo>
                <a:cubicBezTo>
                  <a:pt x="5180" y="20289"/>
                  <a:pt x="5413" y="20209"/>
                  <a:pt x="5576" y="20178"/>
                </a:cubicBezTo>
                <a:cubicBezTo>
                  <a:pt x="6506" y="19999"/>
                  <a:pt x="6915" y="19930"/>
                  <a:pt x="7309" y="19917"/>
                </a:cubicBezTo>
                <a:close/>
              </a:path>
            </a:pathLst>
          </a:custGeom>
          <a:ln w="12700">
            <a:miter lim="400000"/>
          </a:ln>
        </p:spPr>
      </p:pic>
      <p:pic>
        <p:nvPicPr>
          <p:cNvPr id="198" name="biofeedback icon.png"/>
          <p:cNvPicPr>
            <a:picLocks noChangeAspect="1"/>
          </p:cNvPicPr>
          <p:nvPr/>
        </p:nvPicPr>
        <p:blipFill>
          <a:blip r:embed="rId4"/>
          <a:stretch>
            <a:fillRect/>
          </a:stretch>
        </p:blipFill>
        <p:spPr>
          <a:xfrm>
            <a:off x="10819046" y="7908556"/>
            <a:ext cx="1371822" cy="1371822"/>
          </a:xfrm>
          <a:prstGeom prst="rect">
            <a:avLst/>
          </a:prstGeom>
          <a:ln w="12700">
            <a:miter lim="400000"/>
          </a:ln>
        </p:spPr>
      </p:pic>
      <p:pic>
        <p:nvPicPr>
          <p:cNvPr id="199" name="hypnosis copy.pn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7996784" y="6453466"/>
            <a:ext cx="1374776" cy="13747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lnTo>
                  <a:pt x="0" y="21600"/>
                </a:lnTo>
                <a:lnTo>
                  <a:pt x="10800" y="21600"/>
                </a:lnTo>
                <a:lnTo>
                  <a:pt x="21600" y="21600"/>
                </a:lnTo>
                <a:lnTo>
                  <a:pt x="21600" y="10800"/>
                </a:lnTo>
                <a:lnTo>
                  <a:pt x="21600" y="0"/>
                </a:lnTo>
                <a:lnTo>
                  <a:pt x="10800" y="0"/>
                </a:lnTo>
                <a:lnTo>
                  <a:pt x="0" y="0"/>
                </a:lnTo>
                <a:close/>
                <a:moveTo>
                  <a:pt x="11212" y="730"/>
                </a:moveTo>
                <a:cubicBezTo>
                  <a:pt x="11461" y="734"/>
                  <a:pt x="11632" y="760"/>
                  <a:pt x="11667" y="817"/>
                </a:cubicBezTo>
                <a:cubicBezTo>
                  <a:pt x="11747" y="947"/>
                  <a:pt x="11574" y="1019"/>
                  <a:pt x="11049" y="1066"/>
                </a:cubicBezTo>
                <a:cubicBezTo>
                  <a:pt x="8997" y="1252"/>
                  <a:pt x="6793" y="2351"/>
                  <a:pt x="5257" y="3953"/>
                </a:cubicBezTo>
                <a:cubicBezTo>
                  <a:pt x="3721" y="5555"/>
                  <a:pt x="2861" y="7714"/>
                  <a:pt x="2856" y="9983"/>
                </a:cubicBezTo>
                <a:cubicBezTo>
                  <a:pt x="2854" y="10942"/>
                  <a:pt x="3186" y="12700"/>
                  <a:pt x="3504" y="13394"/>
                </a:cubicBezTo>
                <a:cubicBezTo>
                  <a:pt x="4383" y="15314"/>
                  <a:pt x="6274" y="16912"/>
                  <a:pt x="8287" y="17447"/>
                </a:cubicBezTo>
                <a:cubicBezTo>
                  <a:pt x="9131" y="17671"/>
                  <a:pt x="10781" y="17673"/>
                  <a:pt x="11623" y="17447"/>
                </a:cubicBezTo>
                <a:cubicBezTo>
                  <a:pt x="12702" y="17157"/>
                  <a:pt x="14226" y="16189"/>
                  <a:pt x="14928" y="15346"/>
                </a:cubicBezTo>
                <a:cubicBezTo>
                  <a:pt x="16817" y="13075"/>
                  <a:pt x="16655" y="9359"/>
                  <a:pt x="14585" y="7514"/>
                </a:cubicBezTo>
                <a:cubicBezTo>
                  <a:pt x="13768" y="6786"/>
                  <a:pt x="12404" y="6225"/>
                  <a:pt x="11442" y="6223"/>
                </a:cubicBezTo>
                <a:cubicBezTo>
                  <a:pt x="10871" y="6222"/>
                  <a:pt x="9908" y="6476"/>
                  <a:pt x="9279" y="6791"/>
                </a:cubicBezTo>
                <a:cubicBezTo>
                  <a:pt x="8034" y="7412"/>
                  <a:pt x="7046" y="8972"/>
                  <a:pt x="7046" y="10326"/>
                </a:cubicBezTo>
                <a:cubicBezTo>
                  <a:pt x="7046" y="11756"/>
                  <a:pt x="7875" y="13143"/>
                  <a:pt x="9042" y="13662"/>
                </a:cubicBezTo>
                <a:cubicBezTo>
                  <a:pt x="9704" y="13957"/>
                  <a:pt x="10706" y="13981"/>
                  <a:pt x="11386" y="13724"/>
                </a:cubicBezTo>
                <a:cubicBezTo>
                  <a:pt x="13049" y="13097"/>
                  <a:pt x="13690" y="11091"/>
                  <a:pt x="12658" y="9740"/>
                </a:cubicBezTo>
                <a:cubicBezTo>
                  <a:pt x="11952" y="8815"/>
                  <a:pt x="10690" y="8715"/>
                  <a:pt x="9890" y="9515"/>
                </a:cubicBezTo>
                <a:cubicBezTo>
                  <a:pt x="9430" y="9975"/>
                  <a:pt x="9291" y="10389"/>
                  <a:pt x="9428" y="10900"/>
                </a:cubicBezTo>
                <a:cubicBezTo>
                  <a:pt x="9583" y="11475"/>
                  <a:pt x="9957" y="11810"/>
                  <a:pt x="10451" y="11810"/>
                </a:cubicBezTo>
                <a:cubicBezTo>
                  <a:pt x="10917" y="11810"/>
                  <a:pt x="11188" y="11648"/>
                  <a:pt x="11342" y="11274"/>
                </a:cubicBezTo>
                <a:cubicBezTo>
                  <a:pt x="11503" y="10887"/>
                  <a:pt x="11270" y="10432"/>
                  <a:pt x="10906" y="10432"/>
                </a:cubicBezTo>
                <a:cubicBezTo>
                  <a:pt x="10589" y="10432"/>
                  <a:pt x="10498" y="10350"/>
                  <a:pt x="10632" y="10189"/>
                </a:cubicBezTo>
                <a:cubicBezTo>
                  <a:pt x="10816" y="9966"/>
                  <a:pt x="11315" y="10048"/>
                  <a:pt x="11661" y="10351"/>
                </a:cubicBezTo>
                <a:cubicBezTo>
                  <a:pt x="12118" y="10753"/>
                  <a:pt x="12194" y="11282"/>
                  <a:pt x="11866" y="11841"/>
                </a:cubicBezTo>
                <a:cubicBezTo>
                  <a:pt x="11566" y="12353"/>
                  <a:pt x="11124" y="12631"/>
                  <a:pt x="10501" y="12696"/>
                </a:cubicBezTo>
                <a:cubicBezTo>
                  <a:pt x="10118" y="12735"/>
                  <a:pt x="9933" y="12701"/>
                  <a:pt x="9640" y="12552"/>
                </a:cubicBezTo>
                <a:cubicBezTo>
                  <a:pt x="7987" y="11709"/>
                  <a:pt x="8221" y="9081"/>
                  <a:pt x="10027" y="8194"/>
                </a:cubicBezTo>
                <a:cubicBezTo>
                  <a:pt x="10573" y="7925"/>
                  <a:pt x="11874" y="7949"/>
                  <a:pt x="12496" y="8243"/>
                </a:cubicBezTo>
                <a:cubicBezTo>
                  <a:pt x="13078" y="8518"/>
                  <a:pt x="13731" y="9170"/>
                  <a:pt x="14061" y="9802"/>
                </a:cubicBezTo>
                <a:cubicBezTo>
                  <a:pt x="14301" y="10262"/>
                  <a:pt x="14321" y="10374"/>
                  <a:pt x="14323" y="11399"/>
                </a:cubicBezTo>
                <a:cubicBezTo>
                  <a:pt x="14325" y="12480"/>
                  <a:pt x="14319" y="12503"/>
                  <a:pt x="14005" y="13088"/>
                </a:cubicBezTo>
                <a:cubicBezTo>
                  <a:pt x="12879" y="15191"/>
                  <a:pt x="10389" y="16012"/>
                  <a:pt x="8237" y="14990"/>
                </a:cubicBezTo>
                <a:cubicBezTo>
                  <a:pt x="6951" y="14379"/>
                  <a:pt x="5766" y="12795"/>
                  <a:pt x="5550" y="11399"/>
                </a:cubicBezTo>
                <a:cubicBezTo>
                  <a:pt x="5327" y="9961"/>
                  <a:pt x="5449" y="8923"/>
                  <a:pt x="5992" y="7732"/>
                </a:cubicBezTo>
                <a:cubicBezTo>
                  <a:pt x="6650" y="6292"/>
                  <a:pt x="8203" y="5015"/>
                  <a:pt x="9883" y="4527"/>
                </a:cubicBezTo>
                <a:cubicBezTo>
                  <a:pt x="10899" y="4232"/>
                  <a:pt x="12608" y="4212"/>
                  <a:pt x="13506" y="4490"/>
                </a:cubicBezTo>
                <a:cubicBezTo>
                  <a:pt x="15118" y="4987"/>
                  <a:pt x="16628" y="6135"/>
                  <a:pt x="17534" y="7551"/>
                </a:cubicBezTo>
                <a:cubicBezTo>
                  <a:pt x="17998" y="8274"/>
                  <a:pt x="18468" y="9652"/>
                  <a:pt x="18588" y="10625"/>
                </a:cubicBezTo>
                <a:cubicBezTo>
                  <a:pt x="18882" y="13007"/>
                  <a:pt x="18341" y="15079"/>
                  <a:pt x="16986" y="16780"/>
                </a:cubicBezTo>
                <a:cubicBezTo>
                  <a:pt x="15828" y="18233"/>
                  <a:pt x="14305" y="19243"/>
                  <a:pt x="12446" y="19785"/>
                </a:cubicBezTo>
                <a:cubicBezTo>
                  <a:pt x="12016" y="19911"/>
                  <a:pt x="11475" y="19966"/>
                  <a:pt x="10482" y="19991"/>
                </a:cubicBezTo>
                <a:cubicBezTo>
                  <a:pt x="9004" y="20029"/>
                  <a:pt x="8755" y="20002"/>
                  <a:pt x="7664" y="19642"/>
                </a:cubicBezTo>
                <a:cubicBezTo>
                  <a:pt x="5363" y="18883"/>
                  <a:pt x="3599" y="17344"/>
                  <a:pt x="2494" y="15146"/>
                </a:cubicBezTo>
                <a:cubicBezTo>
                  <a:pt x="1747" y="13659"/>
                  <a:pt x="1424" y="12325"/>
                  <a:pt x="1422" y="10706"/>
                </a:cubicBezTo>
                <a:cubicBezTo>
                  <a:pt x="1420" y="9588"/>
                  <a:pt x="1500" y="9072"/>
                  <a:pt x="1889" y="7782"/>
                </a:cubicBezTo>
                <a:cubicBezTo>
                  <a:pt x="2568" y="5531"/>
                  <a:pt x="3989" y="3580"/>
                  <a:pt x="5787" y="2419"/>
                </a:cubicBezTo>
                <a:cubicBezTo>
                  <a:pt x="6554" y="1924"/>
                  <a:pt x="7579" y="1399"/>
                  <a:pt x="8237" y="1172"/>
                </a:cubicBezTo>
                <a:cubicBezTo>
                  <a:pt x="8990" y="913"/>
                  <a:pt x="10463" y="717"/>
                  <a:pt x="11212" y="730"/>
                </a:cubicBezTo>
                <a:close/>
              </a:path>
            </a:pathLst>
          </a:custGeom>
          <a:ln w="12700">
            <a:miter lim="400000"/>
          </a:ln>
        </p:spPr>
      </p:pic>
      <p:pic>
        <p:nvPicPr>
          <p:cNvPr id="200" name="sleep icon.pn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7699830" y="7722929"/>
            <a:ext cx="2540001" cy="1743055"/>
          </a:xfrm>
          <a:prstGeom prst="rect">
            <a:avLst/>
          </a:prstGeom>
          <a:ln w="12700">
            <a:miter lim="400000"/>
          </a:ln>
        </p:spPr>
      </p:pic>
      <p:sp>
        <p:nvSpPr>
          <p:cNvPr id="201" name="Shape 201"/>
          <p:cNvSpPr/>
          <p:nvPr/>
        </p:nvSpPr>
        <p:spPr>
          <a:xfrm>
            <a:off x="397054" y="4239909"/>
            <a:ext cx="6342680" cy="5144537"/>
          </a:xfrm>
          <a:prstGeom prst="roundRect">
            <a:avLst>
              <a:gd name="adj" fmla="val 8838"/>
            </a:avLst>
          </a:prstGeom>
          <a:solidFill>
            <a:srgbClr val="000000"/>
          </a:solidFill>
          <a:ln w="25400">
            <a:solidFill>
              <a:srgbClr val="FFFFFF"/>
            </a:solidFill>
            <a:miter lim="400000"/>
          </a:ln>
        </p:spPr>
        <p:txBody>
          <a:bodyPr lIns="50800" tIns="50800" rIns="50800" bIns="50800" anchor="ctr"/>
          <a:lstStyle/>
          <a:p>
            <a:pPr algn="ctr">
              <a:spcBef>
                <a:spcPts val="0"/>
              </a:spcBef>
              <a:defRPr sz="2600" spc="0">
                <a:solidFill>
                  <a:srgbClr val="FFFFFF"/>
                </a:solidFill>
                <a:latin typeface="Helvetica Light"/>
                <a:ea typeface="Helvetica Light"/>
                <a:cs typeface="Helvetica Light"/>
                <a:sym typeface="Helvetica Light"/>
              </a:defRPr>
            </a:pPr>
            <a:endParaRPr/>
          </a:p>
        </p:txBody>
      </p:sp>
      <p:pic>
        <p:nvPicPr>
          <p:cNvPr id="202" name="Monk Transparent.png"/>
          <p:cNvPicPr>
            <a:picLocks noChangeAspect="1"/>
          </p:cNvPicPr>
          <p:nvPr/>
        </p:nvPicPr>
        <p:blipFill>
          <a:blip r:embed="rId7"/>
          <a:stretch>
            <a:fillRect/>
          </a:stretch>
        </p:blipFill>
        <p:spPr>
          <a:xfrm>
            <a:off x="7532450" y="-10424"/>
            <a:ext cx="5078714" cy="5774088"/>
          </a:xfrm>
          <a:prstGeom prst="rect">
            <a:avLst/>
          </a:prstGeom>
          <a:ln w="12700">
            <a:miter lim="400000"/>
          </a:ln>
          <a:effectLst>
            <a:outerShdw blurRad="609600" dir="2700000" rotWithShape="0">
              <a:srgbClr val="010102"/>
            </a:outerShdw>
          </a:effectLst>
        </p:spPr>
      </p:pic>
      <p:sp>
        <p:nvSpPr>
          <p:cNvPr id="203" name="Shape 203"/>
          <p:cNvSpPr/>
          <p:nvPr/>
        </p:nvSpPr>
        <p:spPr>
          <a:xfrm>
            <a:off x="578110" y="4343400"/>
            <a:ext cx="6272342" cy="5032147"/>
          </a:xfrm>
          <a:prstGeom prst="rect">
            <a:avLst/>
          </a:prstGeom>
          <a:ln w="12700">
            <a:miter lim="400000"/>
          </a:ln>
          <a:extLst>
            <a:ext uri="{C572A759-6A51-4108-AA02-DFA0A04FC94B}">
              <ma14:wrappingTextBoxFlag xmlns:ma14="http://schemas.microsoft.com/office/mac/drawingml/2011/main" xmlns="" val="1"/>
            </a:ext>
          </a:extLst>
        </p:spPr>
        <p:txBody>
          <a:bodyPr lIns="76200" tIns="76200" rIns="76200" bIns="76200" anchor="ctr">
            <a:spAutoFit/>
          </a:bodyPr>
          <a:lstStyle/>
          <a:p>
            <a:pPr marL="463784" indent="-463784" defTabSz="457200">
              <a:spcBef>
                <a:spcPts val="1600"/>
              </a:spcBef>
              <a:tabLst>
                <a:tab pos="4267200" algn="l"/>
                <a:tab pos="8724900" algn="l"/>
              </a:tabLst>
              <a:defRPr sz="3300" spc="0">
                <a:solidFill>
                  <a:srgbClr val="FFFFFF"/>
                </a:solidFill>
                <a:latin typeface="Arial"/>
                <a:ea typeface="Arial"/>
                <a:cs typeface="Arial"/>
                <a:sym typeface="Arial"/>
              </a:defRPr>
            </a:pPr>
            <a:r>
              <a:rPr sz="3800" b="1" u="sng" dirty="0"/>
              <a:t>Altered States of Consciousness</a:t>
            </a:r>
            <a:r>
              <a:rPr dirty="0"/>
              <a:t> when a person’s sense of self or sense of the world changes</a:t>
            </a:r>
          </a:p>
          <a:p>
            <a:pPr marL="463784" lvl="1" indent="-120884" defTabSz="457200">
              <a:lnSpc>
                <a:spcPts val="3600"/>
              </a:lnSpc>
              <a:spcBef>
                <a:spcPts val="600"/>
              </a:spcBef>
              <a:tabLst>
                <a:tab pos="4267200" algn="l"/>
                <a:tab pos="8724900" algn="l"/>
              </a:tabLst>
              <a:defRPr sz="3300" spc="0">
                <a:solidFill>
                  <a:srgbClr val="FFFFFF"/>
                </a:solidFill>
                <a:latin typeface="Arial"/>
                <a:ea typeface="Arial"/>
                <a:cs typeface="Arial"/>
                <a:sym typeface="Arial"/>
              </a:defRPr>
            </a:pPr>
            <a:r>
              <a:rPr dirty="0"/>
              <a:t>1. sleep/dreams</a:t>
            </a:r>
          </a:p>
          <a:p>
            <a:pPr marL="463784" lvl="1" indent="-120884" defTabSz="457200">
              <a:lnSpc>
                <a:spcPts val="3600"/>
              </a:lnSpc>
              <a:spcBef>
                <a:spcPts val="600"/>
              </a:spcBef>
              <a:tabLst>
                <a:tab pos="4267200" algn="l"/>
                <a:tab pos="8724900" algn="l"/>
              </a:tabLst>
              <a:defRPr sz="3300" spc="0">
                <a:solidFill>
                  <a:srgbClr val="FFFFFF"/>
                </a:solidFill>
                <a:latin typeface="Arial"/>
                <a:ea typeface="Arial"/>
                <a:cs typeface="Arial"/>
                <a:sym typeface="Arial"/>
              </a:defRPr>
            </a:pPr>
            <a:r>
              <a:rPr dirty="0"/>
              <a:t>2. psychoactive drugs</a:t>
            </a:r>
          </a:p>
          <a:p>
            <a:pPr marL="463784" lvl="1" indent="-120884" defTabSz="457200">
              <a:lnSpc>
                <a:spcPts val="3600"/>
              </a:lnSpc>
              <a:spcBef>
                <a:spcPts val="600"/>
              </a:spcBef>
              <a:tabLst>
                <a:tab pos="4267200" algn="l"/>
                <a:tab pos="8724900" algn="l"/>
              </a:tabLst>
              <a:defRPr sz="3300" spc="0">
                <a:solidFill>
                  <a:srgbClr val="FFFFFF"/>
                </a:solidFill>
                <a:latin typeface="Arial"/>
                <a:ea typeface="Arial"/>
                <a:cs typeface="Arial"/>
                <a:sym typeface="Arial"/>
              </a:defRPr>
            </a:pPr>
            <a:r>
              <a:rPr dirty="0"/>
              <a:t>3. hypnosis</a:t>
            </a:r>
          </a:p>
          <a:p>
            <a:pPr marL="463784" lvl="1" indent="-120884" defTabSz="457200">
              <a:lnSpc>
                <a:spcPts val="3600"/>
              </a:lnSpc>
              <a:spcBef>
                <a:spcPts val="600"/>
              </a:spcBef>
              <a:tabLst>
                <a:tab pos="4267200" algn="l"/>
                <a:tab pos="8724900" algn="l"/>
              </a:tabLst>
              <a:defRPr sz="3300" spc="0">
                <a:solidFill>
                  <a:srgbClr val="FFFFFF"/>
                </a:solidFill>
                <a:latin typeface="Arial"/>
                <a:ea typeface="Arial"/>
                <a:cs typeface="Arial"/>
                <a:sym typeface="Arial"/>
              </a:defRPr>
            </a:pPr>
            <a:r>
              <a:rPr dirty="0"/>
              <a:t>4. meditation</a:t>
            </a:r>
          </a:p>
          <a:p>
            <a:pPr marL="463784" lvl="1" indent="-120884" defTabSz="457200">
              <a:lnSpc>
                <a:spcPts val="3600"/>
              </a:lnSpc>
              <a:spcBef>
                <a:spcPts val="600"/>
              </a:spcBef>
              <a:tabLst>
                <a:tab pos="4267200" algn="l"/>
                <a:tab pos="8724900" algn="l"/>
              </a:tabLst>
              <a:defRPr sz="3300" spc="0">
                <a:solidFill>
                  <a:srgbClr val="FFFFFF"/>
                </a:solidFill>
                <a:latin typeface="Arial"/>
                <a:ea typeface="Arial"/>
                <a:cs typeface="Arial"/>
                <a:sym typeface="Arial"/>
              </a:defRPr>
            </a:pPr>
            <a:r>
              <a:rPr dirty="0"/>
              <a:t>5. biofeedback</a:t>
            </a:r>
          </a:p>
        </p:txBody>
      </p:sp>
      <p:sp>
        <p:nvSpPr>
          <p:cNvPr id="204" name="Shape 204"/>
          <p:cNvSpPr>
            <a:spLocks noGrp="1"/>
          </p:cNvSpPr>
          <p:nvPr>
            <p:ph type="ctrTitle"/>
          </p:nvPr>
        </p:nvSpPr>
        <p:spPr>
          <a:xfrm>
            <a:off x="129329" y="-875897"/>
            <a:ext cx="10868871" cy="3063250"/>
          </a:xfrm>
          <a:prstGeom prst="rect">
            <a:avLst/>
          </a:prstGeom>
          <a:effectLst>
            <a:outerShdw blurRad="152400" dist="89775" dir="2700000" rotWithShape="0">
              <a:srgbClr val="010102"/>
            </a:outerShdw>
          </a:effectLst>
        </p:spPr>
        <p:txBody>
          <a:bodyPr>
            <a:noAutofit/>
          </a:bodyPr>
          <a:lstStyle/>
          <a:p>
            <a:pPr algn="l">
              <a:defRPr sz="7700" b="1">
                <a:solidFill>
                  <a:srgbClr val="CBCBCB"/>
                </a:solidFill>
                <a:latin typeface="Arial"/>
                <a:ea typeface="Arial"/>
                <a:cs typeface="Arial"/>
                <a:sym typeface="Arial"/>
              </a:defRPr>
            </a:pPr>
            <a:r>
              <a:rPr sz="7200" spc="-432" dirty="0"/>
              <a:t>Altered States of </a:t>
            </a:r>
            <a:r>
              <a:rPr dirty="0"/>
              <a:t>Consciousness</a:t>
            </a:r>
          </a:p>
        </p:txBody>
      </p:sp>
      <p:pic>
        <p:nvPicPr>
          <p:cNvPr id="205" name="meditation icon copy.png"/>
          <p:cNvPicPr>
            <a:picLocks noChangeAspect="1"/>
          </p:cNvPicPr>
          <p:nvPr/>
        </p:nvPicPr>
        <p:blipFill>
          <a:blip r:embed="rId8"/>
          <a:stretch>
            <a:fillRect/>
          </a:stretch>
        </p:blipFill>
        <p:spPr>
          <a:xfrm>
            <a:off x="9309814" y="5078939"/>
            <a:ext cx="1523985" cy="1523985"/>
          </a:xfrm>
          <a:prstGeom prst="rect">
            <a:avLst/>
          </a:prstGeom>
          <a:ln w="12700">
            <a:miter lim="400000"/>
          </a:ln>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Choice xmlns:p14="http://schemas.microsoft.com/office/powerpoint/2010/main" xmlns="" Requires="p14">
      <p:transition spd="slow">
        <p14:prism dir="d"/>
      </p:transition>
    </mc:Choice>
    <mc:Fallback xmlns:p14="http://schemas.microsoft.com/office/powerpoint/2010/main"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14:presetBounceEnd="40000">
                                      <p:stCondLst>
                                        <p:cond delay="0"/>
                                      </p:stCondLst>
                                      <p:childTnLst>
                                        <p:set>
                                          <p:cBhvr>
                                            <p:cTn id="6" fill="hold"/>
                                            <p:tgtEl>
                                              <p:spTgt spid="204"/>
                                            </p:tgtEl>
                                            <p:attrNameLst>
                                              <p:attrName>style.visibility</p:attrName>
                                            </p:attrNameLst>
                                          </p:cBhvr>
                                          <p:to>
                                            <p:strVal val="visible"/>
                                          </p:to>
                                        </p:set>
                                        <p:anim calcmode="lin" valueType="num" p14:bounceEnd="40000">
                                          <p:cBhvr>
                                            <p:cTn id="7" dur="1000" fill="hold"/>
                                            <p:tgtEl>
                                              <p:spTgt spid="204"/>
                                            </p:tgtEl>
                                            <p:attrNameLst>
                                              <p:attrName>ppt_x</p:attrName>
                                            </p:attrNameLst>
                                          </p:cBhvr>
                                          <p:tavLst>
                                            <p:tav tm="0">
                                              <p:val>
                                                <p:strVal val="0-#ppt_w/2"/>
                                              </p:val>
                                            </p:tav>
                                            <p:tav tm="100000">
                                              <p:val>
                                                <p:strVal val="#ppt_x"/>
                                              </p:val>
                                            </p:tav>
                                          </p:tavLst>
                                        </p:anim>
                                        <p:anim calcmode="lin" valueType="num" p14:bounceEnd="40000">
                                          <p:cBhvr>
                                            <p:cTn id="8" dur="1000" fill="hold"/>
                                            <p:tgtEl>
                                              <p:spTgt spid="204"/>
                                            </p:tgtEl>
                                            <p:attrNameLst>
                                              <p:attrName>ppt_y</p:attrName>
                                            </p:attrNameLst>
                                          </p:cBhvr>
                                          <p:tavLst>
                                            <p:tav tm="0">
                                              <p:val>
                                                <p:strVal val="#ppt_y"/>
                                              </p:val>
                                            </p:tav>
                                            <p:tav tm="100000">
                                              <p:val>
                                                <p:strVal val="#ppt_y"/>
                                              </p:val>
                                            </p:tav>
                                          </p:tavLst>
                                        </p:anim>
                                      </p:childTnLst>
                                    </p:cTn>
                                  </p:par>
                                  <p:par>
                                    <p:cTn id="9" presetID="22" presetClass="entr" presetSubtype="4" fill="hold" grpId="2" nodeType="withEffect">
                                      <p:stCondLst>
                                        <p:cond delay="1000"/>
                                      </p:stCondLst>
                                      <p:iterate>
                                        <p:tmAbs val="0"/>
                                      </p:iterate>
                                      <p:childTnLst>
                                        <p:set>
                                          <p:cBhvr>
                                            <p:cTn id="10" fill="hold"/>
                                            <p:tgtEl>
                                              <p:spTgt spid="203"/>
                                            </p:tgtEl>
                                            <p:attrNameLst>
                                              <p:attrName>style.visibility</p:attrName>
                                            </p:attrNameLst>
                                          </p:cBhvr>
                                          <p:to>
                                            <p:strVal val="visible"/>
                                          </p:to>
                                        </p:set>
                                        <p:animEffect transition="in" filter="wipe(down)">
                                          <p:cBhvr>
                                            <p:cTn id="11" dur="1000"/>
                                            <p:tgtEl>
                                              <p:spTgt spid="203"/>
                                            </p:tgtEl>
                                          </p:cBhvr>
                                        </p:animEffect>
                                      </p:childTnLst>
                                    </p:cTn>
                                  </p:par>
                                </p:childTnLst>
                              </p:cTn>
                            </p:par>
                            <p:par>
                              <p:cTn id="12" fill="hold">
                                <p:stCondLst>
                                  <p:cond delay="2000"/>
                                </p:stCondLst>
                                <p:childTnLst>
                                  <p:par>
                                    <p:cTn id="13" presetID="22" presetClass="entr" presetSubtype="8" fill="hold" grpId="3" nodeType="afterEffect">
                                      <p:stCondLst>
                                        <p:cond delay="0"/>
                                      </p:stCondLst>
                                      <p:iterate>
                                        <p:tmAbs val="0"/>
                                      </p:iterate>
                                      <p:childTnLst>
                                        <p:set>
                                          <p:cBhvr>
                                            <p:cTn id="14" fill="hold"/>
                                            <p:tgtEl>
                                              <p:spTgt spid="201"/>
                                            </p:tgtEl>
                                            <p:attrNameLst>
                                              <p:attrName>style.visibility</p:attrName>
                                            </p:attrNameLst>
                                          </p:cBhvr>
                                          <p:to>
                                            <p:strVal val="visible"/>
                                          </p:to>
                                        </p:set>
                                        <p:animEffect transition="in" filter="wipe(left)">
                                          <p:cBhvr>
                                            <p:cTn id="15" dur="1250"/>
                                            <p:tgtEl>
                                              <p:spTgt spid="201"/>
                                            </p:tgtEl>
                                          </p:cBhvr>
                                        </p:animEffect>
                                      </p:childTnLst>
                                    </p:cTn>
                                  </p:par>
                                </p:childTnLst>
                              </p:cTn>
                            </p:par>
                            <p:par>
                              <p:cTn id="16" fill="hold">
                                <p:stCondLst>
                                  <p:cond delay="3250"/>
                                </p:stCondLst>
                                <p:childTnLst>
                                  <p:par>
                                    <p:cTn id="17" presetID="22" presetClass="entr" presetSubtype="8" fill="hold" grpId="4" nodeType="afterEffect">
                                      <p:stCondLst>
                                        <p:cond delay="0"/>
                                      </p:stCondLst>
                                      <p:iterate>
                                        <p:tmAbs val="0"/>
                                      </p:iterate>
                                      <p:childTnLst>
                                        <p:set>
                                          <p:cBhvr>
                                            <p:cTn id="18" fill="hold"/>
                                            <p:tgtEl>
                                              <p:spTgt spid="196"/>
                                            </p:tgtEl>
                                            <p:attrNameLst>
                                              <p:attrName>style.visibility</p:attrName>
                                            </p:attrNameLst>
                                          </p:cBhvr>
                                          <p:to>
                                            <p:strVal val="visible"/>
                                          </p:to>
                                        </p:set>
                                        <p:animEffect transition="in" filter="wipe(left)">
                                          <p:cBhvr>
                                            <p:cTn id="19" dur="1250"/>
                                            <p:tgtEl>
                                              <p:spTgt spid="196"/>
                                            </p:tgtEl>
                                          </p:cBhvr>
                                        </p:animEffect>
                                      </p:childTnLst>
                                    </p:cTn>
                                  </p:par>
                                </p:childTnLst>
                              </p:cTn>
                            </p:par>
                            <p:par>
                              <p:cTn id="20" fill="hold">
                                <p:stCondLst>
                                  <p:cond delay="4500"/>
                                </p:stCondLst>
                                <p:childTnLst>
                                  <p:par>
                                    <p:cTn id="21" presetID="7" presetClass="entr" presetSubtype="4" fill="hold" grpId="5" nodeType="afterEffect">
                                      <p:stCondLst>
                                        <p:cond delay="500"/>
                                      </p:stCondLst>
                                      <p:iterate>
                                        <p:tmAbs val="0"/>
                                      </p:iterate>
                                      <p:childTnLst>
                                        <p:set>
                                          <p:cBhvr>
                                            <p:cTn id="22" fill="hold"/>
                                            <p:tgtEl>
                                              <p:spTgt spid="202"/>
                                            </p:tgtEl>
                                            <p:attrNameLst>
                                              <p:attrName>style.visibility</p:attrName>
                                            </p:attrNameLst>
                                          </p:cBhvr>
                                          <p:to>
                                            <p:strVal val="visible"/>
                                          </p:to>
                                        </p:set>
                                        <p:anim calcmode="lin" valueType="num">
                                          <p:cBhvr>
                                            <p:cTn id="23" dur="2750" fill="hold"/>
                                            <p:tgtEl>
                                              <p:spTgt spid="202"/>
                                            </p:tgtEl>
                                            <p:attrNameLst>
                                              <p:attrName>ppt_x</p:attrName>
                                            </p:attrNameLst>
                                          </p:cBhvr>
                                          <p:tavLst>
                                            <p:tav tm="0">
                                              <p:val>
                                                <p:strVal val="#ppt_x"/>
                                              </p:val>
                                            </p:tav>
                                            <p:tav tm="100000">
                                              <p:val>
                                                <p:strVal val="#ppt_x"/>
                                              </p:val>
                                            </p:tav>
                                          </p:tavLst>
                                        </p:anim>
                                        <p:anim calcmode="lin" valueType="num">
                                          <p:cBhvr>
                                            <p:cTn id="24" dur="2750" fill="hold"/>
                                            <p:tgtEl>
                                              <p:spTgt spid="202"/>
                                            </p:tgtEl>
                                            <p:attrNameLst>
                                              <p:attrName>ppt_y</p:attrName>
                                            </p:attrNameLst>
                                          </p:cBhvr>
                                          <p:tavLst>
                                            <p:tav tm="0">
                                              <p:val>
                                                <p:strVal val="1+#ppt_h/2"/>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205"/>
                                            </p:tgtEl>
                                            <p:attrNameLst>
                                              <p:attrName>style.visibility</p:attrName>
                                            </p:attrNameLst>
                                          </p:cBhvr>
                                          <p:to>
                                            <p:strVal val="visible"/>
                                          </p:to>
                                        </p:set>
                                        <p:animEffect transition="in" filter="fade">
                                          <p:cBhvr>
                                            <p:cTn id="27" dur="750"/>
                                            <p:tgtEl>
                                              <p:spTgt spid="205"/>
                                            </p:tgtEl>
                                          </p:cBhvr>
                                        </p:animEffect>
                                      </p:childTnLst>
                                    </p:cTn>
                                  </p:par>
                                  <p:par>
                                    <p:cTn id="28" presetID="10" presetClass="entr" presetSubtype="0" fill="hold" nodeType="withEffect">
                                      <p:stCondLst>
                                        <p:cond delay="500"/>
                                      </p:stCondLst>
                                      <p:childTnLst>
                                        <p:set>
                                          <p:cBhvr>
                                            <p:cTn id="29" dur="1" fill="hold">
                                              <p:stCondLst>
                                                <p:cond delay="0"/>
                                              </p:stCondLst>
                                            </p:cTn>
                                            <p:tgtEl>
                                              <p:spTgt spid="199"/>
                                            </p:tgtEl>
                                            <p:attrNameLst>
                                              <p:attrName>style.visibility</p:attrName>
                                            </p:attrNameLst>
                                          </p:cBhvr>
                                          <p:to>
                                            <p:strVal val="visible"/>
                                          </p:to>
                                        </p:set>
                                        <p:animEffect transition="in" filter="fade">
                                          <p:cBhvr>
                                            <p:cTn id="30" dur="750"/>
                                            <p:tgtEl>
                                              <p:spTgt spid="199"/>
                                            </p:tgtEl>
                                          </p:cBhvr>
                                        </p:animEffect>
                                      </p:childTnLst>
                                    </p:cTn>
                                  </p:par>
                                  <p:par>
                                    <p:cTn id="31" presetID="9" presetClass="entr" fill="hold" grpId="8" nodeType="withEffect">
                                      <p:stCondLst>
                                        <p:cond delay="1000"/>
                                      </p:stCondLst>
                                      <p:iterate>
                                        <p:tmAbs val="0"/>
                                      </p:iterate>
                                      <p:childTnLst>
                                        <p:set>
                                          <p:cBhvr>
                                            <p:cTn id="32" fill="hold"/>
                                            <p:tgtEl>
                                              <p:spTgt spid="197"/>
                                            </p:tgtEl>
                                            <p:attrNameLst>
                                              <p:attrName>style.visibility</p:attrName>
                                            </p:attrNameLst>
                                          </p:cBhvr>
                                          <p:to>
                                            <p:strVal val="visible"/>
                                          </p:to>
                                        </p:set>
                                        <p:animEffect transition="in" filter="dissolve">
                                          <p:cBhvr>
                                            <p:cTn id="33" dur="1000"/>
                                            <p:tgtEl>
                                              <p:spTgt spid="197"/>
                                            </p:tgtEl>
                                          </p:cBhvr>
                                        </p:animEffect>
                                      </p:childTnLst>
                                    </p:cTn>
                                  </p:par>
                                  <p:par>
                                    <p:cTn id="34" presetID="10" presetClass="entr" presetSubtype="0" fill="hold" nodeType="withEffect">
                                      <p:stCondLst>
                                        <p:cond delay="1500"/>
                                      </p:stCondLst>
                                      <p:childTnLst>
                                        <p:set>
                                          <p:cBhvr>
                                            <p:cTn id="35" dur="1" fill="hold">
                                              <p:stCondLst>
                                                <p:cond delay="0"/>
                                              </p:stCondLst>
                                            </p:cTn>
                                            <p:tgtEl>
                                              <p:spTgt spid="200"/>
                                            </p:tgtEl>
                                            <p:attrNameLst>
                                              <p:attrName>style.visibility</p:attrName>
                                            </p:attrNameLst>
                                          </p:cBhvr>
                                          <p:to>
                                            <p:strVal val="visible"/>
                                          </p:to>
                                        </p:set>
                                        <p:animEffect transition="in" filter="fade">
                                          <p:cBhvr>
                                            <p:cTn id="36" dur="750"/>
                                            <p:tgtEl>
                                              <p:spTgt spid="200"/>
                                            </p:tgtEl>
                                          </p:cBhvr>
                                        </p:animEffect>
                                      </p:childTnLst>
                                    </p:cTn>
                                  </p:par>
                                  <p:par>
                                    <p:cTn id="37" presetID="10" presetClass="entr" presetSubtype="0" fill="hold" nodeType="withEffect">
                                      <p:stCondLst>
                                        <p:cond delay="2000"/>
                                      </p:stCondLst>
                                      <p:childTnLst>
                                        <p:set>
                                          <p:cBhvr>
                                            <p:cTn id="38" dur="1" fill="hold">
                                              <p:stCondLst>
                                                <p:cond delay="0"/>
                                              </p:stCondLst>
                                            </p:cTn>
                                            <p:tgtEl>
                                              <p:spTgt spid="198"/>
                                            </p:tgtEl>
                                            <p:attrNameLst>
                                              <p:attrName>style.visibility</p:attrName>
                                            </p:attrNameLst>
                                          </p:cBhvr>
                                          <p:to>
                                            <p:strVal val="visible"/>
                                          </p:to>
                                        </p:set>
                                        <p:animEffect transition="in" filter="fade">
                                          <p:cBhvr>
                                            <p:cTn id="39" dur="75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4" animBg="1" advAuto="0"/>
          <p:bldP spid="197" grpId="8" animBg="1" advAuto="0"/>
          <p:bldP spid="201" grpId="3" animBg="1" advAuto="0"/>
          <p:bldP spid="202" grpId="5" animBg="1" advAuto="0"/>
          <p:bldP spid="203" grpId="2" animBg="1" advAuto="0"/>
          <p:bldP spid="204" grpId="1" animBg="1" advAuto="0"/>
        </p:bldLst>
      </p:timing>
    </mc:Choice>
    <mc:Fallback xmlns="">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childTnLst>
                                        <p:set>
                                          <p:cBhvr>
                                            <p:cTn id="6" fill="hold"/>
                                            <p:tgtEl>
                                              <p:spTgt spid="204"/>
                                            </p:tgtEl>
                                            <p:attrNameLst>
                                              <p:attrName>style.visibility</p:attrName>
                                            </p:attrNameLst>
                                          </p:cBhvr>
                                          <p:to>
                                            <p:strVal val="visible"/>
                                          </p:to>
                                        </p:set>
                                        <p:anim calcmode="lin" valueType="num">
                                          <p:cBhvr>
                                            <p:cTn id="7" dur="1000" fill="hold"/>
                                            <p:tgtEl>
                                              <p:spTgt spid="204"/>
                                            </p:tgtEl>
                                            <p:attrNameLst>
                                              <p:attrName>ppt_x</p:attrName>
                                            </p:attrNameLst>
                                          </p:cBhvr>
                                          <p:tavLst>
                                            <p:tav tm="0">
                                              <p:val>
                                                <p:strVal val="0-#ppt_w/2"/>
                                              </p:val>
                                            </p:tav>
                                            <p:tav tm="100000">
                                              <p:val>
                                                <p:strVal val="#ppt_x"/>
                                              </p:val>
                                            </p:tav>
                                          </p:tavLst>
                                        </p:anim>
                                        <p:anim calcmode="lin" valueType="num">
                                          <p:cBhvr>
                                            <p:cTn id="8" dur="1000" fill="hold"/>
                                            <p:tgtEl>
                                              <p:spTgt spid="204"/>
                                            </p:tgtEl>
                                            <p:attrNameLst>
                                              <p:attrName>ppt_y</p:attrName>
                                            </p:attrNameLst>
                                          </p:cBhvr>
                                          <p:tavLst>
                                            <p:tav tm="0">
                                              <p:val>
                                                <p:strVal val="#ppt_y"/>
                                              </p:val>
                                            </p:tav>
                                            <p:tav tm="100000">
                                              <p:val>
                                                <p:strVal val="#ppt_y"/>
                                              </p:val>
                                            </p:tav>
                                          </p:tavLst>
                                        </p:anim>
                                      </p:childTnLst>
                                    </p:cTn>
                                  </p:par>
                                  <p:par>
                                    <p:cTn id="9" presetID="22" presetClass="entr" presetSubtype="4" fill="hold" grpId="2" nodeType="withEffect">
                                      <p:stCondLst>
                                        <p:cond delay="1000"/>
                                      </p:stCondLst>
                                      <p:iterate>
                                        <p:tmAbs val="0"/>
                                      </p:iterate>
                                      <p:childTnLst>
                                        <p:set>
                                          <p:cBhvr>
                                            <p:cTn id="10" fill="hold"/>
                                            <p:tgtEl>
                                              <p:spTgt spid="203"/>
                                            </p:tgtEl>
                                            <p:attrNameLst>
                                              <p:attrName>style.visibility</p:attrName>
                                            </p:attrNameLst>
                                          </p:cBhvr>
                                          <p:to>
                                            <p:strVal val="visible"/>
                                          </p:to>
                                        </p:set>
                                        <p:animEffect transition="in" filter="wipe(down)">
                                          <p:cBhvr>
                                            <p:cTn id="11" dur="1000"/>
                                            <p:tgtEl>
                                              <p:spTgt spid="203"/>
                                            </p:tgtEl>
                                          </p:cBhvr>
                                        </p:animEffect>
                                      </p:childTnLst>
                                    </p:cTn>
                                  </p:par>
                                </p:childTnLst>
                              </p:cTn>
                            </p:par>
                            <p:par>
                              <p:cTn id="12" fill="hold">
                                <p:stCondLst>
                                  <p:cond delay="2000"/>
                                </p:stCondLst>
                                <p:childTnLst>
                                  <p:par>
                                    <p:cTn id="13" presetID="22" presetClass="entr" presetSubtype="8" fill="hold" grpId="3" nodeType="afterEffect">
                                      <p:stCondLst>
                                        <p:cond delay="0"/>
                                      </p:stCondLst>
                                      <p:iterate>
                                        <p:tmAbs val="0"/>
                                      </p:iterate>
                                      <p:childTnLst>
                                        <p:set>
                                          <p:cBhvr>
                                            <p:cTn id="14" fill="hold"/>
                                            <p:tgtEl>
                                              <p:spTgt spid="201"/>
                                            </p:tgtEl>
                                            <p:attrNameLst>
                                              <p:attrName>style.visibility</p:attrName>
                                            </p:attrNameLst>
                                          </p:cBhvr>
                                          <p:to>
                                            <p:strVal val="visible"/>
                                          </p:to>
                                        </p:set>
                                        <p:animEffect transition="in" filter="wipe(left)">
                                          <p:cBhvr>
                                            <p:cTn id="15" dur="1250"/>
                                            <p:tgtEl>
                                              <p:spTgt spid="201"/>
                                            </p:tgtEl>
                                          </p:cBhvr>
                                        </p:animEffect>
                                      </p:childTnLst>
                                    </p:cTn>
                                  </p:par>
                                </p:childTnLst>
                              </p:cTn>
                            </p:par>
                            <p:par>
                              <p:cTn id="16" fill="hold">
                                <p:stCondLst>
                                  <p:cond delay="3250"/>
                                </p:stCondLst>
                                <p:childTnLst>
                                  <p:par>
                                    <p:cTn id="17" presetID="22" presetClass="entr" presetSubtype="8" fill="hold" grpId="4" nodeType="afterEffect">
                                      <p:stCondLst>
                                        <p:cond delay="0"/>
                                      </p:stCondLst>
                                      <p:iterate>
                                        <p:tmAbs val="0"/>
                                      </p:iterate>
                                      <p:childTnLst>
                                        <p:set>
                                          <p:cBhvr>
                                            <p:cTn id="18" fill="hold"/>
                                            <p:tgtEl>
                                              <p:spTgt spid="196"/>
                                            </p:tgtEl>
                                            <p:attrNameLst>
                                              <p:attrName>style.visibility</p:attrName>
                                            </p:attrNameLst>
                                          </p:cBhvr>
                                          <p:to>
                                            <p:strVal val="visible"/>
                                          </p:to>
                                        </p:set>
                                        <p:animEffect transition="in" filter="wipe(left)">
                                          <p:cBhvr>
                                            <p:cTn id="19" dur="1250"/>
                                            <p:tgtEl>
                                              <p:spTgt spid="196"/>
                                            </p:tgtEl>
                                          </p:cBhvr>
                                        </p:animEffect>
                                      </p:childTnLst>
                                    </p:cTn>
                                  </p:par>
                                </p:childTnLst>
                              </p:cTn>
                            </p:par>
                            <p:par>
                              <p:cTn id="20" fill="hold">
                                <p:stCondLst>
                                  <p:cond delay="4500"/>
                                </p:stCondLst>
                                <p:childTnLst>
                                  <p:par>
                                    <p:cTn id="21" presetID="7" presetClass="entr" presetSubtype="4" fill="hold" grpId="5" nodeType="afterEffect">
                                      <p:stCondLst>
                                        <p:cond delay="500"/>
                                      </p:stCondLst>
                                      <p:iterate>
                                        <p:tmAbs val="0"/>
                                      </p:iterate>
                                      <p:childTnLst>
                                        <p:set>
                                          <p:cBhvr>
                                            <p:cTn id="22" fill="hold"/>
                                            <p:tgtEl>
                                              <p:spTgt spid="202"/>
                                            </p:tgtEl>
                                            <p:attrNameLst>
                                              <p:attrName>style.visibility</p:attrName>
                                            </p:attrNameLst>
                                          </p:cBhvr>
                                          <p:to>
                                            <p:strVal val="visible"/>
                                          </p:to>
                                        </p:set>
                                        <p:anim calcmode="lin" valueType="num">
                                          <p:cBhvr>
                                            <p:cTn id="23" dur="2750" fill="hold"/>
                                            <p:tgtEl>
                                              <p:spTgt spid="202"/>
                                            </p:tgtEl>
                                            <p:attrNameLst>
                                              <p:attrName>ppt_x</p:attrName>
                                            </p:attrNameLst>
                                          </p:cBhvr>
                                          <p:tavLst>
                                            <p:tav tm="0">
                                              <p:val>
                                                <p:strVal val="#ppt_x"/>
                                              </p:val>
                                            </p:tav>
                                            <p:tav tm="100000">
                                              <p:val>
                                                <p:strVal val="#ppt_x"/>
                                              </p:val>
                                            </p:tav>
                                          </p:tavLst>
                                        </p:anim>
                                        <p:anim calcmode="lin" valueType="num">
                                          <p:cBhvr>
                                            <p:cTn id="24" dur="2750" fill="hold"/>
                                            <p:tgtEl>
                                              <p:spTgt spid="202"/>
                                            </p:tgtEl>
                                            <p:attrNameLst>
                                              <p:attrName>ppt_y</p:attrName>
                                            </p:attrNameLst>
                                          </p:cBhvr>
                                          <p:tavLst>
                                            <p:tav tm="0">
                                              <p:val>
                                                <p:strVal val="1+#ppt_h/2"/>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205"/>
                                            </p:tgtEl>
                                            <p:attrNameLst>
                                              <p:attrName>style.visibility</p:attrName>
                                            </p:attrNameLst>
                                          </p:cBhvr>
                                          <p:to>
                                            <p:strVal val="visible"/>
                                          </p:to>
                                        </p:set>
                                        <p:animEffect transition="in" filter="fade">
                                          <p:cBhvr>
                                            <p:cTn id="27" dur="750"/>
                                            <p:tgtEl>
                                              <p:spTgt spid="205"/>
                                            </p:tgtEl>
                                          </p:cBhvr>
                                        </p:animEffect>
                                      </p:childTnLst>
                                    </p:cTn>
                                  </p:par>
                                  <p:par>
                                    <p:cTn id="28" presetID="10" presetClass="entr" presetSubtype="0" fill="hold" nodeType="withEffect">
                                      <p:stCondLst>
                                        <p:cond delay="500"/>
                                      </p:stCondLst>
                                      <p:childTnLst>
                                        <p:set>
                                          <p:cBhvr>
                                            <p:cTn id="29" dur="1" fill="hold">
                                              <p:stCondLst>
                                                <p:cond delay="0"/>
                                              </p:stCondLst>
                                            </p:cTn>
                                            <p:tgtEl>
                                              <p:spTgt spid="199"/>
                                            </p:tgtEl>
                                            <p:attrNameLst>
                                              <p:attrName>style.visibility</p:attrName>
                                            </p:attrNameLst>
                                          </p:cBhvr>
                                          <p:to>
                                            <p:strVal val="visible"/>
                                          </p:to>
                                        </p:set>
                                        <p:animEffect transition="in" filter="fade">
                                          <p:cBhvr>
                                            <p:cTn id="30" dur="750"/>
                                            <p:tgtEl>
                                              <p:spTgt spid="199"/>
                                            </p:tgtEl>
                                          </p:cBhvr>
                                        </p:animEffect>
                                      </p:childTnLst>
                                    </p:cTn>
                                  </p:par>
                                  <p:par>
                                    <p:cTn id="31" presetID="9" presetClass="entr" fill="hold" grpId="8" nodeType="withEffect">
                                      <p:stCondLst>
                                        <p:cond delay="1000"/>
                                      </p:stCondLst>
                                      <p:iterate>
                                        <p:tmAbs val="0"/>
                                      </p:iterate>
                                      <p:childTnLst>
                                        <p:set>
                                          <p:cBhvr>
                                            <p:cTn id="32" fill="hold"/>
                                            <p:tgtEl>
                                              <p:spTgt spid="197"/>
                                            </p:tgtEl>
                                            <p:attrNameLst>
                                              <p:attrName>style.visibility</p:attrName>
                                            </p:attrNameLst>
                                          </p:cBhvr>
                                          <p:to>
                                            <p:strVal val="visible"/>
                                          </p:to>
                                        </p:set>
                                        <p:animEffect transition="in" filter="dissolve">
                                          <p:cBhvr>
                                            <p:cTn id="33" dur="1000"/>
                                            <p:tgtEl>
                                              <p:spTgt spid="197"/>
                                            </p:tgtEl>
                                          </p:cBhvr>
                                        </p:animEffect>
                                      </p:childTnLst>
                                    </p:cTn>
                                  </p:par>
                                  <p:par>
                                    <p:cTn id="34" presetID="10" presetClass="entr" presetSubtype="0" fill="hold" nodeType="withEffect">
                                      <p:stCondLst>
                                        <p:cond delay="1500"/>
                                      </p:stCondLst>
                                      <p:childTnLst>
                                        <p:set>
                                          <p:cBhvr>
                                            <p:cTn id="35" dur="1" fill="hold">
                                              <p:stCondLst>
                                                <p:cond delay="0"/>
                                              </p:stCondLst>
                                            </p:cTn>
                                            <p:tgtEl>
                                              <p:spTgt spid="200"/>
                                            </p:tgtEl>
                                            <p:attrNameLst>
                                              <p:attrName>style.visibility</p:attrName>
                                            </p:attrNameLst>
                                          </p:cBhvr>
                                          <p:to>
                                            <p:strVal val="visible"/>
                                          </p:to>
                                        </p:set>
                                        <p:animEffect transition="in" filter="fade">
                                          <p:cBhvr>
                                            <p:cTn id="36" dur="750"/>
                                            <p:tgtEl>
                                              <p:spTgt spid="200"/>
                                            </p:tgtEl>
                                          </p:cBhvr>
                                        </p:animEffect>
                                      </p:childTnLst>
                                    </p:cTn>
                                  </p:par>
                                  <p:par>
                                    <p:cTn id="37" presetID="10" presetClass="entr" presetSubtype="0" fill="hold" nodeType="withEffect">
                                      <p:stCondLst>
                                        <p:cond delay="2000"/>
                                      </p:stCondLst>
                                      <p:childTnLst>
                                        <p:set>
                                          <p:cBhvr>
                                            <p:cTn id="38" dur="1" fill="hold">
                                              <p:stCondLst>
                                                <p:cond delay="0"/>
                                              </p:stCondLst>
                                            </p:cTn>
                                            <p:tgtEl>
                                              <p:spTgt spid="198"/>
                                            </p:tgtEl>
                                            <p:attrNameLst>
                                              <p:attrName>style.visibility</p:attrName>
                                            </p:attrNameLst>
                                          </p:cBhvr>
                                          <p:to>
                                            <p:strVal val="visible"/>
                                          </p:to>
                                        </p:set>
                                        <p:animEffect transition="in" filter="fade">
                                          <p:cBhvr>
                                            <p:cTn id="39" dur="75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4" animBg="1" advAuto="0"/>
          <p:bldP spid="197" grpId="8" animBg="1" advAuto="0"/>
          <p:bldP spid="201" grpId="3" animBg="1" advAuto="0"/>
          <p:bldP spid="202" grpId="5" animBg="1" advAuto="0"/>
          <p:bldP spid="203" grpId="2" animBg="1" advAuto="0"/>
          <p:bldP spid="204" grpId="1" animBg="1" advAuto="0"/>
        </p:bldLst>
      </p:timing>
    </mc:Fallback>
  </mc:AlternateContent>
</p:sld>
</file>

<file path=ppt/theme/theme1.xml><?xml version="1.0" encoding="utf-8"?>
<a:theme xmlns:a="http://schemas.openxmlformats.org/drawingml/2006/main"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794</TotalTime>
  <Words>588</Words>
  <Application>Microsoft Office PowerPoint</Application>
  <PresentationFormat>Custom</PresentationFormat>
  <Paragraphs>42</Paragraphs>
  <Slides>9</Slides>
  <Notes>8</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vt:i4>
      </vt:variant>
    </vt:vector>
  </HeadingPairs>
  <TitlesOfParts>
    <vt:vector size="22" baseType="lpstr">
      <vt:lpstr>Arial</vt:lpstr>
      <vt:lpstr>Baskerville</vt:lpstr>
      <vt:lpstr>Century Gothic</vt:lpstr>
      <vt:lpstr>DIN Alternate</vt:lpstr>
      <vt:lpstr>DIN Condensed</vt:lpstr>
      <vt:lpstr>Helvetica</vt:lpstr>
      <vt:lpstr>Helvetica Light</vt:lpstr>
      <vt:lpstr>Helvetica Neue</vt:lpstr>
      <vt:lpstr>Iowan Old Style Italic</vt:lpstr>
      <vt:lpstr>Iowan Old Style Roman</vt:lpstr>
      <vt:lpstr>Savoye LET</vt:lpstr>
      <vt:lpstr>Zapf Dingbats</vt:lpstr>
      <vt:lpstr>New_Template9</vt:lpstr>
      <vt:lpstr>Learning Target</vt:lpstr>
      <vt:lpstr>Consciousness</vt:lpstr>
      <vt:lpstr>Consciousness</vt:lpstr>
      <vt:lpstr>Consciousness</vt:lpstr>
      <vt:lpstr>Consciousness</vt:lpstr>
      <vt:lpstr>PowerPoint Presentation</vt:lpstr>
      <vt:lpstr>PowerPoint Presentation</vt:lpstr>
      <vt:lpstr>Consciousness</vt:lpstr>
      <vt:lpstr>Altered States of Consciousness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Consciousness</dc:title>
  <dc:creator>Beattie, William R</dc:creator>
  <cp:lastModifiedBy>Patrick Ackerman</cp:lastModifiedBy>
  <cp:revision>53</cp:revision>
  <cp:lastPrinted>2018-01-29T14:49:41Z</cp:lastPrinted>
  <dcterms:modified xsi:type="dcterms:W3CDTF">2019-11-22T21:16:42Z</dcterms:modified>
</cp:coreProperties>
</file>