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66" r:id="rId2"/>
    <p:sldId id="274" r:id="rId3"/>
    <p:sldId id="275" r:id="rId4"/>
    <p:sldId id="256" r:id="rId5"/>
    <p:sldId id="262" r:id="rId6"/>
    <p:sldId id="263" r:id="rId7"/>
    <p:sldId id="264" r:id="rId8"/>
    <p:sldId id="265" r:id="rId9"/>
    <p:sldId id="267" r:id="rId10"/>
  </p:sldIdLst>
  <p:sldSz cx="9144000" cy="6858000" type="screen4x3"/>
  <p:notesSz cx="7010400" cy="9296400"/>
  <p:defaultTextStyle>
    <a:lvl1pPr defTabSz="457200">
      <a:defRPr sz="1200">
        <a:latin typeface="Helvetica"/>
        <a:ea typeface="Helvetica"/>
        <a:cs typeface="Helvetica"/>
        <a:sym typeface="Helvetica"/>
      </a:defRPr>
    </a:lvl1pPr>
    <a:lvl2pPr indent="228600" defTabSz="457200">
      <a:defRPr sz="1200">
        <a:latin typeface="Helvetica"/>
        <a:ea typeface="Helvetica"/>
        <a:cs typeface="Helvetica"/>
        <a:sym typeface="Helvetica"/>
      </a:defRPr>
    </a:lvl2pPr>
    <a:lvl3pPr indent="457200" defTabSz="457200">
      <a:defRPr sz="1200">
        <a:latin typeface="Helvetica"/>
        <a:ea typeface="Helvetica"/>
        <a:cs typeface="Helvetica"/>
        <a:sym typeface="Helvetica"/>
      </a:defRPr>
    </a:lvl3pPr>
    <a:lvl4pPr indent="685800" defTabSz="457200">
      <a:defRPr sz="1200">
        <a:latin typeface="Helvetica"/>
        <a:ea typeface="Helvetica"/>
        <a:cs typeface="Helvetica"/>
        <a:sym typeface="Helvetica"/>
      </a:defRPr>
    </a:lvl4pPr>
    <a:lvl5pPr indent="914400" defTabSz="457200">
      <a:defRPr sz="1200">
        <a:latin typeface="Helvetica"/>
        <a:ea typeface="Helvetica"/>
        <a:cs typeface="Helvetica"/>
        <a:sym typeface="Helvetica"/>
      </a:defRPr>
    </a:lvl5pPr>
    <a:lvl6pPr indent="1143000" defTabSz="457200">
      <a:defRPr sz="1200">
        <a:latin typeface="Helvetica"/>
        <a:ea typeface="Helvetica"/>
        <a:cs typeface="Helvetica"/>
        <a:sym typeface="Helvetica"/>
      </a:defRPr>
    </a:lvl6pPr>
    <a:lvl7pPr indent="1371600" defTabSz="457200">
      <a:defRPr sz="1200">
        <a:latin typeface="Helvetica"/>
        <a:ea typeface="Helvetica"/>
        <a:cs typeface="Helvetica"/>
        <a:sym typeface="Helvetica"/>
      </a:defRPr>
    </a:lvl7pPr>
    <a:lvl8pPr indent="1600200" defTabSz="457200">
      <a:defRPr sz="1200">
        <a:latin typeface="Helvetica"/>
        <a:ea typeface="Helvetica"/>
        <a:cs typeface="Helvetica"/>
        <a:sym typeface="Helvetica"/>
      </a:defRPr>
    </a:lvl8pPr>
    <a:lvl9pPr indent="1828800" defTabSz="457200">
      <a:defRPr sz="1200">
        <a:latin typeface="Helvetica"/>
        <a:ea typeface="Helvetica"/>
        <a:cs typeface="Helvetica"/>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D51ADE6A-740E-44AE-83CC-AE7238B6C88D}"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798" autoAdjust="0"/>
  </p:normalViewPr>
  <p:slideViewPr>
    <p:cSldViewPr>
      <p:cViewPr varScale="1">
        <p:scale>
          <a:sx n="61" d="100"/>
          <a:sy n="61" d="100"/>
        </p:scale>
        <p:origin x="1229"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Shape 25"/>
          <p:cNvSpPr>
            <a:spLocks noGrp="1" noRot="1" noChangeAspect="1"/>
          </p:cNvSpPr>
          <p:nvPr>
            <p:ph type="sldImg"/>
          </p:nvPr>
        </p:nvSpPr>
        <p:spPr>
          <a:xfrm>
            <a:off x="1181100" y="696913"/>
            <a:ext cx="4648200" cy="3486150"/>
          </a:xfrm>
          <a:prstGeom prst="rect">
            <a:avLst/>
          </a:prstGeom>
        </p:spPr>
        <p:txBody>
          <a:bodyPr lIns="93177" tIns="46589" rIns="93177" bIns="46589"/>
          <a:lstStyle/>
          <a:p>
            <a:pPr lvl="0"/>
            <a:endParaRPr/>
          </a:p>
        </p:txBody>
      </p:sp>
      <p:sp>
        <p:nvSpPr>
          <p:cNvPr id="26" name="Shape 26"/>
          <p:cNvSpPr>
            <a:spLocks noGrp="1"/>
          </p:cNvSpPr>
          <p:nvPr>
            <p:ph type="body" sz="quarter" idx="1"/>
          </p:nvPr>
        </p:nvSpPr>
        <p:spPr>
          <a:xfrm>
            <a:off x="934720" y="4415790"/>
            <a:ext cx="5140960" cy="4183380"/>
          </a:xfrm>
          <a:prstGeom prst="rect">
            <a:avLst/>
          </a:prstGeom>
        </p:spPr>
        <p:txBody>
          <a:bodyPr lIns="93177" tIns="46589" rIns="93177" bIns="46589"/>
          <a:lstStyle/>
          <a:p>
            <a:pPr lvl="0"/>
            <a:endParaRPr/>
          </a:p>
        </p:txBody>
      </p:sp>
    </p:spTree>
    <p:extLst>
      <p:ext uri="{BB962C8B-B14F-4D97-AF65-F5344CB8AC3E}">
        <p14:creationId xmlns:p14="http://schemas.microsoft.com/office/powerpoint/2010/main" val="1224367155"/>
      </p:ext>
    </p:extLst>
  </p:cSld>
  <p:clrMap bg1="lt1" tx1="dk1" bg2="lt2" tx2="dk2" accent1="accent1" accent2="accent2" accent3="accent3" accent4="accent4" accent5="accent5" accent6="accent6" hlink="hlink" folHlink="folHlink"/>
  <p:notesStyle>
    <a:lvl1pPr defTabSz="457200">
      <a:defRPr sz="1600">
        <a:latin typeface="Lucida Grande"/>
        <a:ea typeface="Lucida Grande"/>
        <a:cs typeface="Lucida Grande"/>
        <a:sym typeface="Lucida Grande"/>
      </a:defRPr>
    </a:lvl1pPr>
    <a:lvl2pPr indent="228600" defTabSz="457200">
      <a:defRPr sz="1600">
        <a:latin typeface="Lucida Grande"/>
        <a:ea typeface="Lucida Grande"/>
        <a:cs typeface="Lucida Grande"/>
        <a:sym typeface="Lucida Grande"/>
      </a:defRPr>
    </a:lvl2pPr>
    <a:lvl3pPr indent="457200" defTabSz="457200">
      <a:defRPr sz="1600">
        <a:latin typeface="Lucida Grande"/>
        <a:ea typeface="Lucida Grande"/>
        <a:cs typeface="Lucida Grande"/>
        <a:sym typeface="Lucida Grande"/>
      </a:defRPr>
    </a:lvl3pPr>
    <a:lvl4pPr indent="685800" defTabSz="457200">
      <a:defRPr sz="1600">
        <a:latin typeface="Lucida Grande"/>
        <a:ea typeface="Lucida Grande"/>
        <a:cs typeface="Lucida Grande"/>
        <a:sym typeface="Lucida Grande"/>
      </a:defRPr>
    </a:lvl4pPr>
    <a:lvl5pPr indent="914400" defTabSz="457200">
      <a:defRPr sz="1600">
        <a:latin typeface="Lucida Grande"/>
        <a:ea typeface="Lucida Grande"/>
        <a:cs typeface="Lucida Grande"/>
        <a:sym typeface="Lucida Grande"/>
      </a:defRPr>
    </a:lvl5pPr>
    <a:lvl6pPr indent="1143000" defTabSz="457200">
      <a:defRPr sz="1600">
        <a:latin typeface="Lucida Grande"/>
        <a:ea typeface="Lucida Grande"/>
        <a:cs typeface="Lucida Grande"/>
        <a:sym typeface="Lucida Grande"/>
      </a:defRPr>
    </a:lvl6pPr>
    <a:lvl7pPr indent="1371600" defTabSz="457200">
      <a:defRPr sz="1600">
        <a:latin typeface="Lucida Grande"/>
        <a:ea typeface="Lucida Grande"/>
        <a:cs typeface="Lucida Grande"/>
        <a:sym typeface="Lucida Grande"/>
      </a:defRPr>
    </a:lvl7pPr>
    <a:lvl8pPr indent="1600200" defTabSz="457200">
      <a:defRPr sz="1600">
        <a:latin typeface="Lucida Grande"/>
        <a:ea typeface="Lucida Grande"/>
        <a:cs typeface="Lucida Grande"/>
        <a:sym typeface="Lucida Grande"/>
      </a:defRPr>
    </a:lvl8pPr>
    <a:lvl9pPr indent="1828800" defTabSz="457200">
      <a:defRPr sz="16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055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678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prstGeom prst="rect">
            <a:avLst/>
          </a:prstGeom>
        </p:spPr>
        <p:txBody>
          <a:bodyPr/>
          <a:lstStyle/>
          <a:p>
            <a:pPr lvl="0"/>
            <a:endParaRPr/>
          </a:p>
        </p:txBody>
      </p:sp>
      <p:sp>
        <p:nvSpPr>
          <p:cNvPr id="31" name="Shape 31"/>
          <p:cNvSpPr>
            <a:spLocks noGrp="1"/>
          </p:cNvSpPr>
          <p:nvPr>
            <p:ph type="body" sz="quarter" idx="1"/>
          </p:nvPr>
        </p:nvSpPr>
        <p:spPr>
          <a:prstGeom prst="rect">
            <a:avLst/>
          </a:prstGeom>
        </p:spPr>
        <p:txBody>
          <a:bodyPr/>
          <a:lstStyle/>
          <a:p>
            <a:pPr lvl="0">
              <a:defRPr sz="1800"/>
            </a:pPr>
            <a:r>
              <a:rPr b="1" dirty="0"/>
              <a:t>Lecture Notes Key:   ^ means discuss before notes</a:t>
            </a:r>
          </a:p>
          <a:p>
            <a:pPr lvl="0">
              <a:defRPr sz="1800"/>
            </a:pPr>
            <a:r>
              <a:rPr b="1"/>
              <a:t>			</a:t>
            </a:r>
            <a:r>
              <a:rPr lang="en-US" b="1"/>
              <a:t>     </a:t>
            </a:r>
            <a:r>
              <a:rPr b="1"/>
              <a:t>v means discuss after notes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pPr lvl="0"/>
            <a:endParaRPr/>
          </a:p>
        </p:txBody>
      </p:sp>
      <p:sp>
        <p:nvSpPr>
          <p:cNvPr id="71" name="Shape 71"/>
          <p:cNvSpPr>
            <a:spLocks noGrp="1"/>
          </p:cNvSpPr>
          <p:nvPr>
            <p:ph type="body" sz="quarter" idx="1"/>
          </p:nvPr>
        </p:nvSpPr>
        <p:spPr>
          <a:prstGeom prst="rect">
            <a:avLst/>
          </a:prstGeom>
        </p:spPr>
        <p:txBody>
          <a:bodyPr/>
          <a:lstStyle/>
          <a:p>
            <a:pPr lvl="0">
              <a:defRPr sz="1800"/>
            </a:pPr>
            <a:r>
              <a:rPr sz="2100">
                <a:latin typeface="Helvetica"/>
                <a:ea typeface="Helvetica"/>
                <a:cs typeface="Helvetica"/>
                <a:sym typeface="Helvetica"/>
              </a:rPr>
              <a:t>Usually we must use more than one of these three types of intelligence at the same time.</a:t>
            </a:r>
          </a:p>
          <a:p>
            <a:pPr lvl="0">
              <a:defRPr sz="1800"/>
            </a:pPr>
            <a:r>
              <a:rPr sz="2100">
                <a:latin typeface="Helvetica"/>
                <a:ea typeface="Helvetica"/>
                <a:cs typeface="Helvetica"/>
                <a:sym typeface="Helvetica"/>
              </a:rPr>
              <a:t>---Use your </a:t>
            </a:r>
            <a:r>
              <a:rPr sz="2100" b="1">
                <a:latin typeface="Helvetica"/>
                <a:ea typeface="Helvetica"/>
                <a:cs typeface="Helvetica"/>
                <a:sym typeface="Helvetica"/>
              </a:rPr>
              <a:t>practica</a:t>
            </a:r>
            <a:r>
              <a:rPr sz="2100">
                <a:latin typeface="Helvetica"/>
                <a:ea typeface="Helvetica"/>
                <a:cs typeface="Helvetica"/>
                <a:sym typeface="Helvetica"/>
              </a:rPr>
              <a:t>l intelligence to plan for a project. Every day.  There is more than one solution or several methods to a solution.</a:t>
            </a:r>
          </a:p>
          <a:p>
            <a:pPr lvl="0">
              <a:defRPr sz="1800"/>
            </a:pPr>
            <a:endParaRPr sz="2100">
              <a:latin typeface="Helvetica"/>
              <a:ea typeface="Helvetica"/>
              <a:cs typeface="Helvetica"/>
              <a:sym typeface="Helvetica"/>
            </a:endParaRPr>
          </a:p>
          <a:p>
            <a:pPr lvl="0">
              <a:defRPr sz="1800"/>
            </a:pPr>
            <a:r>
              <a:rPr sz="2100">
                <a:latin typeface="Helvetica"/>
                <a:ea typeface="Helvetica"/>
                <a:cs typeface="Helvetica"/>
                <a:sym typeface="Helvetica"/>
              </a:rPr>
              <a:t>---</a:t>
            </a:r>
            <a:r>
              <a:rPr sz="2100" b="1">
                <a:latin typeface="Helvetica"/>
                <a:ea typeface="Helvetica"/>
                <a:cs typeface="Helvetica"/>
                <a:sym typeface="Helvetica"/>
              </a:rPr>
              <a:t>Analytic intelligence</a:t>
            </a:r>
            <a:r>
              <a:rPr sz="2100">
                <a:latin typeface="Helvetica"/>
                <a:ea typeface="Helvetica"/>
                <a:cs typeface="Helvetica"/>
                <a:sym typeface="Helvetica"/>
              </a:rPr>
              <a:t> would be used to interpret the results of the exp. Problem Solving - School math, business math</a:t>
            </a:r>
          </a:p>
          <a:p>
            <a:pPr lvl="0">
              <a:defRPr sz="1800"/>
            </a:pPr>
            <a:endParaRPr sz="2100">
              <a:latin typeface="Helvetica"/>
              <a:ea typeface="Helvetica"/>
              <a:cs typeface="Helvetica"/>
              <a:sym typeface="Helvetica"/>
            </a:endParaRPr>
          </a:p>
          <a:p>
            <a:pPr lvl="0">
              <a:defRPr sz="1800"/>
            </a:pPr>
            <a:r>
              <a:rPr sz="2100" b="1">
                <a:latin typeface="Helvetica"/>
                <a:ea typeface="Helvetica"/>
                <a:cs typeface="Helvetica"/>
                <a:sym typeface="Helvetica"/>
              </a:rPr>
              <a:t>Creativity</a:t>
            </a:r>
            <a:r>
              <a:rPr sz="2100">
                <a:latin typeface="Helvetica"/>
                <a:ea typeface="Helvetica"/>
                <a:cs typeface="Helvetica"/>
                <a:sym typeface="Helvetica"/>
              </a:rPr>
              <a:t> - compose music, write a novel.  It would be used to design a display for your project.</a:t>
            </a:r>
          </a:p>
          <a:p>
            <a:pPr lvl="0">
              <a:defRPr sz="1800"/>
            </a:pPr>
            <a:r>
              <a:rPr sz="2100" b="1">
                <a:latin typeface="Helvetica"/>
                <a:ea typeface="Helvetica"/>
                <a:cs typeface="Helvetica"/>
                <a:sym typeface="Helvetica"/>
              </a:rPr>
              <a:t>***He said</a:t>
            </a:r>
            <a:r>
              <a:rPr sz="2100">
                <a:latin typeface="Helvetica"/>
                <a:ea typeface="Helvetica"/>
                <a:cs typeface="Helvetica"/>
                <a:sym typeface="Helvetica"/>
              </a:rPr>
              <a:t> that companies and universities should not select people solely on basis of tests that test the analytic abilities.  There is little relation to peoples daily experiences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prstGeom prst="rect">
            <a:avLst/>
          </a:prstGeom>
        </p:spPr>
        <p:txBody>
          <a:bodyPr/>
          <a:lstStyle/>
          <a:p>
            <a:pPr lvl="0"/>
            <a:endParaRPr/>
          </a:p>
        </p:txBody>
      </p:sp>
      <p:sp>
        <p:nvSpPr>
          <p:cNvPr id="79" name="Shape 79"/>
          <p:cNvSpPr>
            <a:spLocks noGrp="1"/>
          </p:cNvSpPr>
          <p:nvPr>
            <p:ph type="body" sz="quarter" idx="1"/>
          </p:nvPr>
        </p:nvSpPr>
        <p:spPr>
          <a:prstGeom prst="rect">
            <a:avLst/>
          </a:prstGeom>
        </p:spPr>
        <p:txBody>
          <a:bodyPr/>
          <a:lstStyle/>
          <a:p>
            <a:pPr lvl="0">
              <a:defRPr sz="1800"/>
            </a:pPr>
            <a:r>
              <a:rPr sz="1500" b="1">
                <a:latin typeface="Helvetica"/>
                <a:ea typeface="Helvetica"/>
                <a:cs typeface="Helvetica"/>
                <a:sym typeface="Helvetica"/>
              </a:rPr>
              <a:t>Chad’s Story </a:t>
            </a:r>
            <a:r>
              <a:rPr sz="1500">
                <a:latin typeface="Helvetica"/>
                <a:ea typeface="Helvetica"/>
                <a:cs typeface="Helvetica"/>
                <a:sym typeface="Helvetica"/>
              </a:rPr>
              <a:t>- Psychologist Daniel Goleman is interested why smart people are not always as successful as might be expected.  So he proposes another kind of intelligence: emotional intelligence.  Emotional intelligence consists of five factors that are involved in success in school or on the job.</a:t>
            </a:r>
          </a:p>
          <a:p>
            <a:pPr lvl="0">
              <a:defRPr sz="1800"/>
            </a:pPr>
            <a:endParaRPr sz="1500">
              <a:latin typeface="Helvetica"/>
              <a:ea typeface="Helvetica"/>
              <a:cs typeface="Helvetica"/>
              <a:sym typeface="Helvetica"/>
            </a:endParaRPr>
          </a:p>
          <a:p>
            <a:pPr lvl="0">
              <a:defRPr sz="1800"/>
            </a:pPr>
            <a:r>
              <a:rPr sz="1500" b="1">
                <a:latin typeface="Helvetica"/>
                <a:ea typeface="Helvetica"/>
                <a:cs typeface="Helvetica"/>
                <a:sym typeface="Helvetica"/>
              </a:rPr>
              <a:t>Self-awareness -</a:t>
            </a:r>
            <a:r>
              <a:rPr sz="1500">
                <a:latin typeface="Helvetica"/>
                <a:ea typeface="Helvetica"/>
                <a:cs typeface="Helvetica"/>
                <a:sym typeface="Helvetica"/>
              </a:rPr>
              <a:t> we know when we are happy or sad. Better to cope with feelings</a:t>
            </a:r>
          </a:p>
          <a:p>
            <a:pPr lvl="0">
              <a:defRPr sz="1800"/>
            </a:pPr>
            <a:r>
              <a:rPr sz="1500">
                <a:latin typeface="Helvetica"/>
                <a:ea typeface="Helvetica"/>
                <a:cs typeface="Helvetica"/>
                <a:sym typeface="Helvetica"/>
              </a:rPr>
              <a:t>Mood management - most of the time we cannot control when we are mad, but we can manage that anger.  We can distract ourselves not to dwell on that anger.</a:t>
            </a:r>
          </a:p>
          <a:p>
            <a:pPr lvl="0">
              <a:defRPr sz="1800"/>
            </a:pPr>
            <a:r>
              <a:rPr sz="1500" b="1">
                <a:latin typeface="Helvetica"/>
                <a:ea typeface="Helvetica"/>
                <a:cs typeface="Helvetica"/>
                <a:sym typeface="Helvetica"/>
              </a:rPr>
              <a:t>Self motivation </a:t>
            </a:r>
            <a:r>
              <a:rPr sz="1500">
                <a:latin typeface="Helvetica"/>
                <a:ea typeface="Helvetica"/>
                <a:cs typeface="Helvetica"/>
                <a:sym typeface="Helvetica"/>
              </a:rPr>
              <a:t>- People who are self motivators sometimes accomplish more than people who obtain higher scores on intelligence tests.</a:t>
            </a:r>
          </a:p>
          <a:p>
            <a:pPr lvl="0">
              <a:defRPr sz="1800"/>
            </a:pPr>
            <a:r>
              <a:rPr sz="1500" b="1">
                <a:latin typeface="Helvetica"/>
                <a:ea typeface="Helvetica"/>
                <a:cs typeface="Helvetica"/>
                <a:sym typeface="Helvetica"/>
              </a:rPr>
              <a:t>Impulse contro</a:t>
            </a:r>
            <a:r>
              <a:rPr sz="1500">
                <a:latin typeface="Helvetica"/>
                <a:ea typeface="Helvetica"/>
                <a:cs typeface="Helvetica"/>
                <a:sym typeface="Helvetica"/>
              </a:rPr>
              <a:t>l - a student who resists the temptation to watch television until their homework is done may do better in school than a student who puts off homework until later.</a:t>
            </a:r>
          </a:p>
          <a:p>
            <a:pPr lvl="0">
              <a:defRPr sz="1800"/>
            </a:pPr>
            <a:r>
              <a:rPr sz="1500">
                <a:latin typeface="Helvetica"/>
                <a:ea typeface="Helvetica"/>
                <a:cs typeface="Helvetica"/>
                <a:sym typeface="Helvetica"/>
              </a:rPr>
              <a:t>People skills - people skills help us get along with others, &amp; getting along with others helps us In school &amp; on the job.</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noRot="1" noChangeAspect="1"/>
          </p:cNvSpPr>
          <p:nvPr>
            <p:ph type="sldImg"/>
          </p:nvPr>
        </p:nvSpPr>
        <p:spPr>
          <a:prstGeom prst="rect">
            <a:avLst/>
          </a:prstGeom>
        </p:spPr>
        <p:txBody>
          <a:bodyPr/>
          <a:lstStyle/>
          <a:p>
            <a:pPr lvl="0"/>
            <a:endParaRPr/>
          </a:p>
        </p:txBody>
      </p:sp>
      <p:sp>
        <p:nvSpPr>
          <p:cNvPr id="87" name="Shape 87"/>
          <p:cNvSpPr>
            <a:spLocks noGrp="1"/>
          </p:cNvSpPr>
          <p:nvPr>
            <p:ph type="body" sz="quarter" idx="1"/>
          </p:nvPr>
        </p:nvSpPr>
        <p:spPr>
          <a:prstGeom prst="rect">
            <a:avLst/>
          </a:prstGeom>
        </p:spPr>
        <p:txBody>
          <a:bodyPr/>
          <a:lstStyle/>
          <a:p>
            <a:pPr lvl="0">
              <a:defRPr sz="1800"/>
            </a:pPr>
            <a:r>
              <a:rPr b="1">
                <a:latin typeface="Helvetica"/>
                <a:ea typeface="Helvetica"/>
                <a:cs typeface="Helvetica"/>
                <a:sym typeface="Helvetica"/>
              </a:rPr>
              <a:t>Mozart Effect - </a:t>
            </a:r>
            <a:r>
              <a:rPr>
                <a:latin typeface="Helvetica"/>
                <a:ea typeface="Helvetica"/>
                <a:cs typeface="Helvetica"/>
                <a:sym typeface="Helvetica"/>
              </a:rPr>
              <a:t>an experiment done in 1993 showed that listening to 10 minutes of a Mozart piano sonata on several occasions enhanced college students’ scores on spatial reasoning items of tests they were given. This is still in debate. But, if you play read and play music, that’s another story.</a:t>
            </a:r>
          </a:p>
          <a:p>
            <a:pPr lvl="0">
              <a:defRPr sz="1800"/>
            </a:pPr>
            <a:endParaRPr>
              <a:latin typeface="Helvetica"/>
              <a:ea typeface="Helvetica"/>
              <a:cs typeface="Helvetica"/>
              <a:sym typeface="Helvetica"/>
            </a:endParaRPr>
          </a:p>
          <a:p>
            <a:pPr lvl="0">
              <a:defRPr sz="1800"/>
            </a:pPr>
            <a:r>
              <a:rPr b="1">
                <a:latin typeface="Helvetica"/>
                <a:ea typeface="Helvetica"/>
                <a:cs typeface="Helvetica"/>
                <a:sym typeface="Helvetica"/>
              </a:rPr>
              <a:t>A study r</a:t>
            </a:r>
            <a:r>
              <a:rPr>
                <a:latin typeface="Helvetica"/>
                <a:ea typeface="Helvetica"/>
                <a:cs typeface="Helvetica"/>
                <a:sym typeface="Helvetica"/>
              </a:rPr>
              <a:t>ecruited 19 3-4 year olds.  Researchers gave their children eight months of music lessons, including singing &amp; use of a keyboard.  Another 15 children served as a control group - they received no music lessons.  After the music course was completed, the researchers gave all of the children a task in which they had to put pieces of a puzzle together to form a complete object.  The scores of all 19 children who had had the lessons significantly exceeded those of the 15 children who had not received the training in music.</a:t>
            </a:r>
          </a:p>
          <a:p>
            <a:pPr lvl="0">
              <a:defRPr sz="1800"/>
            </a:pPr>
            <a:endParaRPr>
              <a:latin typeface="Helvetica"/>
              <a:ea typeface="Helvetica"/>
              <a:cs typeface="Helvetica"/>
              <a:sym typeface="Helvetica"/>
            </a:endParaRPr>
          </a:p>
          <a:p>
            <a:pPr lvl="0">
              <a:defRPr sz="1800"/>
            </a:pPr>
            <a:r>
              <a:rPr sz="1200" b="1">
                <a:latin typeface="Helvetica"/>
                <a:ea typeface="Helvetica"/>
                <a:cs typeface="Helvetica"/>
                <a:sym typeface="Helvetica"/>
              </a:rPr>
              <a:t>Why?  </a:t>
            </a:r>
            <a:r>
              <a:rPr>
                <a:latin typeface="Helvetica"/>
                <a:ea typeface="Helvetica"/>
                <a:cs typeface="Helvetica"/>
                <a:sym typeface="Helvetica"/>
              </a:rPr>
              <a:t>One suggestion is that parts of the brain overlap each other therefore developing other skills as well.    *** Not separate, only interact , but they overlap.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prstGeom prst="rect">
            <a:avLst/>
          </a:prstGeom>
        </p:spPr>
        <p:txBody>
          <a:bodyPr/>
          <a:lstStyle/>
          <a:p>
            <a:pPr lvl="0"/>
            <a:endParaRPr/>
          </a:p>
        </p:txBody>
      </p:sp>
      <p:sp>
        <p:nvSpPr>
          <p:cNvPr id="96" name="Shape 96"/>
          <p:cNvSpPr>
            <a:spLocks noGrp="1"/>
          </p:cNvSpPr>
          <p:nvPr>
            <p:ph type="body" sz="quarter" idx="1"/>
          </p:nvPr>
        </p:nvSpPr>
        <p:spPr>
          <a:prstGeom prst="rect">
            <a:avLst/>
          </a:prstGeom>
        </p:spPr>
        <p:txBody>
          <a:bodyPr/>
          <a:lstStyle/>
          <a:p>
            <a:pPr lvl="0">
              <a:defRPr sz="1800"/>
            </a:pPr>
            <a:r>
              <a:rPr lang="en-US" b="1" dirty="0">
                <a:latin typeface="Helvetica"/>
                <a:ea typeface="Helvetica"/>
                <a:cs typeface="Helvetica"/>
                <a:sym typeface="Helvetica"/>
              </a:rPr>
              <a:t>An embedded link to a 4:20 minute YouTube video about Music and the Brain begins here.</a:t>
            </a:r>
          </a:p>
          <a:p>
            <a:pPr lvl="0">
              <a:defRPr sz="1800"/>
            </a:pPr>
            <a:r>
              <a:rPr lang="en-US" b="1" dirty="0">
                <a:latin typeface="Helvetica"/>
                <a:ea typeface="Helvetica"/>
                <a:cs typeface="Helvetica"/>
                <a:sym typeface="Helvetica"/>
              </a:rPr>
              <a:t>Mac users, click on black circle to open browser and view the YouTube video about Music and the Brain.</a:t>
            </a:r>
          </a:p>
          <a:p>
            <a:pPr lvl="0">
              <a:defRPr sz="1800"/>
            </a:pPr>
            <a:r>
              <a:rPr lang="en-US" dirty="0">
                <a:latin typeface="Helvetica"/>
                <a:ea typeface="Helvetica"/>
                <a:cs typeface="Helvetica"/>
                <a:sym typeface="Helvetica"/>
              </a:rPr>
              <a:t>Original Link: https://www.youtube.com/watch?v=J1yAlP1eP-w&amp;list=PL0b0E54MkXkS66qt60Yq2_c7Av0ADqoH9&amp;index=3</a:t>
            </a:r>
          </a:p>
          <a:p>
            <a:pPr lvl="0">
              <a:defRPr sz="1800"/>
            </a:pPr>
            <a:endParaRPr lang="en-US" b="1" dirty="0">
              <a:latin typeface="Helvetica"/>
              <a:ea typeface="Helvetica"/>
              <a:cs typeface="Helvetica"/>
              <a:sym typeface="Helvetica"/>
            </a:endParaRPr>
          </a:p>
          <a:p>
            <a:pPr lvl="0">
              <a:defRPr sz="1800"/>
            </a:pPr>
            <a:endParaRPr lang="en-US" b="1" dirty="0">
              <a:latin typeface="Helvetica"/>
              <a:ea typeface="Helvetica"/>
              <a:cs typeface="Helvetica"/>
              <a:sym typeface="Helvetica"/>
            </a:endParaRPr>
          </a:p>
          <a:p>
            <a:pPr lvl="0">
              <a:defRPr sz="1800"/>
            </a:pPr>
            <a:r>
              <a:rPr b="1" dirty="0">
                <a:latin typeface="Helvetica"/>
                <a:ea typeface="Helvetica"/>
                <a:cs typeface="Helvetica"/>
                <a:sym typeface="Helvetica"/>
              </a:rPr>
              <a:t>Mozart Effect - </a:t>
            </a:r>
            <a:r>
              <a:rPr dirty="0">
                <a:latin typeface="Helvetica"/>
                <a:ea typeface="Helvetica"/>
                <a:cs typeface="Helvetica"/>
                <a:sym typeface="Helvetica"/>
              </a:rPr>
              <a:t>an experiment done in 1993 showed that listening to 10 minutes of a Mozart piano sonata on several occasions enhanced college students’ scores on spatial reasoning items of tests they were given.</a:t>
            </a:r>
          </a:p>
          <a:p>
            <a:pPr lvl="0">
              <a:defRPr sz="1800"/>
            </a:pPr>
            <a:endParaRPr dirty="0">
              <a:latin typeface="Helvetica"/>
              <a:ea typeface="Helvetica"/>
              <a:cs typeface="Helvetica"/>
              <a:sym typeface="Helvetica"/>
            </a:endParaRPr>
          </a:p>
          <a:p>
            <a:pPr lvl="0">
              <a:defRPr sz="1800"/>
            </a:pPr>
            <a:r>
              <a:rPr b="1" dirty="0">
                <a:latin typeface="Helvetica"/>
                <a:ea typeface="Helvetica"/>
                <a:cs typeface="Helvetica"/>
                <a:sym typeface="Helvetica"/>
              </a:rPr>
              <a:t>Another study r</a:t>
            </a:r>
            <a:r>
              <a:rPr dirty="0">
                <a:latin typeface="Helvetica"/>
                <a:ea typeface="Helvetica"/>
                <a:cs typeface="Helvetica"/>
                <a:sym typeface="Helvetica"/>
              </a:rPr>
              <a:t>ecruited 19 3-4 year olds.  Researchers gave </a:t>
            </a:r>
            <a:r>
              <a:rPr dirty="0" err="1">
                <a:latin typeface="Helvetica"/>
                <a:ea typeface="Helvetica"/>
                <a:cs typeface="Helvetica"/>
                <a:sym typeface="Helvetica"/>
              </a:rPr>
              <a:t>ther</a:t>
            </a:r>
            <a:r>
              <a:rPr dirty="0">
                <a:latin typeface="Helvetica"/>
                <a:ea typeface="Helvetica"/>
                <a:cs typeface="Helvetica"/>
                <a:sym typeface="Helvetica"/>
              </a:rPr>
              <a:t> children eight months of music lessons, including singing &amp; use of a keyboard.  Another 15 children served as a control group - they received no music lessons.  After the music course was completed, the researchers gave all of the children a task in which they had to put pieces of a puzzle together to form a complete object.  The scores of all 19 children who had had the lessons significantly exceeded those of the 15 children who had not received the training in music.</a:t>
            </a:r>
          </a:p>
          <a:p>
            <a:pPr lvl="0">
              <a:defRPr sz="1800"/>
            </a:pPr>
            <a:endParaRPr dirty="0">
              <a:latin typeface="Helvetica"/>
              <a:ea typeface="Helvetica"/>
              <a:cs typeface="Helvetica"/>
              <a:sym typeface="Helvetica"/>
            </a:endParaRPr>
          </a:p>
          <a:p>
            <a:pPr lvl="0">
              <a:defRPr sz="1800"/>
            </a:pPr>
            <a:r>
              <a:rPr dirty="0">
                <a:latin typeface="Helvetica"/>
                <a:ea typeface="Helvetica"/>
                <a:cs typeface="Helvetica"/>
                <a:sym typeface="Helvetica"/>
              </a:rPr>
              <a:t>Why?  One suggestion is that parts of the brain overlap each other therefore developing other skills as well.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Questions from</a:t>
            </a:r>
            <a:r>
              <a:rPr lang="en-US" baseline="0" dirty="0"/>
              <a:t> </a:t>
            </a:r>
            <a:r>
              <a:rPr lang="en-US" baseline="0"/>
              <a:t>the notes</a:t>
            </a:r>
            <a:endParaRPr lang="en-US" baseline="0" dirty="0"/>
          </a:p>
        </p:txBody>
      </p:sp>
    </p:spTree>
    <p:extLst>
      <p:ext uri="{BB962C8B-B14F-4D97-AF65-F5344CB8AC3E}">
        <p14:creationId xmlns:p14="http://schemas.microsoft.com/office/powerpoint/2010/main" val="2993308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uFillTx/>
              </a:defRPr>
            </a:pPr>
            <a:r>
              <a:rPr sz="4400">
                <a:solidFill>
                  <a:srgbClr val="E5D9A4"/>
                </a:solidFill>
                <a:uFill>
                  <a:solidFill>
                    <a:srgbClr val="E5D9A4"/>
                  </a:solidFill>
                </a:uFill>
              </a:rPr>
              <a:t>Title Text</a:t>
            </a:r>
          </a:p>
        </p:txBody>
      </p:sp>
      <p:sp>
        <p:nvSpPr>
          <p:cNvPr id="8" name="Shape 8"/>
          <p:cNvSpPr>
            <a:spLocks noGrp="1"/>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solidFill>
                  <a:srgbClr val="000000"/>
                </a:solidFill>
                <a:uFillTx/>
              </a:defRPr>
            </a:pPr>
            <a:r>
              <a:rPr sz="3200">
                <a:solidFill>
                  <a:srgbClr val="FFFFFF"/>
                </a:solidFill>
                <a:uFill>
                  <a:solidFill>
                    <a:srgbClr val="FFFFFF"/>
                  </a:solidFill>
                </a:uFill>
              </a:rPr>
              <a:t>Body Level One</a:t>
            </a:r>
          </a:p>
          <a:p>
            <a:pPr lvl="1">
              <a:defRPr sz="1800">
                <a:solidFill>
                  <a:srgbClr val="000000"/>
                </a:solidFill>
                <a:uFillTx/>
              </a:defRPr>
            </a:pPr>
            <a:r>
              <a:rPr sz="2800">
                <a:solidFill>
                  <a:srgbClr val="FFFFFF"/>
                </a:solidFill>
                <a:uFill>
                  <a:solidFill>
                    <a:srgbClr val="FFFFFF"/>
                  </a:solidFill>
                </a:uFill>
              </a:rPr>
              <a:t>Body Level Two</a:t>
            </a:r>
          </a:p>
          <a:p>
            <a:pPr lvl="2">
              <a:defRPr sz="1800">
                <a:solidFill>
                  <a:srgbClr val="000000"/>
                </a:solidFill>
                <a:uFillTx/>
              </a:defRPr>
            </a:pPr>
            <a:r>
              <a:rPr sz="2400">
                <a:solidFill>
                  <a:srgbClr val="FFFFFF"/>
                </a:solidFill>
                <a:uFill>
                  <a:solidFill>
                    <a:srgbClr val="FFFFFF"/>
                  </a:solidFill>
                </a:uFill>
              </a:rPr>
              <a:t>Body Level Three</a:t>
            </a:r>
          </a:p>
          <a:p>
            <a:pPr lvl="3">
              <a:defRPr sz="1800">
                <a:solidFill>
                  <a:srgbClr val="000000"/>
                </a:solidFill>
                <a:uFillTx/>
              </a:defRPr>
            </a:pPr>
            <a:r>
              <a:rPr sz="2000">
                <a:solidFill>
                  <a:srgbClr val="FFFFFF"/>
                </a:solidFill>
                <a:uFill>
                  <a:solidFill>
                    <a:srgbClr val="FFFFFF"/>
                  </a:solidFill>
                </a:uFill>
              </a:rPr>
              <a:t>Body Level Four</a:t>
            </a:r>
          </a:p>
          <a:p>
            <a:pPr lvl="4">
              <a:defRPr sz="1800">
                <a:solidFill>
                  <a:srgbClr val="000000"/>
                </a:solidFill>
                <a:uFillTx/>
              </a:defRPr>
            </a:pPr>
            <a:r>
              <a:rPr sz="2000">
                <a:solidFill>
                  <a:srgbClr val="FFFFFF"/>
                </a:solidFill>
                <a:uFill>
                  <a:solidFill>
                    <a:srgbClr val="FFFFFF"/>
                  </a:solidFill>
                </a:uFill>
              </a:rPr>
              <a:t>Body Level Five</a:t>
            </a:r>
          </a:p>
        </p:txBody>
      </p:sp>
      <p:sp>
        <p:nvSpPr>
          <p:cNvPr id="9" name="Shape 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11" name="Shape 11"/>
          <p:cNvSpPr/>
          <p:nvPr/>
        </p:nvSpPr>
        <p:spPr>
          <a:xfrm>
            <a:off x="-228600" y="-203200"/>
            <a:ext cx="9448800" cy="1104900"/>
          </a:xfrm>
          <a:prstGeom prst="rect">
            <a:avLst/>
          </a:prstGeom>
          <a:solidFill>
            <a:srgbClr val="FFFFFF"/>
          </a:solidFill>
          <a:ln w="12700">
            <a:round/>
          </a:ln>
        </p:spPr>
        <p:txBody>
          <a:bodyPr lIns="0" tIns="0" rIns="0" bIns="0"/>
          <a:lstStyle/>
          <a:p>
            <a:pPr marL="40639" marR="40639" lvl="0" defTabSz="914400">
              <a:defRPr sz="2400">
                <a:solidFill>
                  <a:srgbClr val="FFFFFF"/>
                </a:solidFill>
                <a:uFill>
                  <a:solidFill>
                    <a:srgbClr val="FFFFFF"/>
                  </a:solidFill>
                </a:uFill>
                <a:latin typeface="+mj-lt"/>
                <a:ea typeface="+mj-ea"/>
                <a:cs typeface="+mj-cs"/>
                <a:sym typeface="Verdana"/>
              </a:defRPr>
            </a:pPr>
            <a:endParaRPr/>
          </a:p>
        </p:txBody>
      </p:sp>
      <p:sp>
        <p:nvSpPr>
          <p:cNvPr id="12" name="Shape 12"/>
          <p:cNvSpPr/>
          <p:nvPr/>
        </p:nvSpPr>
        <p:spPr>
          <a:xfrm>
            <a:off x="-228600" y="5956300"/>
            <a:ext cx="9448800" cy="1257300"/>
          </a:xfrm>
          <a:prstGeom prst="rect">
            <a:avLst/>
          </a:prstGeom>
          <a:solidFill>
            <a:srgbClr val="FFFFFF"/>
          </a:solidFill>
          <a:ln w="12700">
            <a:round/>
          </a:ln>
        </p:spPr>
        <p:txBody>
          <a:bodyPr lIns="0" tIns="0" rIns="0" bIns="0"/>
          <a:lstStyle/>
          <a:p>
            <a:pPr marL="40639" marR="40639" lvl="0" defTabSz="914400">
              <a:defRPr sz="2400">
                <a:solidFill>
                  <a:srgbClr val="FFFFFF"/>
                </a:solidFill>
                <a:uFill>
                  <a:solidFill>
                    <a:srgbClr val="FFFFFF"/>
                  </a:solidFill>
                </a:uFill>
                <a:latin typeface="+mj-lt"/>
                <a:ea typeface="+mj-ea"/>
                <a:cs typeface="+mj-cs"/>
                <a:sym typeface="Verdana"/>
              </a:defRPr>
            </a:pPr>
            <a:endParaRPr/>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copy 1">
    <p:spTree>
      <p:nvGrpSpPr>
        <p:cNvPr id="1" name=""/>
        <p:cNvGrpSpPr/>
        <p:nvPr/>
      </p:nvGrpSpPr>
      <p:grpSpPr>
        <a:xfrm>
          <a:off x="0" y="0"/>
          <a:ext cx="0" cy="0"/>
          <a:chOff x="0" y="0"/>
          <a:chExt cx="0" cy="0"/>
        </a:xfrm>
      </p:grpSpPr>
      <p:sp>
        <p:nvSpPr>
          <p:cNvPr id="15" name="Shape 15"/>
          <p:cNvSpPr/>
          <p:nvPr/>
        </p:nvSpPr>
        <p:spPr>
          <a:xfrm>
            <a:off x="0" y="914400"/>
            <a:ext cx="1371600" cy="5943600"/>
          </a:xfrm>
          <a:prstGeom prst="rect">
            <a:avLst/>
          </a:prstGeom>
          <a:solidFill>
            <a:srgbClr val="941100">
              <a:alpha val="28999"/>
            </a:srgbClr>
          </a:solidFill>
          <a:ln w="12700">
            <a:miter lim="400000"/>
          </a:ln>
        </p:spPr>
        <p:txBody>
          <a:bodyPr lIns="0" tIns="0" rIns="0" bIns="0"/>
          <a:lstStyle/>
          <a:p>
            <a:pPr marL="40639" marR="40639" lvl="0" defTabSz="914400">
              <a:defRPr sz="2400">
                <a:solidFill>
                  <a:srgbClr val="FFFFFF"/>
                </a:solidFill>
                <a:uFill>
                  <a:solidFill>
                    <a:srgbClr val="FFFFFF"/>
                  </a:solidFill>
                </a:uFill>
                <a:latin typeface="+mj-lt"/>
                <a:ea typeface="+mj-ea"/>
                <a:cs typeface="+mj-cs"/>
                <a:sym typeface="Verdana"/>
              </a:defRPr>
            </a:pPr>
            <a:endParaRPr/>
          </a:p>
        </p:txBody>
      </p:sp>
      <p:sp>
        <p:nvSpPr>
          <p:cNvPr id="16" name="Shape 16"/>
          <p:cNvSpPr/>
          <p:nvPr/>
        </p:nvSpPr>
        <p:spPr>
          <a:xfrm>
            <a:off x="-50800" y="-762000"/>
            <a:ext cx="9448800" cy="8470900"/>
          </a:xfrm>
          <a:prstGeom prst="rect">
            <a:avLst/>
          </a:prstGeom>
          <a:solidFill>
            <a:srgbClr val="FFFFFF"/>
          </a:solidFill>
          <a:ln w="12700">
            <a:round/>
          </a:ln>
        </p:spPr>
        <p:txBody>
          <a:bodyPr lIns="0" tIns="0" rIns="0" bIns="0"/>
          <a:lstStyle/>
          <a:p>
            <a:pPr marL="40639" marR="40639" lvl="0" defTabSz="914400">
              <a:defRPr sz="2400">
                <a:solidFill>
                  <a:srgbClr val="FFFFFF"/>
                </a:solidFill>
                <a:uFill>
                  <a:solidFill>
                    <a:srgbClr val="FFFFFF"/>
                  </a:solidFill>
                </a:uFill>
                <a:latin typeface="+mj-lt"/>
                <a:ea typeface="+mj-ea"/>
                <a:cs typeface="+mj-cs"/>
                <a:sym typeface="Verdana"/>
              </a:defRPr>
            </a:pP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copy 2">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uFillTx/>
              </a:defRPr>
            </a:pPr>
            <a:r>
              <a:rPr sz="4400">
                <a:solidFill>
                  <a:srgbClr val="E5D9A4"/>
                </a:solidFill>
                <a:uFill>
                  <a:solidFill>
                    <a:srgbClr val="E5D9A4"/>
                  </a:solidFill>
                </a:uFill>
              </a:rPr>
              <a:t>Title Text</a:t>
            </a:r>
          </a:p>
        </p:txBody>
      </p:sp>
      <p:sp>
        <p:nvSpPr>
          <p:cNvPr id="19" name="Shape 19"/>
          <p:cNvSpPr>
            <a:spLocks noGrp="1"/>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solidFill>
                  <a:srgbClr val="000000"/>
                </a:solidFill>
                <a:uFillTx/>
              </a:defRPr>
            </a:pPr>
            <a:r>
              <a:rPr sz="3200">
                <a:solidFill>
                  <a:srgbClr val="FFFFFF"/>
                </a:solidFill>
                <a:uFill>
                  <a:solidFill>
                    <a:srgbClr val="FFFFFF"/>
                  </a:solidFill>
                </a:uFill>
              </a:rPr>
              <a:t>Body Level One</a:t>
            </a:r>
          </a:p>
          <a:p>
            <a:pPr lvl="1">
              <a:defRPr sz="1800">
                <a:solidFill>
                  <a:srgbClr val="000000"/>
                </a:solidFill>
                <a:uFillTx/>
              </a:defRPr>
            </a:pPr>
            <a:r>
              <a:rPr sz="2800">
                <a:solidFill>
                  <a:srgbClr val="FFFFFF"/>
                </a:solidFill>
                <a:uFill>
                  <a:solidFill>
                    <a:srgbClr val="FFFFFF"/>
                  </a:solidFill>
                </a:uFill>
              </a:rPr>
              <a:t>Body Level Two</a:t>
            </a:r>
          </a:p>
          <a:p>
            <a:pPr lvl="2">
              <a:defRPr sz="1800">
                <a:solidFill>
                  <a:srgbClr val="000000"/>
                </a:solidFill>
                <a:uFillTx/>
              </a:defRPr>
            </a:pPr>
            <a:r>
              <a:rPr sz="2400">
                <a:solidFill>
                  <a:srgbClr val="FFFFFF"/>
                </a:solidFill>
                <a:uFill>
                  <a:solidFill>
                    <a:srgbClr val="FFFFFF"/>
                  </a:solidFill>
                </a:uFill>
              </a:rPr>
              <a:t>Body Level Three</a:t>
            </a:r>
          </a:p>
          <a:p>
            <a:pPr lvl="3">
              <a:defRPr sz="1800">
                <a:solidFill>
                  <a:srgbClr val="000000"/>
                </a:solidFill>
                <a:uFillTx/>
              </a:defRPr>
            </a:pPr>
            <a:r>
              <a:rPr sz="2000">
                <a:solidFill>
                  <a:srgbClr val="FFFFFF"/>
                </a:solidFill>
                <a:uFill>
                  <a:solidFill>
                    <a:srgbClr val="FFFFFF"/>
                  </a:solidFill>
                </a:uFill>
              </a:rPr>
              <a:t>Body Level Four</a:t>
            </a:r>
          </a:p>
          <a:p>
            <a:pPr lvl="4">
              <a:defRPr sz="1800">
                <a:solidFill>
                  <a:srgbClr val="000000"/>
                </a:solidFill>
                <a:uFillTx/>
              </a:defRPr>
            </a:pPr>
            <a:r>
              <a:rPr sz="2000">
                <a:solidFill>
                  <a:srgbClr val="FFFFFF"/>
                </a:solidFill>
                <a:uFill>
                  <a:solidFill>
                    <a:srgbClr val="FFFFFF"/>
                  </a:solidFill>
                </a:uFill>
              </a:rPr>
              <a:t>Body Level Five</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FFFFFF"/>
        </a:solidFill>
        <a:effectLst/>
      </p:bgPr>
    </p:bg>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lIns="50800" tIns="50800" rIns="50800" bIns="50800"/>
          <a:lstStyle>
            <a:lvl1pPr marL="40639">
              <a:defRPr>
                <a:solidFill>
                  <a:srgbClr val="000000"/>
                </a:solidFill>
                <a:uFill>
                  <a:solidFill>
                    <a:srgbClr val="000000"/>
                  </a:solidFill>
                </a:uFill>
                <a:latin typeface="+mn-lt"/>
                <a:ea typeface="+mn-ea"/>
                <a:cs typeface="+mn-cs"/>
                <a:sym typeface="Times"/>
              </a:defRPr>
            </a:lvl1pPr>
          </a:lstStyle>
          <a:p>
            <a:pPr lvl="0">
              <a:defRPr sz="1800">
                <a:uFillTx/>
              </a:defRPr>
            </a:pPr>
            <a:r>
              <a:rPr sz="4400">
                <a:uFill>
                  <a:solidFill/>
                </a:uFill>
              </a:rPr>
              <a:t>Title Text</a:t>
            </a:r>
          </a:p>
        </p:txBody>
      </p:sp>
      <p:sp>
        <p:nvSpPr>
          <p:cNvPr id="23" name="Shape 23"/>
          <p:cNvSpPr>
            <a:spLocks noGrp="1"/>
          </p:cNvSpPr>
          <p:nvPr>
            <p:ph type="body" idx="1"/>
          </p:nvPr>
        </p:nvSpPr>
        <p:spPr>
          <a:prstGeom prst="rect">
            <a:avLst/>
          </a:prstGeom>
        </p:spPr>
        <p:txBody>
          <a:bodyPr/>
          <a:lstStyle>
            <a:lvl1pPr marR="40639">
              <a:defRPr>
                <a:solidFill>
                  <a:srgbClr val="000000"/>
                </a:solidFill>
                <a:uFill>
                  <a:solidFill>
                    <a:srgbClr val="000000"/>
                  </a:solidFill>
                </a:uFill>
                <a:latin typeface="+mn-lt"/>
                <a:ea typeface="+mn-ea"/>
                <a:cs typeface="+mn-cs"/>
                <a:sym typeface="Times"/>
              </a:defRPr>
            </a:lvl1pPr>
            <a:lvl2pPr marL="783590" marR="40639" indent="-285750">
              <a:spcBef>
                <a:spcPts val="600"/>
              </a:spcBef>
              <a:buChar char="–"/>
              <a:defRPr sz="2800">
                <a:solidFill>
                  <a:srgbClr val="000000"/>
                </a:solidFill>
                <a:uFill>
                  <a:solidFill>
                    <a:srgbClr val="000000"/>
                  </a:solidFill>
                </a:uFill>
                <a:latin typeface="+mn-lt"/>
                <a:ea typeface="+mn-ea"/>
                <a:cs typeface="+mn-cs"/>
                <a:sym typeface="Times"/>
              </a:defRPr>
            </a:lvl2pPr>
            <a:lvl3pPr marL="1183639" marR="40639" indent="-228600">
              <a:spcBef>
                <a:spcPts val="500"/>
              </a:spcBef>
              <a:defRPr sz="2400">
                <a:solidFill>
                  <a:srgbClr val="000000"/>
                </a:solidFill>
                <a:uFill>
                  <a:solidFill>
                    <a:srgbClr val="000000"/>
                  </a:solidFill>
                </a:uFill>
                <a:latin typeface="+mn-lt"/>
                <a:ea typeface="+mn-ea"/>
                <a:cs typeface="+mn-cs"/>
                <a:sym typeface="Times"/>
              </a:defRPr>
            </a:lvl3pPr>
            <a:lvl4pPr marL="1640839" marR="40639" indent="-228600">
              <a:spcBef>
                <a:spcPts val="400"/>
              </a:spcBef>
              <a:buChar char="–"/>
              <a:defRPr sz="2000">
                <a:solidFill>
                  <a:srgbClr val="000000"/>
                </a:solidFill>
                <a:uFill>
                  <a:solidFill>
                    <a:srgbClr val="000000"/>
                  </a:solidFill>
                </a:uFill>
                <a:latin typeface="+mn-lt"/>
                <a:ea typeface="+mn-ea"/>
                <a:cs typeface="+mn-cs"/>
                <a:sym typeface="Times"/>
              </a:defRPr>
            </a:lvl4pPr>
            <a:lvl5pPr marL="2098039" marR="40639" indent="-228600">
              <a:spcBef>
                <a:spcPts val="400"/>
              </a:spcBef>
              <a:buChar char="»"/>
              <a:defRPr sz="2000">
                <a:solidFill>
                  <a:srgbClr val="000000"/>
                </a:solidFill>
                <a:uFill>
                  <a:solidFill>
                    <a:srgbClr val="000000"/>
                  </a:solidFill>
                </a:uFill>
                <a:latin typeface="+mn-lt"/>
                <a:ea typeface="+mn-ea"/>
                <a:cs typeface="+mn-cs"/>
                <a:sym typeface="Times"/>
              </a:defRP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24" name="Shape 24"/>
          <p:cNvSpPr>
            <a:spLocks noGrp="1"/>
          </p:cNvSpPr>
          <p:nvPr>
            <p:ph type="sldNum" sz="quarter" idx="2"/>
          </p:nvPr>
        </p:nvSpPr>
        <p:spPr>
          <a:xfrm>
            <a:off x="7359650" y="6248400"/>
            <a:ext cx="292100" cy="330200"/>
          </a:xfrm>
          <a:prstGeom prst="rect">
            <a:avLst/>
          </a:prstGeom>
        </p:spPr>
        <p:txBody>
          <a:bodyPr/>
          <a:lstStyle>
            <a:lvl1pPr>
              <a:defRPr>
                <a:solidFill>
                  <a:srgbClr val="000000"/>
                </a:solidFill>
                <a:uFill>
                  <a:solidFill>
                    <a:srgbClr val="000000"/>
                  </a:solidFill>
                </a:uFill>
                <a:latin typeface="+mn-lt"/>
                <a:ea typeface="+mn-ea"/>
                <a:cs typeface="+mn-cs"/>
                <a:sym typeface="Times"/>
              </a:defRPr>
            </a:lvl1p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41100"/>
        </a:solidFill>
        <a:effectLst/>
      </p:bgPr>
    </p:bg>
    <p:spTree>
      <p:nvGrpSpPr>
        <p:cNvPr id="1" name=""/>
        <p:cNvGrpSpPr/>
        <p:nvPr/>
      </p:nvGrpSpPr>
      <p:grpSpPr>
        <a:xfrm>
          <a:off x="0" y="0"/>
          <a:ext cx="0" cy="0"/>
          <a:chOff x="0" y="0"/>
          <a:chExt cx="0" cy="0"/>
        </a:xfrm>
      </p:grpSpPr>
      <p:pic>
        <p:nvPicPr>
          <p:cNvPr id="2" name="ppt-keynoteLeather.png"/>
          <p:cNvPicPr/>
          <p:nvPr/>
        </p:nvPicPr>
        <p:blipFill>
          <a:blip r:embed="rId7"/>
          <a:stretch>
            <a:fillRect/>
          </a:stretch>
        </p:blipFill>
        <p:spPr>
          <a:xfrm>
            <a:off x="0" y="0"/>
            <a:ext cx="9144000" cy="6858000"/>
          </a:xfrm>
          <a:prstGeom prst="rect">
            <a:avLst/>
          </a:prstGeom>
          <a:ln w="12700">
            <a:miter lim="400000"/>
          </a:ln>
        </p:spPr>
      </p:pic>
      <p:sp>
        <p:nvSpPr>
          <p:cNvPr id="3" name="Shape 3"/>
          <p:cNvSpPr>
            <a:spLocks noGrp="1"/>
          </p:cNvSpPr>
          <p:nvPr>
            <p:ph type="title"/>
          </p:nvPr>
        </p:nvSpPr>
        <p:spPr>
          <a:xfrm>
            <a:off x="685800" y="381000"/>
            <a:ext cx="7772400" cy="1600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a:solidFill>
                  <a:srgbClr val="000000"/>
                </a:solidFill>
                <a:uFillTx/>
              </a:defRPr>
            </a:pPr>
            <a:r>
              <a:rPr sz="4400">
                <a:solidFill>
                  <a:srgbClr val="E5D9A4"/>
                </a:solidFill>
                <a:uFill>
                  <a:solidFill>
                    <a:srgbClr val="E5D9A4"/>
                  </a:solidFill>
                </a:uFill>
              </a:rPr>
              <a:t>Title Text</a:t>
            </a:r>
          </a:p>
        </p:txBody>
      </p:sp>
      <p:sp>
        <p:nvSpPr>
          <p:cNvPr id="4" name="Shape 4"/>
          <p:cNvSpPr>
            <a:spLocks noGrp="1"/>
          </p:cNvSpPr>
          <p:nvPr>
            <p:ph type="body" idx="1"/>
          </p:nvPr>
        </p:nvSpPr>
        <p:spPr>
          <a:xfrm>
            <a:off x="685800" y="1981200"/>
            <a:ext cx="7772400" cy="4876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solidFill>
                  <a:srgbClr val="000000"/>
                </a:solidFill>
                <a:uFillTx/>
              </a:defRPr>
            </a:pPr>
            <a:r>
              <a:rPr sz="3200">
                <a:solidFill>
                  <a:srgbClr val="FFFFFF"/>
                </a:solidFill>
                <a:uFill>
                  <a:solidFill>
                    <a:srgbClr val="FFFFFF"/>
                  </a:solidFill>
                </a:uFill>
              </a:rPr>
              <a:t>Body Level One</a:t>
            </a:r>
          </a:p>
          <a:p>
            <a:pPr lvl="1">
              <a:defRPr sz="1800">
                <a:solidFill>
                  <a:srgbClr val="000000"/>
                </a:solidFill>
                <a:uFillTx/>
              </a:defRPr>
            </a:pPr>
            <a:r>
              <a:rPr sz="2800">
                <a:solidFill>
                  <a:srgbClr val="FFFFFF"/>
                </a:solidFill>
                <a:uFill>
                  <a:solidFill>
                    <a:srgbClr val="FFFFFF"/>
                  </a:solidFill>
                </a:uFill>
              </a:rPr>
              <a:t>Body Level Two</a:t>
            </a:r>
          </a:p>
          <a:p>
            <a:pPr lvl="2">
              <a:defRPr sz="1800">
                <a:solidFill>
                  <a:srgbClr val="000000"/>
                </a:solidFill>
                <a:uFillTx/>
              </a:defRPr>
            </a:pPr>
            <a:r>
              <a:rPr sz="2400">
                <a:solidFill>
                  <a:srgbClr val="FFFFFF"/>
                </a:solidFill>
                <a:uFill>
                  <a:solidFill>
                    <a:srgbClr val="FFFFFF"/>
                  </a:solidFill>
                </a:uFill>
              </a:rPr>
              <a:t>Body Level Three</a:t>
            </a:r>
          </a:p>
          <a:p>
            <a:pPr lvl="3">
              <a:defRPr sz="1800">
                <a:solidFill>
                  <a:srgbClr val="000000"/>
                </a:solidFill>
                <a:uFillTx/>
              </a:defRPr>
            </a:pPr>
            <a:r>
              <a:rPr sz="2000">
                <a:solidFill>
                  <a:srgbClr val="FFFFFF"/>
                </a:solidFill>
                <a:uFill>
                  <a:solidFill>
                    <a:srgbClr val="FFFFFF"/>
                  </a:solidFill>
                </a:uFill>
              </a:rPr>
              <a:t>Body Level Four</a:t>
            </a:r>
          </a:p>
          <a:p>
            <a:pPr lvl="4">
              <a:defRPr sz="1800">
                <a:solidFill>
                  <a:srgbClr val="000000"/>
                </a:solidFill>
                <a:uFillTx/>
              </a:defRPr>
            </a:pPr>
            <a:r>
              <a:rPr sz="2000">
                <a:solidFill>
                  <a:srgbClr val="FFFFFF"/>
                </a:solidFill>
                <a:uFill>
                  <a:solidFill>
                    <a:srgbClr val="FFFFFF"/>
                  </a:solidFill>
                </a:uFill>
              </a:rPr>
              <a:t>Body Level Five</a:t>
            </a:r>
          </a:p>
        </p:txBody>
      </p:sp>
      <p:sp>
        <p:nvSpPr>
          <p:cNvPr id="5" name="Shape 5"/>
          <p:cNvSpPr>
            <a:spLocks noGrp="1"/>
          </p:cNvSpPr>
          <p:nvPr>
            <p:ph type="sldNum" sz="quarter" idx="2"/>
          </p:nvPr>
        </p:nvSpPr>
        <p:spPr>
          <a:xfrm>
            <a:off x="7335515" y="6248400"/>
            <a:ext cx="340370" cy="317500"/>
          </a:xfrm>
          <a:prstGeom prst="rect">
            <a:avLst/>
          </a:prstGeom>
          <a:ln w="12700">
            <a:miter lim="400000"/>
          </a:ln>
        </p:spPr>
        <p:txBody>
          <a:bodyPr wrap="none" lIns="0" tIns="0" rIns="0" bIns="0">
            <a:spAutoFit/>
          </a:bodyPr>
          <a:lstStyle>
            <a:lvl1pPr algn="ctr">
              <a:defRPr sz="1400">
                <a:solidFill>
                  <a:srgbClr val="FFFFFF"/>
                </a:solidFill>
                <a:uFill>
                  <a:solidFill>
                    <a:srgbClr val="FFFFFF"/>
                  </a:solidFill>
                </a:uFill>
                <a:latin typeface="+mj-lt"/>
                <a:ea typeface="+mj-ea"/>
                <a:cs typeface="+mj-cs"/>
                <a:sym typeface="Verdana"/>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R="40639" algn="ctr">
        <a:defRPr sz="4400">
          <a:solidFill>
            <a:srgbClr val="E5D9A4"/>
          </a:solidFill>
          <a:uFill>
            <a:solidFill>
              <a:srgbClr val="E5D9A4"/>
            </a:solidFill>
          </a:uFill>
          <a:latin typeface="+mj-lt"/>
          <a:ea typeface="+mj-ea"/>
          <a:cs typeface="+mj-cs"/>
          <a:sym typeface="Verdana"/>
        </a:defRPr>
      </a:lvl1pPr>
      <a:lvl2pPr marR="40639" indent="228600" algn="ctr">
        <a:defRPr sz="4400">
          <a:solidFill>
            <a:srgbClr val="E5D9A4"/>
          </a:solidFill>
          <a:uFill>
            <a:solidFill>
              <a:srgbClr val="E5D9A4"/>
            </a:solidFill>
          </a:uFill>
          <a:latin typeface="+mj-lt"/>
          <a:ea typeface="+mj-ea"/>
          <a:cs typeface="+mj-cs"/>
          <a:sym typeface="Verdana"/>
        </a:defRPr>
      </a:lvl2pPr>
      <a:lvl3pPr marR="40639" indent="457200" algn="ctr">
        <a:defRPr sz="4400">
          <a:solidFill>
            <a:srgbClr val="E5D9A4"/>
          </a:solidFill>
          <a:uFill>
            <a:solidFill>
              <a:srgbClr val="E5D9A4"/>
            </a:solidFill>
          </a:uFill>
          <a:latin typeface="+mj-lt"/>
          <a:ea typeface="+mj-ea"/>
          <a:cs typeface="+mj-cs"/>
          <a:sym typeface="Verdana"/>
        </a:defRPr>
      </a:lvl3pPr>
      <a:lvl4pPr marR="40639" indent="685800" algn="ctr">
        <a:defRPr sz="4400">
          <a:solidFill>
            <a:srgbClr val="E5D9A4"/>
          </a:solidFill>
          <a:uFill>
            <a:solidFill>
              <a:srgbClr val="E5D9A4"/>
            </a:solidFill>
          </a:uFill>
          <a:latin typeface="+mj-lt"/>
          <a:ea typeface="+mj-ea"/>
          <a:cs typeface="+mj-cs"/>
          <a:sym typeface="Verdana"/>
        </a:defRPr>
      </a:lvl4pPr>
      <a:lvl5pPr marR="40639" indent="914400" algn="ctr">
        <a:defRPr sz="4400">
          <a:solidFill>
            <a:srgbClr val="E5D9A4"/>
          </a:solidFill>
          <a:uFill>
            <a:solidFill>
              <a:srgbClr val="E5D9A4"/>
            </a:solidFill>
          </a:uFill>
          <a:latin typeface="+mj-lt"/>
          <a:ea typeface="+mj-ea"/>
          <a:cs typeface="+mj-cs"/>
          <a:sym typeface="Verdana"/>
        </a:defRPr>
      </a:lvl5pPr>
      <a:lvl6pPr marR="40639" indent="1143000" algn="ctr">
        <a:defRPr sz="4400">
          <a:solidFill>
            <a:srgbClr val="E5D9A4"/>
          </a:solidFill>
          <a:uFill>
            <a:solidFill>
              <a:srgbClr val="E5D9A4"/>
            </a:solidFill>
          </a:uFill>
          <a:latin typeface="+mj-lt"/>
          <a:ea typeface="+mj-ea"/>
          <a:cs typeface="+mj-cs"/>
          <a:sym typeface="Verdana"/>
        </a:defRPr>
      </a:lvl6pPr>
      <a:lvl7pPr marR="40639" indent="1371600" algn="ctr">
        <a:defRPr sz="4400">
          <a:solidFill>
            <a:srgbClr val="E5D9A4"/>
          </a:solidFill>
          <a:uFill>
            <a:solidFill>
              <a:srgbClr val="E5D9A4"/>
            </a:solidFill>
          </a:uFill>
          <a:latin typeface="+mj-lt"/>
          <a:ea typeface="+mj-ea"/>
          <a:cs typeface="+mj-cs"/>
          <a:sym typeface="Verdana"/>
        </a:defRPr>
      </a:lvl7pPr>
      <a:lvl8pPr marR="40639" indent="1600200" algn="ctr">
        <a:defRPr sz="4400">
          <a:solidFill>
            <a:srgbClr val="E5D9A4"/>
          </a:solidFill>
          <a:uFill>
            <a:solidFill>
              <a:srgbClr val="E5D9A4"/>
            </a:solidFill>
          </a:uFill>
          <a:latin typeface="+mj-lt"/>
          <a:ea typeface="+mj-ea"/>
          <a:cs typeface="+mj-cs"/>
          <a:sym typeface="Verdana"/>
        </a:defRPr>
      </a:lvl8pPr>
      <a:lvl9pPr marR="40639" indent="1828800" algn="ctr">
        <a:defRPr sz="4400">
          <a:solidFill>
            <a:srgbClr val="E5D9A4"/>
          </a:solidFill>
          <a:uFill>
            <a:solidFill>
              <a:srgbClr val="E5D9A4"/>
            </a:solidFill>
          </a:uFill>
          <a:latin typeface="+mj-lt"/>
          <a:ea typeface="+mj-ea"/>
          <a:cs typeface="+mj-cs"/>
          <a:sym typeface="Verdana"/>
        </a:defRPr>
      </a:lvl9pPr>
    </p:titleStyle>
    <p:bodyStyle>
      <a:lvl1pPr marL="383540" marR="91439" indent="-342900">
        <a:spcBef>
          <a:spcPts val="700"/>
        </a:spcBef>
        <a:buSzPct val="100000"/>
        <a:buChar char="•"/>
        <a:defRPr sz="3200">
          <a:solidFill>
            <a:srgbClr val="FFFFFF"/>
          </a:solidFill>
          <a:uFill>
            <a:solidFill>
              <a:srgbClr val="FFFFFF"/>
            </a:solidFill>
          </a:uFill>
          <a:latin typeface="+mj-lt"/>
          <a:ea typeface="+mj-ea"/>
          <a:cs typeface="+mj-cs"/>
          <a:sym typeface="Verdana"/>
        </a:defRPr>
      </a:lvl1pPr>
      <a:lvl2pPr marL="824411" marR="91439" indent="-326571">
        <a:spcBef>
          <a:spcPts val="700"/>
        </a:spcBef>
        <a:buSzPct val="100000"/>
        <a:buChar char="•"/>
        <a:defRPr sz="3200">
          <a:solidFill>
            <a:srgbClr val="FFFFFF"/>
          </a:solidFill>
          <a:uFill>
            <a:solidFill>
              <a:srgbClr val="FFFFFF"/>
            </a:solidFill>
          </a:uFill>
          <a:latin typeface="+mj-lt"/>
          <a:ea typeface="+mj-ea"/>
          <a:cs typeface="+mj-cs"/>
          <a:sym typeface="Verdana"/>
        </a:defRPr>
      </a:lvl2pPr>
      <a:lvl3pPr marL="1259839" marR="91439" indent="-304800">
        <a:spcBef>
          <a:spcPts val="700"/>
        </a:spcBef>
        <a:buSzPct val="100000"/>
        <a:buChar char="•"/>
        <a:defRPr sz="3200">
          <a:solidFill>
            <a:srgbClr val="FFFFFF"/>
          </a:solidFill>
          <a:uFill>
            <a:solidFill>
              <a:srgbClr val="FFFFFF"/>
            </a:solidFill>
          </a:uFill>
          <a:latin typeface="+mj-lt"/>
          <a:ea typeface="+mj-ea"/>
          <a:cs typeface="+mj-cs"/>
          <a:sym typeface="Verdana"/>
        </a:defRPr>
      </a:lvl3pPr>
      <a:lvl4pPr marL="1778000" marR="91439" indent="-365760">
        <a:spcBef>
          <a:spcPts val="700"/>
        </a:spcBef>
        <a:buSzPct val="100000"/>
        <a:buChar char="•"/>
        <a:defRPr sz="3200">
          <a:solidFill>
            <a:srgbClr val="FFFFFF"/>
          </a:solidFill>
          <a:uFill>
            <a:solidFill>
              <a:srgbClr val="FFFFFF"/>
            </a:solidFill>
          </a:uFill>
          <a:latin typeface="+mj-lt"/>
          <a:ea typeface="+mj-ea"/>
          <a:cs typeface="+mj-cs"/>
          <a:sym typeface="Verdana"/>
        </a:defRPr>
      </a:lvl4pPr>
      <a:lvl5pPr marL="2235200" marR="91439" indent="-365760">
        <a:spcBef>
          <a:spcPts val="700"/>
        </a:spcBef>
        <a:buSzPct val="100000"/>
        <a:buChar char="•"/>
        <a:defRPr sz="3200">
          <a:solidFill>
            <a:srgbClr val="FFFFFF"/>
          </a:solidFill>
          <a:uFill>
            <a:solidFill>
              <a:srgbClr val="FFFFFF"/>
            </a:solidFill>
          </a:uFill>
          <a:latin typeface="+mj-lt"/>
          <a:ea typeface="+mj-ea"/>
          <a:cs typeface="+mj-cs"/>
          <a:sym typeface="Verdana"/>
        </a:defRPr>
      </a:lvl5pPr>
      <a:lvl6pPr marL="2590800" marR="91439" indent="-365760">
        <a:spcBef>
          <a:spcPts val="700"/>
        </a:spcBef>
        <a:buSzPct val="100000"/>
        <a:buChar char="•"/>
        <a:defRPr sz="3200">
          <a:solidFill>
            <a:srgbClr val="FFFFFF"/>
          </a:solidFill>
          <a:uFill>
            <a:solidFill>
              <a:srgbClr val="FFFFFF"/>
            </a:solidFill>
          </a:uFill>
          <a:latin typeface="+mj-lt"/>
          <a:ea typeface="+mj-ea"/>
          <a:cs typeface="+mj-cs"/>
          <a:sym typeface="Verdana"/>
        </a:defRPr>
      </a:lvl6pPr>
      <a:lvl7pPr marL="2946400" marR="91439" indent="-365760">
        <a:spcBef>
          <a:spcPts val="700"/>
        </a:spcBef>
        <a:buSzPct val="100000"/>
        <a:buChar char="•"/>
        <a:defRPr sz="3200">
          <a:solidFill>
            <a:srgbClr val="FFFFFF"/>
          </a:solidFill>
          <a:uFill>
            <a:solidFill>
              <a:srgbClr val="FFFFFF"/>
            </a:solidFill>
          </a:uFill>
          <a:latin typeface="+mj-lt"/>
          <a:ea typeface="+mj-ea"/>
          <a:cs typeface="+mj-cs"/>
          <a:sym typeface="Verdana"/>
        </a:defRPr>
      </a:lvl7pPr>
      <a:lvl8pPr marL="3302000" marR="91439" indent="-365760">
        <a:spcBef>
          <a:spcPts val="700"/>
        </a:spcBef>
        <a:buSzPct val="100000"/>
        <a:buChar char="•"/>
        <a:defRPr sz="3200">
          <a:solidFill>
            <a:srgbClr val="FFFFFF"/>
          </a:solidFill>
          <a:uFill>
            <a:solidFill>
              <a:srgbClr val="FFFFFF"/>
            </a:solidFill>
          </a:uFill>
          <a:latin typeface="+mj-lt"/>
          <a:ea typeface="+mj-ea"/>
          <a:cs typeface="+mj-cs"/>
          <a:sym typeface="Verdana"/>
        </a:defRPr>
      </a:lvl8pPr>
      <a:lvl9pPr marL="3657600" marR="91439" indent="-365759">
        <a:spcBef>
          <a:spcPts val="700"/>
        </a:spcBef>
        <a:buSzPct val="100000"/>
        <a:buChar char="•"/>
        <a:defRPr sz="3200">
          <a:solidFill>
            <a:srgbClr val="FFFFFF"/>
          </a:solidFill>
          <a:uFill>
            <a:solidFill>
              <a:srgbClr val="FFFFFF"/>
            </a:solidFill>
          </a:uFill>
          <a:latin typeface="+mj-lt"/>
          <a:ea typeface="+mj-ea"/>
          <a:cs typeface="+mj-cs"/>
          <a:sym typeface="Verdana"/>
        </a:defRPr>
      </a:lvl9pPr>
    </p:bodyStyle>
    <p:otherStyle>
      <a:lvl1pPr algn="ctr" defTabSz="457200">
        <a:defRPr sz="1400">
          <a:solidFill>
            <a:schemeClr val="tx1"/>
          </a:solidFill>
          <a:uFill>
            <a:solidFill>
              <a:srgbClr val="FFFFFF"/>
            </a:solidFill>
          </a:uFill>
          <a:latin typeface="+mn-lt"/>
          <a:ea typeface="+mn-ea"/>
          <a:cs typeface="+mn-cs"/>
          <a:sym typeface="Verdana"/>
        </a:defRPr>
      </a:lvl1pPr>
      <a:lvl2pPr indent="228600" algn="ctr" defTabSz="457200">
        <a:defRPr sz="1400">
          <a:solidFill>
            <a:schemeClr val="tx1"/>
          </a:solidFill>
          <a:uFill>
            <a:solidFill>
              <a:srgbClr val="FFFFFF"/>
            </a:solidFill>
          </a:uFill>
          <a:latin typeface="+mn-lt"/>
          <a:ea typeface="+mn-ea"/>
          <a:cs typeface="+mn-cs"/>
          <a:sym typeface="Verdana"/>
        </a:defRPr>
      </a:lvl2pPr>
      <a:lvl3pPr indent="457200" algn="ctr" defTabSz="457200">
        <a:defRPr sz="1400">
          <a:solidFill>
            <a:schemeClr val="tx1"/>
          </a:solidFill>
          <a:uFill>
            <a:solidFill>
              <a:srgbClr val="FFFFFF"/>
            </a:solidFill>
          </a:uFill>
          <a:latin typeface="+mn-lt"/>
          <a:ea typeface="+mn-ea"/>
          <a:cs typeface="+mn-cs"/>
          <a:sym typeface="Verdana"/>
        </a:defRPr>
      </a:lvl3pPr>
      <a:lvl4pPr indent="685800" algn="ctr" defTabSz="457200">
        <a:defRPr sz="1400">
          <a:solidFill>
            <a:schemeClr val="tx1"/>
          </a:solidFill>
          <a:uFill>
            <a:solidFill>
              <a:srgbClr val="FFFFFF"/>
            </a:solidFill>
          </a:uFill>
          <a:latin typeface="+mn-lt"/>
          <a:ea typeface="+mn-ea"/>
          <a:cs typeface="+mn-cs"/>
          <a:sym typeface="Verdana"/>
        </a:defRPr>
      </a:lvl4pPr>
      <a:lvl5pPr indent="914400" algn="ctr" defTabSz="457200">
        <a:defRPr sz="1400">
          <a:solidFill>
            <a:schemeClr val="tx1"/>
          </a:solidFill>
          <a:uFill>
            <a:solidFill>
              <a:srgbClr val="FFFFFF"/>
            </a:solidFill>
          </a:uFill>
          <a:latin typeface="+mn-lt"/>
          <a:ea typeface="+mn-ea"/>
          <a:cs typeface="+mn-cs"/>
          <a:sym typeface="Verdana"/>
        </a:defRPr>
      </a:lvl5pPr>
      <a:lvl6pPr indent="1143000" algn="ctr" defTabSz="457200">
        <a:defRPr sz="1400">
          <a:solidFill>
            <a:schemeClr val="tx1"/>
          </a:solidFill>
          <a:uFill>
            <a:solidFill>
              <a:srgbClr val="FFFFFF"/>
            </a:solidFill>
          </a:uFill>
          <a:latin typeface="+mn-lt"/>
          <a:ea typeface="+mn-ea"/>
          <a:cs typeface="+mn-cs"/>
          <a:sym typeface="Verdana"/>
        </a:defRPr>
      </a:lvl6pPr>
      <a:lvl7pPr indent="1371600" algn="ctr" defTabSz="457200">
        <a:defRPr sz="1400">
          <a:solidFill>
            <a:schemeClr val="tx1"/>
          </a:solidFill>
          <a:uFill>
            <a:solidFill>
              <a:srgbClr val="FFFFFF"/>
            </a:solidFill>
          </a:uFill>
          <a:latin typeface="+mn-lt"/>
          <a:ea typeface="+mn-ea"/>
          <a:cs typeface="+mn-cs"/>
          <a:sym typeface="Verdana"/>
        </a:defRPr>
      </a:lvl7pPr>
      <a:lvl8pPr indent="1600200" algn="ctr" defTabSz="457200">
        <a:defRPr sz="1400">
          <a:solidFill>
            <a:schemeClr val="tx1"/>
          </a:solidFill>
          <a:uFill>
            <a:solidFill>
              <a:srgbClr val="FFFFFF"/>
            </a:solidFill>
          </a:uFill>
          <a:latin typeface="+mn-lt"/>
          <a:ea typeface="+mn-ea"/>
          <a:cs typeface="+mn-cs"/>
          <a:sym typeface="Verdana"/>
        </a:defRPr>
      </a:lvl8pPr>
      <a:lvl9pPr indent="1828800" algn="ctr" defTabSz="457200">
        <a:defRPr sz="1400">
          <a:solidFill>
            <a:schemeClr val="tx1"/>
          </a:solidFill>
          <a:uFill>
            <a:solidFill>
              <a:srgbClr val="FFFFFF"/>
            </a:solidFill>
          </a:uFill>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https://www.youtube.com/embed/C9hTWRwfZOc"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youtube.com/watch?v=J1yAlP1eP-w&amp;list=PL0b0E54MkXkS66qt60Yq2_c7Av0ADqoH9&amp;index=3"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87DB-4153-45E8-9619-11C024ADE120}"/>
              </a:ext>
            </a:extLst>
          </p:cNvPr>
          <p:cNvSpPr>
            <a:spLocks noGrp="1"/>
          </p:cNvSpPr>
          <p:nvPr>
            <p:ph type="title"/>
          </p:nvPr>
        </p:nvSpPr>
        <p:spPr>
          <a:xfrm>
            <a:off x="892968" y="1151928"/>
            <a:ext cx="7358064" cy="2384227"/>
          </a:xfrm>
        </p:spPr>
        <p:txBody>
          <a:bodyPr/>
          <a:lstStyle/>
          <a:p>
            <a:r>
              <a:rPr lang="en-US" dirty="0"/>
              <a:t>READ THIS FIRST</a:t>
            </a:r>
          </a:p>
        </p:txBody>
      </p:sp>
      <p:sp>
        <p:nvSpPr>
          <p:cNvPr id="3" name="Text Placeholder 2">
            <a:extLst>
              <a:ext uri="{FF2B5EF4-FFF2-40B4-BE49-F238E27FC236}">
                <a16:creationId xmlns:a16="http://schemas.microsoft.com/office/drawing/2014/main" id="{3CB465A1-D2F0-434F-A4B4-560772A53851}"/>
              </a:ext>
            </a:extLst>
          </p:cNvPr>
          <p:cNvSpPr>
            <a:spLocks noGrp="1"/>
          </p:cNvSpPr>
          <p:nvPr>
            <p:ph type="body" sz="quarter" idx="1"/>
          </p:nvPr>
        </p:nvSpPr>
        <p:spPr>
          <a:xfrm>
            <a:off x="892968" y="3536156"/>
            <a:ext cx="7358064" cy="2559844"/>
          </a:xfrm>
        </p:spPr>
        <p:txBody>
          <a:bodyPr>
            <a:normAutofit fontScale="77500" lnSpcReduction="20000"/>
          </a:bodyPr>
          <a:lstStyle/>
          <a:p>
            <a:r>
              <a:rPr lang="en-US" dirty="0"/>
              <a:t>Hello everyone!  This PowerPoint has my notes on each slide.  You can see them if you DO NOT open the presentation, but instead look at it in the mode that you can edit.  I hope if you are using a Google format you can still see the notes.  There are also several video clips here.  I hope this helps.  -Ackerman </a:t>
            </a:r>
          </a:p>
        </p:txBody>
      </p:sp>
    </p:spTree>
    <p:extLst>
      <p:ext uri="{BB962C8B-B14F-4D97-AF65-F5344CB8AC3E}">
        <p14:creationId xmlns:p14="http://schemas.microsoft.com/office/powerpoint/2010/main" val="146269794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534400" cy="1143000"/>
          </a:xfrm>
        </p:spPr>
        <p:txBody>
          <a:bodyPr/>
          <a:lstStyle/>
          <a:p>
            <a:r>
              <a:rPr lang="en-US" sz="2400" dirty="0"/>
              <a:t>Should we use Gardener’s Theory of Multiple Intelligences to help us structure your classes? </a:t>
            </a:r>
            <a:br>
              <a:rPr lang="en-US" sz="2400" dirty="0"/>
            </a:br>
            <a:br>
              <a:rPr lang="en-US" sz="2400" dirty="0"/>
            </a:br>
            <a:r>
              <a:rPr lang="en-US" sz="2400" dirty="0"/>
              <a:t>Why or Why not?</a:t>
            </a:r>
          </a:p>
        </p:txBody>
      </p:sp>
      <p:pic>
        <p:nvPicPr>
          <p:cNvPr id="4" name="C9hTWRwfZOc"/>
          <p:cNvPicPr>
            <a:picLocks noRot="1" noChangeAspect="1"/>
          </p:cNvPicPr>
          <p:nvPr>
            <a:videoFile r:link="rId1"/>
          </p:nvPr>
        </p:nvPicPr>
        <p:blipFill>
          <a:blip r:embed="rId4"/>
          <a:stretch>
            <a:fillRect/>
          </a:stretch>
        </p:blipFill>
        <p:spPr>
          <a:xfrm>
            <a:off x="533400" y="1752600"/>
            <a:ext cx="7772400" cy="4371975"/>
          </a:xfrm>
          <a:prstGeom prst="rect">
            <a:avLst/>
          </a:prstGeom>
        </p:spPr>
      </p:pic>
    </p:spTree>
    <p:extLst>
      <p:ext uri="{BB962C8B-B14F-4D97-AF65-F5344CB8AC3E}">
        <p14:creationId xmlns:p14="http://schemas.microsoft.com/office/powerpoint/2010/main" val="381510421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have in the class?</a:t>
            </a:r>
          </a:p>
        </p:txBody>
      </p:sp>
      <p:sp>
        <p:nvSpPr>
          <p:cNvPr id="3" name="Text Placeholder 2"/>
          <p:cNvSpPr>
            <a:spLocks noGrp="1"/>
          </p:cNvSpPr>
          <p:nvPr>
            <p:ph type="body" idx="1"/>
          </p:nvPr>
        </p:nvSpPr>
        <p:spPr>
          <a:xfrm>
            <a:off x="147263" y="3603392"/>
            <a:ext cx="3657600" cy="1295400"/>
          </a:xfrm>
        </p:spPr>
        <p:txBody>
          <a:bodyPr/>
          <a:lstStyle/>
          <a:p>
            <a:pPr marL="40640" indent="0">
              <a:buNone/>
            </a:pPr>
            <a:r>
              <a:rPr lang="en-US" dirty="0"/>
              <a:t>Logical Mathematical</a:t>
            </a:r>
          </a:p>
        </p:txBody>
      </p:sp>
      <p:sp>
        <p:nvSpPr>
          <p:cNvPr id="5" name="TextBox 4"/>
          <p:cNvSpPr txBox="1"/>
          <p:nvPr/>
        </p:nvSpPr>
        <p:spPr>
          <a:xfrm>
            <a:off x="152400" y="5334000"/>
            <a:ext cx="234593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3600" dirty="0">
                <a:solidFill>
                  <a:schemeClr val="bg2"/>
                </a:solidFill>
              </a:rPr>
              <a:t>Musical</a:t>
            </a:r>
            <a:endParaRPr kumimoji="0" lang="en-US" sz="3600" b="0" i="0" u="none" strike="noStrike" cap="none" spc="0" normalizeH="0" baseline="0" dirty="0">
              <a:ln>
                <a:noFill/>
              </a:ln>
              <a:solidFill>
                <a:schemeClr val="bg2"/>
              </a:solidFill>
              <a:effectLst/>
              <a:uFillTx/>
              <a:sym typeface="Helvetica"/>
            </a:endParaRPr>
          </a:p>
        </p:txBody>
      </p:sp>
      <p:sp>
        <p:nvSpPr>
          <p:cNvPr id="7" name="Rectangle 6"/>
          <p:cNvSpPr/>
          <p:nvPr/>
        </p:nvSpPr>
        <p:spPr>
          <a:xfrm>
            <a:off x="142982" y="1827080"/>
            <a:ext cx="2108269" cy="646331"/>
          </a:xfrm>
          <a:prstGeom prst="rect">
            <a:avLst/>
          </a:prstGeom>
        </p:spPr>
        <p:txBody>
          <a:bodyPr wrap="none">
            <a:spAutoFit/>
          </a:bodyPr>
          <a:lstStyle/>
          <a:p>
            <a:pPr algn="l" rtl="0" latinLnBrk="1" hangingPunct="0"/>
            <a:r>
              <a:rPr lang="en-US" sz="3600" dirty="0">
                <a:solidFill>
                  <a:schemeClr val="bg2"/>
                </a:solidFill>
              </a:rPr>
              <a:t>Linguistic</a:t>
            </a:r>
          </a:p>
        </p:txBody>
      </p:sp>
      <p:sp>
        <p:nvSpPr>
          <p:cNvPr id="8" name="Rectangle 7"/>
          <p:cNvSpPr/>
          <p:nvPr/>
        </p:nvSpPr>
        <p:spPr>
          <a:xfrm>
            <a:off x="6400800" y="1715078"/>
            <a:ext cx="2190023" cy="1077218"/>
          </a:xfrm>
          <a:prstGeom prst="rect">
            <a:avLst/>
          </a:prstGeom>
        </p:spPr>
        <p:txBody>
          <a:bodyPr wrap="none">
            <a:spAutoFit/>
          </a:bodyPr>
          <a:lstStyle/>
          <a:p>
            <a:pPr algn="l" rtl="0" latinLnBrk="1" hangingPunct="0"/>
            <a:r>
              <a:rPr lang="en-US" sz="3200" dirty="0">
                <a:solidFill>
                  <a:schemeClr val="bg2"/>
                </a:solidFill>
              </a:rPr>
              <a:t>Bodily- </a:t>
            </a:r>
          </a:p>
          <a:p>
            <a:pPr algn="l" rtl="0" latinLnBrk="1" hangingPunct="0"/>
            <a:r>
              <a:rPr lang="en-US" sz="3200" dirty="0">
                <a:solidFill>
                  <a:schemeClr val="bg2"/>
                </a:solidFill>
              </a:rPr>
              <a:t>Kinesthetic</a:t>
            </a:r>
          </a:p>
        </p:txBody>
      </p:sp>
      <p:sp>
        <p:nvSpPr>
          <p:cNvPr id="9" name="TextBox 8"/>
          <p:cNvSpPr txBox="1"/>
          <p:nvPr/>
        </p:nvSpPr>
        <p:spPr>
          <a:xfrm>
            <a:off x="6248400" y="3733800"/>
            <a:ext cx="2971800"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bg2"/>
                </a:solidFill>
                <a:effectLst/>
                <a:uFillTx/>
                <a:latin typeface="Helvetica"/>
                <a:ea typeface="Helvetica"/>
                <a:cs typeface="Helvetica"/>
                <a:sym typeface="Helvetica"/>
              </a:rPr>
              <a:t>Spatial Visual</a:t>
            </a:r>
          </a:p>
        </p:txBody>
      </p:sp>
      <p:sp>
        <p:nvSpPr>
          <p:cNvPr id="10" name="TextBox 9"/>
          <p:cNvSpPr txBox="1"/>
          <p:nvPr/>
        </p:nvSpPr>
        <p:spPr>
          <a:xfrm>
            <a:off x="6248400" y="5486400"/>
            <a:ext cx="2971800"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bg2"/>
                </a:solidFill>
                <a:effectLst/>
                <a:uFillTx/>
                <a:latin typeface="Helvetica"/>
                <a:ea typeface="Helvetica"/>
                <a:cs typeface="Helvetica"/>
                <a:sym typeface="Helvetica"/>
              </a:rPr>
              <a:t>Interpersonal</a:t>
            </a:r>
          </a:p>
        </p:txBody>
      </p:sp>
      <p:sp>
        <p:nvSpPr>
          <p:cNvPr id="11" name="TextBox 10"/>
          <p:cNvSpPr txBox="1"/>
          <p:nvPr/>
        </p:nvSpPr>
        <p:spPr>
          <a:xfrm>
            <a:off x="3200400" y="3352800"/>
            <a:ext cx="2971800"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bg2"/>
                </a:solidFill>
                <a:effectLst/>
                <a:uFillTx/>
                <a:latin typeface="Helvetica"/>
                <a:ea typeface="Helvetica"/>
                <a:cs typeface="Helvetica"/>
                <a:sym typeface="Helvetica"/>
              </a:rPr>
              <a:t>Intrapersonal</a:t>
            </a:r>
          </a:p>
        </p:txBody>
      </p:sp>
      <p:sp>
        <p:nvSpPr>
          <p:cNvPr id="12" name="TextBox 11"/>
          <p:cNvSpPr txBox="1"/>
          <p:nvPr/>
        </p:nvSpPr>
        <p:spPr>
          <a:xfrm>
            <a:off x="2251251" y="4775696"/>
            <a:ext cx="4301949" cy="108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3200" dirty="0">
                <a:solidFill>
                  <a:schemeClr val="accent3">
                    <a:lumMod val="40000"/>
                    <a:lumOff val="60000"/>
                  </a:schemeClr>
                </a:solidFill>
              </a:rPr>
              <a:t>How might this change the debate? </a:t>
            </a:r>
            <a:endParaRPr kumimoji="0" lang="en-US" sz="3200" b="0" i="0" u="none" strike="noStrike" cap="none" spc="0" normalizeH="0" baseline="0" dirty="0">
              <a:ln>
                <a:noFill/>
              </a:ln>
              <a:solidFill>
                <a:schemeClr val="accent3">
                  <a:lumMod val="40000"/>
                  <a:lumOff val="60000"/>
                </a:schemeClr>
              </a:solidFill>
              <a:effectLst/>
              <a:uFillTx/>
              <a:sym typeface="Helvetica"/>
            </a:endParaRPr>
          </a:p>
        </p:txBody>
      </p:sp>
    </p:spTree>
    <p:extLst>
      <p:ext uri="{BB962C8B-B14F-4D97-AF65-F5344CB8AC3E}">
        <p14:creationId xmlns:p14="http://schemas.microsoft.com/office/powerpoint/2010/main" val="32787468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304800"/>
            <a:ext cx="7137400" cy="6083300"/>
          </a:xfrm>
          <a:prstGeom prst="rect">
            <a:avLst/>
          </a:prstGeom>
        </p:spPr>
      </p:pic>
      <p:sp>
        <p:nvSpPr>
          <p:cNvPr id="28" name="Shape 28"/>
          <p:cNvSpPr/>
          <p:nvPr/>
        </p:nvSpPr>
        <p:spPr>
          <a:xfrm>
            <a:off x="1384935" y="4784725"/>
            <a:ext cx="6507481" cy="1612900"/>
          </a:xfrm>
          <a:prstGeom prst="rect">
            <a:avLst/>
          </a:prstGeom>
          <a:ln w="12700">
            <a:miter lim="400000"/>
          </a:ln>
          <a:effectLst>
            <a:outerShdw blurRad="63500" dist="76200" dir="3080411" rotWithShape="0">
              <a:srgbClr val="000000">
                <a:alpha val="75000"/>
              </a:srgbClr>
            </a:outerShdw>
          </a:effectLst>
          <a:extLst>
            <a:ext uri="{C572A759-6A51-4108-AA02-DFA0A04FC94B}">
              <ma14:wrappingTextBoxFlag xmlns:ma14="http://schemas.microsoft.com/office/mac/drawingml/2011/main" xmlns="" val="1"/>
            </a:ext>
          </a:extLst>
        </p:spPr>
        <p:txBody>
          <a:bodyPr wrap="none" lIns="0" tIns="0" rIns="0" bIns="0">
            <a:spAutoFit/>
          </a:bodyPr>
          <a:lstStyle>
            <a:lvl1pPr marL="40639" marR="40639" algn="ctr" defTabSz="914400">
              <a:defRPr sz="10000">
                <a:solidFill>
                  <a:srgbClr val="FFFFFF"/>
                </a:solidFill>
                <a:uFill>
                  <a:solidFill>
                    <a:srgbClr val="FFFFFF"/>
                  </a:solidFill>
                </a:uFill>
                <a:latin typeface="Optima"/>
                <a:ea typeface="Optima"/>
                <a:cs typeface="Optima"/>
                <a:sym typeface="Optima"/>
              </a:defRPr>
            </a:lvl1pPr>
          </a:lstStyle>
          <a:p>
            <a:pPr lvl="0">
              <a:defRPr sz="1800">
                <a:solidFill>
                  <a:srgbClr val="000000"/>
                </a:solidFill>
                <a:uFillTx/>
              </a:defRPr>
            </a:pPr>
            <a:r>
              <a:rPr sz="10000">
                <a:solidFill>
                  <a:srgbClr val="FFFFFF"/>
                </a:solidFill>
                <a:uFill>
                  <a:solidFill>
                    <a:srgbClr val="FFFFFF"/>
                  </a:solidFill>
                </a:uFill>
              </a:rPr>
              <a:t>Intelligence</a:t>
            </a:r>
          </a:p>
        </p:txBody>
      </p:sp>
      <p:pic>
        <p:nvPicPr>
          <p:cNvPr id="2050" name="Picture 2" descr="C:\Users\beattwr\Dropbox\Torrents\Intelligence PPTXs\Screen Shot 2015-01-06 at 11.09.04 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44000" cy="667543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81000" y="1158974"/>
            <a:ext cx="8305800"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sz="5400" b="1" dirty="0">
                <a:solidFill>
                  <a:schemeClr val="tx2">
                    <a:lumMod val="20000"/>
                    <a:lumOff val="80000"/>
                  </a:schemeClr>
                </a:solidFill>
                <a:latin typeface="Sitka Heading" panose="02000505000000020004" pitchFamily="2" charset="0"/>
                <a:sym typeface="Times"/>
              </a:rPr>
              <a:t>Essential Question: How is intelligence defined? </a:t>
            </a:r>
          </a:p>
          <a:p>
            <a:pPr marL="0" marR="0" indent="0" algn="l" defTabSz="457200" rtl="0" fontAlgn="auto" latinLnBrk="1"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Helvetica"/>
              <a:ea typeface="Helvetica"/>
              <a:cs typeface="Helvetica"/>
              <a:sym typeface="Helvetica"/>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0"/>
                                  </p:stCondLst>
                                  <p:iterate>
                                    <p:tmAbs val="0"/>
                                  </p:iterate>
                                  <p:childTnLst>
                                    <p:set>
                                      <p:cBhvr>
                                        <p:cTn id="6" fill="hold"/>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p:nvPr/>
        </p:nvSpPr>
        <p:spPr>
          <a:xfrm>
            <a:off x="76200" y="3175"/>
            <a:ext cx="8382000" cy="850900"/>
          </a:xfrm>
          <a:prstGeom prst="rect">
            <a:avLst/>
          </a:prstGeom>
          <a:ln w="12700">
            <a:miter lim="400000"/>
          </a:ln>
          <a:effectLst>
            <a:outerShdw blurRad="63500" dist="762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marL="40639" marR="40639" defTabSz="914400">
              <a:defRPr sz="5000">
                <a:uFill>
                  <a:solidFill>
                    <a:srgbClr val="FFFFFF"/>
                  </a:solidFill>
                </a:uFill>
                <a:latin typeface="Optima"/>
                <a:ea typeface="Optima"/>
                <a:cs typeface="Optima"/>
                <a:sym typeface="Optima"/>
              </a:defRPr>
            </a:lvl1pPr>
          </a:lstStyle>
          <a:p>
            <a:pPr lvl="0">
              <a:defRPr sz="1800">
                <a:uFillTx/>
              </a:defRPr>
            </a:pPr>
            <a:r>
              <a:rPr sz="5000">
                <a:uFill>
                  <a:solidFill>
                    <a:srgbClr val="FFFFFF"/>
                  </a:solidFill>
                </a:uFill>
              </a:rPr>
              <a:t>Theories of Intelligence</a:t>
            </a:r>
          </a:p>
        </p:txBody>
      </p:sp>
      <p:sp>
        <p:nvSpPr>
          <p:cNvPr id="67" name="Shape 67"/>
          <p:cNvSpPr/>
          <p:nvPr/>
        </p:nvSpPr>
        <p:spPr>
          <a:xfrm>
            <a:off x="4267200" y="2184400"/>
            <a:ext cx="4610100" cy="3408682"/>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spAutoFit/>
          </a:bodyPr>
          <a:lstStyle/>
          <a:p>
            <a:pPr marL="609600" marR="40639" lvl="0" indent="-307315" defTabSz="914400">
              <a:spcBef>
                <a:spcPts val="500"/>
              </a:spcBef>
              <a:defRPr sz="1800"/>
            </a:pPr>
            <a:r>
              <a:rPr sz="2400">
                <a:solidFill>
                  <a:srgbClr val="FFFFFF"/>
                </a:solidFill>
                <a:uFill>
                  <a:solidFill>
                    <a:srgbClr val="FFFFFF"/>
                  </a:solidFill>
                </a:uFill>
                <a:latin typeface="Optima"/>
                <a:ea typeface="Optima"/>
                <a:cs typeface="Optima"/>
                <a:sym typeface="Optima"/>
              </a:rPr>
              <a:t>•	</a:t>
            </a:r>
            <a:r>
              <a:rPr sz="2400" u="sng">
                <a:solidFill>
                  <a:srgbClr val="FFFFFF"/>
                </a:solidFill>
                <a:uFill>
                  <a:solidFill>
                    <a:srgbClr val="FFFFFF"/>
                  </a:solidFill>
                </a:uFill>
                <a:latin typeface="Optima"/>
                <a:ea typeface="Optima"/>
                <a:cs typeface="Optima"/>
                <a:sym typeface="Optima"/>
              </a:rPr>
              <a:t>Analytic</a:t>
            </a:r>
            <a:r>
              <a:rPr sz="2400">
                <a:solidFill>
                  <a:srgbClr val="FFFFFF"/>
                </a:solidFill>
                <a:uFill>
                  <a:solidFill>
                    <a:srgbClr val="FFFFFF"/>
                  </a:solidFill>
                </a:uFill>
                <a:latin typeface="Optima"/>
                <a:ea typeface="Optima"/>
                <a:cs typeface="Optima"/>
                <a:sym typeface="Optima"/>
              </a:rPr>
              <a:t> - ability to solve problems</a:t>
            </a:r>
          </a:p>
          <a:p>
            <a:pPr marL="609600" marR="40639" lvl="0" indent="-307315" defTabSz="914400">
              <a:spcBef>
                <a:spcPts val="500"/>
              </a:spcBef>
              <a:defRPr sz="1800"/>
            </a:pPr>
            <a:endParaRPr sz="2400">
              <a:solidFill>
                <a:srgbClr val="FFFFFF"/>
              </a:solidFill>
              <a:uFill>
                <a:solidFill>
                  <a:srgbClr val="FFFFFF"/>
                </a:solidFill>
              </a:uFill>
              <a:latin typeface="Optima"/>
              <a:ea typeface="Optima"/>
              <a:cs typeface="Optima"/>
              <a:sym typeface="Optima"/>
            </a:endParaRPr>
          </a:p>
          <a:p>
            <a:pPr marL="609600" marR="40639" lvl="0" indent="-307315" defTabSz="914400">
              <a:spcBef>
                <a:spcPts val="500"/>
              </a:spcBef>
              <a:defRPr sz="1800"/>
            </a:pPr>
            <a:r>
              <a:rPr sz="2400">
                <a:solidFill>
                  <a:srgbClr val="FFFFFF"/>
                </a:solidFill>
                <a:uFill>
                  <a:solidFill>
                    <a:srgbClr val="FFFFFF"/>
                  </a:solidFill>
                </a:uFill>
                <a:latin typeface="Optima"/>
                <a:ea typeface="Optima"/>
                <a:cs typeface="Optima"/>
                <a:sym typeface="Optima"/>
              </a:rPr>
              <a:t>•	</a:t>
            </a:r>
            <a:r>
              <a:rPr sz="2400" u="sng">
                <a:solidFill>
                  <a:srgbClr val="FFFFFF"/>
                </a:solidFill>
                <a:uFill>
                  <a:solidFill>
                    <a:srgbClr val="FFFFFF"/>
                  </a:solidFill>
                </a:uFill>
                <a:latin typeface="Optima"/>
                <a:ea typeface="Optima"/>
                <a:cs typeface="Optima"/>
                <a:sym typeface="Optima"/>
              </a:rPr>
              <a:t>Creative</a:t>
            </a:r>
            <a:r>
              <a:rPr sz="2400">
                <a:solidFill>
                  <a:srgbClr val="FFFFFF"/>
                </a:solidFill>
                <a:uFill>
                  <a:solidFill>
                    <a:srgbClr val="FFFFFF"/>
                  </a:solidFill>
                </a:uFill>
                <a:latin typeface="Optima"/>
                <a:ea typeface="Optima"/>
                <a:cs typeface="Optima"/>
                <a:sym typeface="Optima"/>
              </a:rPr>
              <a:t> - ability to deal </a:t>
            </a:r>
          </a:p>
          <a:p>
            <a:pPr marL="609600" marR="40639" lvl="0" indent="-307315" defTabSz="914400">
              <a:spcBef>
                <a:spcPts val="500"/>
              </a:spcBef>
              <a:defRPr sz="1800"/>
            </a:pPr>
            <a:r>
              <a:rPr sz="2400">
                <a:solidFill>
                  <a:srgbClr val="FFFFFF"/>
                </a:solidFill>
                <a:uFill>
                  <a:solidFill>
                    <a:srgbClr val="FFFFFF"/>
                  </a:solidFill>
                </a:uFill>
                <a:latin typeface="Optima"/>
                <a:ea typeface="Optima"/>
                <a:cs typeface="Optima"/>
                <a:sym typeface="Optima"/>
              </a:rPr>
              <a:t>	w/new situations</a:t>
            </a:r>
          </a:p>
          <a:p>
            <a:pPr marL="609600" marR="40639" lvl="0" indent="-307315" defTabSz="914400">
              <a:spcBef>
                <a:spcPts val="500"/>
              </a:spcBef>
              <a:defRPr sz="1800"/>
            </a:pPr>
            <a:endParaRPr sz="2400">
              <a:solidFill>
                <a:srgbClr val="FFFFFF"/>
              </a:solidFill>
              <a:uFill>
                <a:solidFill>
                  <a:srgbClr val="FFFFFF"/>
                </a:solidFill>
              </a:uFill>
              <a:latin typeface="Optima"/>
              <a:ea typeface="Optima"/>
              <a:cs typeface="Optima"/>
              <a:sym typeface="Optima"/>
            </a:endParaRPr>
          </a:p>
          <a:p>
            <a:pPr marL="609600" marR="40639" lvl="0" indent="-307315" defTabSz="914400">
              <a:spcBef>
                <a:spcPts val="500"/>
              </a:spcBef>
              <a:defRPr sz="1800"/>
            </a:pPr>
            <a:r>
              <a:rPr sz="2400">
                <a:solidFill>
                  <a:srgbClr val="FFFFFF"/>
                </a:solidFill>
                <a:uFill>
                  <a:solidFill>
                    <a:srgbClr val="FFFFFF"/>
                  </a:solidFill>
                </a:uFill>
                <a:latin typeface="Optima"/>
                <a:ea typeface="Optima"/>
                <a:cs typeface="Optima"/>
                <a:sym typeface="Optima"/>
              </a:rPr>
              <a:t>•	</a:t>
            </a:r>
            <a:r>
              <a:rPr sz="2400" u="sng">
                <a:solidFill>
                  <a:srgbClr val="FFFFFF"/>
                </a:solidFill>
                <a:uFill>
                  <a:solidFill>
                    <a:srgbClr val="FFFFFF"/>
                  </a:solidFill>
                </a:uFill>
                <a:latin typeface="Optima"/>
                <a:ea typeface="Optima"/>
                <a:cs typeface="Optima"/>
                <a:sym typeface="Optima"/>
              </a:rPr>
              <a:t>Practical </a:t>
            </a:r>
            <a:r>
              <a:rPr sz="2400">
                <a:solidFill>
                  <a:srgbClr val="FFFFFF"/>
                </a:solidFill>
                <a:uFill>
                  <a:solidFill>
                    <a:srgbClr val="FFFFFF"/>
                  </a:solidFill>
                </a:uFill>
                <a:latin typeface="Optima"/>
                <a:ea typeface="Optima"/>
                <a:cs typeface="Optima"/>
                <a:sym typeface="Optima"/>
              </a:rPr>
              <a:t>- ability to accomplish everyday tasks</a:t>
            </a:r>
          </a:p>
        </p:txBody>
      </p:sp>
      <p:pic>
        <p:nvPicPr>
          <p:cNvPr id="68" name="Sternberg's Triangle.jpg"/>
          <p:cNvPicPr/>
          <p:nvPr/>
        </p:nvPicPr>
        <p:blipFill>
          <a:blip r:embed="rId3"/>
          <a:stretch>
            <a:fillRect/>
          </a:stretch>
        </p:blipFill>
        <p:spPr>
          <a:xfrm>
            <a:off x="254000" y="1922462"/>
            <a:ext cx="4013200" cy="3797301"/>
          </a:xfrm>
          <a:prstGeom prst="rect">
            <a:avLst/>
          </a:prstGeom>
          <a:ln w="12700">
            <a:miter lim="400000"/>
          </a:ln>
          <a:effectLst>
            <a:outerShdw blurRad="63500" dist="76200" dir="2700000" rotWithShape="0">
              <a:srgbClr val="000000">
                <a:alpha val="75000"/>
              </a:srgbClr>
            </a:outerShdw>
          </a:effectLst>
        </p:spPr>
      </p:pic>
      <p:sp>
        <p:nvSpPr>
          <p:cNvPr id="69" name="Shape 69"/>
          <p:cNvSpPr/>
          <p:nvPr/>
        </p:nvSpPr>
        <p:spPr>
          <a:xfrm>
            <a:off x="279400" y="1066800"/>
            <a:ext cx="7162800" cy="7747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40639" marR="40639" defTabSz="914400">
              <a:defRPr sz="4500">
                <a:solidFill>
                  <a:srgbClr val="ACCAD7"/>
                </a:solidFill>
                <a:effectLst>
                  <a:outerShdw blurRad="12700" dist="25400" dir="2700000" rotWithShape="0">
                    <a:srgbClr val="000000"/>
                  </a:outerShdw>
                </a:effectLst>
                <a:uFill>
                  <a:solidFill>
                    <a:srgbClr val="FFD709"/>
                  </a:solidFill>
                </a:uFill>
                <a:latin typeface="Optima"/>
                <a:ea typeface="Optima"/>
                <a:cs typeface="Optima"/>
                <a:sym typeface="Optima"/>
              </a:defRPr>
            </a:lvl1pPr>
          </a:lstStyle>
          <a:p>
            <a:pPr lvl="0">
              <a:defRPr sz="1800">
                <a:solidFill>
                  <a:srgbClr val="000000"/>
                </a:solidFill>
                <a:effectLst/>
                <a:uFillTx/>
              </a:defRPr>
            </a:pPr>
            <a:r>
              <a:rPr sz="4500">
                <a:solidFill>
                  <a:srgbClr val="ACCAD7"/>
                </a:solidFill>
                <a:effectLst>
                  <a:outerShdw blurRad="12700" dist="25400" dir="2700000" rotWithShape="0">
                    <a:srgbClr val="000000"/>
                  </a:outerShdw>
                </a:effectLst>
                <a:uFill>
                  <a:solidFill>
                    <a:srgbClr val="FFD709"/>
                  </a:solidFill>
                </a:uFill>
              </a:rPr>
              <a:t>Sternberg’s Triarchic Theory</a:t>
            </a:r>
          </a:p>
        </p:txBody>
      </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presetSubtype="0" fill="hold" grpId="2" nodeType="afterEffect">
                                  <p:stCondLst>
                                    <p:cond delay="0"/>
                                  </p:stCondLst>
                                  <p:iterate type="wd">
                                    <p:tmAbs val="0"/>
                                  </p:iterate>
                                  <p:childTnLst>
                                    <p:set>
                                      <p:cBhvr>
                                        <p:cTn id="11" fill="hold"/>
                                        <p:tgtEl>
                                          <p:spTgt spid="67"/>
                                        </p:tgtEl>
                                        <p:attrNameLst>
                                          <p:attrName>style.visibility</p:attrName>
                                        </p:attrNameLst>
                                      </p:cBhvr>
                                      <p:to>
                                        <p:strVal val="visible"/>
                                      </p:to>
                                    </p:set>
                                    <p:animEffect transition="in" filter="dissolve">
                                      <p:cBhvr>
                                        <p:cTn id="12"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2" animBg="1" advAuto="0"/>
      <p:bldP spid="68"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p:nvPr/>
        </p:nvSpPr>
        <p:spPr>
          <a:xfrm>
            <a:off x="139700" y="41275"/>
            <a:ext cx="8382000" cy="850900"/>
          </a:xfrm>
          <a:prstGeom prst="rect">
            <a:avLst/>
          </a:prstGeom>
          <a:ln w="12700">
            <a:miter lim="400000"/>
          </a:ln>
          <a:effectLst>
            <a:outerShdw blurRad="63500" dist="762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marL="40639" marR="40639" defTabSz="914400">
              <a:defRPr sz="5000">
                <a:uFill>
                  <a:solidFill>
                    <a:srgbClr val="FFFFFF"/>
                  </a:solidFill>
                </a:uFill>
                <a:latin typeface="Optima"/>
                <a:ea typeface="Optima"/>
                <a:cs typeface="Optima"/>
                <a:sym typeface="Optima"/>
              </a:defRPr>
            </a:lvl1pPr>
          </a:lstStyle>
          <a:p>
            <a:pPr lvl="0">
              <a:defRPr sz="1800">
                <a:uFillTx/>
              </a:defRPr>
            </a:pPr>
            <a:r>
              <a:rPr sz="5000" dirty="0">
                <a:uFill>
                  <a:solidFill>
                    <a:srgbClr val="FFFFFF"/>
                  </a:solidFill>
                </a:uFill>
              </a:rPr>
              <a:t>Theories of Intelligence</a:t>
            </a:r>
          </a:p>
        </p:txBody>
      </p:sp>
      <p:sp>
        <p:nvSpPr>
          <p:cNvPr id="74" name="Shape 74"/>
          <p:cNvSpPr/>
          <p:nvPr/>
        </p:nvSpPr>
        <p:spPr>
          <a:xfrm>
            <a:off x="2032000" y="2832100"/>
            <a:ext cx="6807200" cy="2836674"/>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spAutoFit/>
          </a:bodyPr>
          <a:lstStyle/>
          <a:p>
            <a:pPr marL="446087" marR="40639" lvl="0" indent="-194627" defTabSz="914400">
              <a:spcBef>
                <a:spcPts val="400"/>
              </a:spcBef>
              <a:tabLst>
                <a:tab pos="431800" algn="l"/>
                <a:tab pos="952500" algn="l"/>
              </a:tabLst>
              <a:defRPr sz="1800"/>
            </a:pPr>
            <a:r>
              <a:rPr sz="1900" i="1" dirty="0">
                <a:solidFill>
                  <a:srgbClr val="FFFFFF"/>
                </a:solidFill>
                <a:uFill>
                  <a:solidFill>
                    <a:srgbClr val="FFFFFF"/>
                  </a:solidFill>
                </a:uFill>
                <a:latin typeface="+mj-lt"/>
                <a:ea typeface="+mj-ea"/>
                <a:cs typeface="+mj-cs"/>
                <a:sym typeface="Verdana"/>
              </a:rPr>
              <a:t>• </a:t>
            </a:r>
            <a:r>
              <a:rPr lang="en-US" sz="1900" i="1" dirty="0">
                <a:solidFill>
                  <a:srgbClr val="FFFFFF"/>
                </a:solidFill>
                <a:uFill>
                  <a:solidFill>
                    <a:srgbClr val="FFFFFF"/>
                  </a:solidFill>
                </a:uFill>
                <a:latin typeface="+mj-lt"/>
                <a:ea typeface="+mj-ea"/>
                <a:cs typeface="+mj-cs"/>
                <a:sym typeface="Verdana"/>
              </a:rPr>
              <a:t>S</a:t>
            </a:r>
            <a:r>
              <a:rPr sz="1900" i="1" dirty="0">
                <a:solidFill>
                  <a:srgbClr val="FFFFFF"/>
                </a:solidFill>
                <a:uFill>
                  <a:solidFill>
                    <a:srgbClr val="FFFFFF"/>
                  </a:solidFill>
                </a:uFill>
                <a:latin typeface="+mj-lt"/>
                <a:ea typeface="+mj-ea"/>
                <a:cs typeface="+mj-cs"/>
                <a:sym typeface="Verdana"/>
              </a:rPr>
              <a:t>elf Awareness</a:t>
            </a:r>
            <a:r>
              <a:rPr sz="1900" dirty="0">
                <a:solidFill>
                  <a:srgbClr val="FFFFFF"/>
                </a:solidFill>
                <a:uFill>
                  <a:solidFill>
                    <a:srgbClr val="FFFFFF"/>
                  </a:solidFill>
                </a:uFill>
                <a:latin typeface="+mj-lt"/>
                <a:ea typeface="+mj-ea"/>
                <a:cs typeface="+mj-cs"/>
                <a:sym typeface="Verdana"/>
              </a:rPr>
              <a:t> – Ability to recognize own feelings.</a:t>
            </a:r>
          </a:p>
          <a:p>
            <a:pPr marL="446087" marR="40639" lvl="0" indent="-194627" defTabSz="914400">
              <a:spcBef>
                <a:spcPts val="400"/>
              </a:spcBef>
              <a:tabLst>
                <a:tab pos="431800" algn="l"/>
                <a:tab pos="952500" algn="l"/>
              </a:tabLst>
              <a:defRPr sz="1800"/>
            </a:pPr>
            <a:r>
              <a:rPr sz="1900" i="1" dirty="0">
                <a:solidFill>
                  <a:srgbClr val="FFFFFF"/>
                </a:solidFill>
                <a:uFill>
                  <a:solidFill>
                    <a:srgbClr val="FFFFFF"/>
                  </a:solidFill>
                </a:uFill>
                <a:latin typeface="+mj-lt"/>
                <a:ea typeface="+mj-ea"/>
                <a:cs typeface="+mj-cs"/>
                <a:sym typeface="Verdana"/>
              </a:rPr>
              <a:t>• Mood management</a:t>
            </a:r>
            <a:r>
              <a:rPr sz="1900" dirty="0">
                <a:solidFill>
                  <a:srgbClr val="FFFFFF"/>
                </a:solidFill>
                <a:uFill>
                  <a:solidFill>
                    <a:srgbClr val="FFFFFF"/>
                  </a:solidFill>
                </a:uFill>
                <a:latin typeface="+mj-lt"/>
                <a:ea typeface="+mj-ea"/>
                <a:cs typeface="+mj-cs"/>
                <a:sym typeface="Verdana"/>
              </a:rPr>
              <a:t> – ability to separate one from unpleasant feelings</a:t>
            </a:r>
          </a:p>
          <a:p>
            <a:pPr marL="446087" marR="40639" lvl="0" indent="-194627" defTabSz="914400">
              <a:spcBef>
                <a:spcPts val="400"/>
              </a:spcBef>
              <a:tabLst>
                <a:tab pos="431800" algn="l"/>
                <a:tab pos="952500" algn="l"/>
              </a:tabLst>
              <a:defRPr sz="1800"/>
            </a:pPr>
            <a:r>
              <a:rPr sz="1900" dirty="0">
                <a:solidFill>
                  <a:srgbClr val="FFFFFF"/>
                </a:solidFill>
                <a:uFill>
                  <a:solidFill>
                    <a:srgbClr val="FFFFFF"/>
                  </a:solidFill>
                </a:uFill>
                <a:latin typeface="+mj-lt"/>
                <a:ea typeface="+mj-ea"/>
                <a:cs typeface="+mj-cs"/>
                <a:sym typeface="Verdana"/>
              </a:rPr>
              <a:t>•	</a:t>
            </a:r>
            <a:r>
              <a:rPr sz="1900" i="1" dirty="0">
                <a:solidFill>
                  <a:srgbClr val="FFFFFF"/>
                </a:solidFill>
                <a:uFill>
                  <a:solidFill>
                    <a:srgbClr val="FFFFFF"/>
                  </a:solidFill>
                </a:uFill>
                <a:latin typeface="+mj-lt"/>
                <a:ea typeface="+mj-ea"/>
                <a:cs typeface="+mj-cs"/>
                <a:sym typeface="Verdana"/>
              </a:rPr>
              <a:t>Self motivation</a:t>
            </a:r>
            <a:r>
              <a:rPr sz="1900" dirty="0">
                <a:solidFill>
                  <a:srgbClr val="FFFFFF"/>
                </a:solidFill>
                <a:uFill>
                  <a:solidFill>
                    <a:srgbClr val="FFFFFF"/>
                  </a:solidFill>
                </a:uFill>
                <a:latin typeface="+mj-lt"/>
                <a:ea typeface="+mj-ea"/>
                <a:cs typeface="+mj-cs"/>
                <a:sym typeface="Verdana"/>
              </a:rPr>
              <a:t> – ability to move ahead w/confidence &amp; enthusiasm.</a:t>
            </a:r>
          </a:p>
          <a:p>
            <a:pPr marL="446087" marR="40639" lvl="0" indent="-194627" defTabSz="914400">
              <a:spcBef>
                <a:spcPts val="400"/>
              </a:spcBef>
              <a:tabLst>
                <a:tab pos="431800" algn="l"/>
                <a:tab pos="952500" algn="l"/>
              </a:tabLst>
              <a:defRPr sz="1800"/>
            </a:pPr>
            <a:r>
              <a:rPr sz="1900" dirty="0">
                <a:solidFill>
                  <a:srgbClr val="FFFFFF"/>
                </a:solidFill>
                <a:uFill>
                  <a:solidFill>
                    <a:srgbClr val="FFFFFF"/>
                  </a:solidFill>
                </a:uFill>
                <a:latin typeface="+mj-lt"/>
                <a:ea typeface="+mj-ea"/>
                <a:cs typeface="+mj-cs"/>
                <a:sym typeface="Verdana"/>
              </a:rPr>
              <a:t>•	</a:t>
            </a:r>
            <a:r>
              <a:rPr sz="1900" i="1" dirty="0">
                <a:solidFill>
                  <a:srgbClr val="FFFFFF"/>
                </a:solidFill>
                <a:uFill>
                  <a:solidFill>
                    <a:srgbClr val="FFFFFF"/>
                  </a:solidFill>
                </a:uFill>
                <a:latin typeface="+mj-lt"/>
                <a:ea typeface="+mj-ea"/>
                <a:cs typeface="+mj-cs"/>
                <a:sym typeface="Verdana"/>
              </a:rPr>
              <a:t>Impulse control</a:t>
            </a:r>
            <a:r>
              <a:rPr sz="1900" dirty="0">
                <a:solidFill>
                  <a:srgbClr val="FFFFFF"/>
                </a:solidFill>
                <a:uFill>
                  <a:solidFill>
                    <a:srgbClr val="FFFFFF"/>
                  </a:solidFill>
                </a:uFill>
                <a:latin typeface="+mj-lt"/>
                <a:ea typeface="+mj-ea"/>
                <a:cs typeface="+mj-cs"/>
                <a:sym typeface="Verdana"/>
              </a:rPr>
              <a:t> – ability to delay pleasure until the task at hand has been accomplished</a:t>
            </a:r>
          </a:p>
          <a:p>
            <a:pPr marL="446087" marR="40639" lvl="0" indent="-194627" defTabSz="914400">
              <a:spcBef>
                <a:spcPts val="400"/>
              </a:spcBef>
              <a:tabLst>
                <a:tab pos="431800" algn="l"/>
                <a:tab pos="952500" algn="l"/>
              </a:tabLst>
              <a:defRPr sz="1800"/>
            </a:pPr>
            <a:r>
              <a:rPr sz="1900" dirty="0">
                <a:solidFill>
                  <a:srgbClr val="FFFFFF"/>
                </a:solidFill>
                <a:uFill>
                  <a:solidFill>
                    <a:srgbClr val="FFFFFF"/>
                  </a:solidFill>
                </a:uFill>
                <a:latin typeface="+mj-lt"/>
                <a:ea typeface="+mj-ea"/>
                <a:cs typeface="+mj-cs"/>
                <a:sym typeface="Verdana"/>
              </a:rPr>
              <a:t>•	</a:t>
            </a:r>
            <a:r>
              <a:rPr sz="1900" i="1" dirty="0">
                <a:solidFill>
                  <a:srgbClr val="FFFFFF"/>
                </a:solidFill>
                <a:uFill>
                  <a:solidFill>
                    <a:srgbClr val="FFFFFF"/>
                  </a:solidFill>
                </a:uFill>
                <a:latin typeface="+mj-lt"/>
                <a:ea typeface="+mj-ea"/>
                <a:cs typeface="+mj-cs"/>
                <a:sym typeface="Verdana"/>
              </a:rPr>
              <a:t>People skills</a:t>
            </a:r>
            <a:r>
              <a:rPr sz="1900" dirty="0">
                <a:solidFill>
                  <a:srgbClr val="FFFFFF"/>
                </a:solidFill>
                <a:uFill>
                  <a:solidFill>
                    <a:srgbClr val="FFFFFF"/>
                  </a:solidFill>
                </a:uFill>
                <a:latin typeface="+mj-lt"/>
                <a:ea typeface="+mj-ea"/>
                <a:cs typeface="+mj-cs"/>
                <a:sym typeface="Verdana"/>
              </a:rPr>
              <a:t> – ability to empathize, understand, communicate &amp; cooperate w/others.</a:t>
            </a:r>
          </a:p>
        </p:txBody>
      </p:sp>
      <p:sp>
        <p:nvSpPr>
          <p:cNvPr id="75" name="Shape 75"/>
          <p:cNvSpPr/>
          <p:nvPr/>
        </p:nvSpPr>
        <p:spPr>
          <a:xfrm>
            <a:off x="279400" y="916004"/>
            <a:ext cx="7162800" cy="1054100"/>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spAutoFit/>
          </a:bodyPr>
          <a:lstStyle/>
          <a:p>
            <a:pPr marL="40639" marR="40639" lvl="0" defTabSz="914400">
              <a:lnSpc>
                <a:spcPct val="60000"/>
              </a:lnSpc>
              <a:defRPr sz="1800"/>
            </a:pPr>
            <a:r>
              <a:rPr sz="4800" dirty="0">
                <a:solidFill>
                  <a:srgbClr val="ACCAD7"/>
                </a:solidFill>
                <a:effectLst>
                  <a:outerShdw blurRad="12700" dist="25400" dir="2700000" rotWithShape="0">
                    <a:srgbClr val="000000"/>
                  </a:outerShdw>
                </a:effectLst>
                <a:uFill>
                  <a:solidFill>
                    <a:srgbClr val="FFD709"/>
                  </a:solidFill>
                </a:uFill>
                <a:latin typeface="Optima"/>
                <a:ea typeface="Optima"/>
                <a:cs typeface="Optima"/>
                <a:sym typeface="Optima"/>
              </a:rPr>
              <a:t>Emotional Intelligence </a:t>
            </a:r>
            <a:endParaRPr sz="5800" dirty="0">
              <a:solidFill>
                <a:srgbClr val="FFC100"/>
              </a:solidFill>
              <a:uFill>
                <a:solidFill>
                  <a:srgbClr val="FFC100"/>
                </a:solidFill>
              </a:uFill>
              <a:latin typeface="Optima"/>
              <a:ea typeface="Optima"/>
              <a:cs typeface="Optima"/>
              <a:sym typeface="Optima"/>
            </a:endParaRPr>
          </a:p>
          <a:p>
            <a:pPr marL="40639" marR="40639" lvl="0" defTabSz="914400">
              <a:lnSpc>
                <a:spcPct val="60000"/>
              </a:lnSpc>
              <a:defRPr sz="1800"/>
            </a:pPr>
            <a:r>
              <a:rPr sz="3300" dirty="0">
                <a:solidFill>
                  <a:srgbClr val="ACCAD7"/>
                </a:solidFill>
                <a:effectLst>
                  <a:outerShdw blurRad="12700" dist="25400" dir="2700000" rotWithShape="0">
                    <a:srgbClr val="000000"/>
                  </a:outerShdw>
                </a:effectLst>
                <a:uFill>
                  <a:solidFill>
                    <a:srgbClr val="FFD709"/>
                  </a:solidFill>
                </a:uFill>
                <a:latin typeface="Optima"/>
                <a:ea typeface="Optima"/>
                <a:cs typeface="Optima"/>
                <a:sym typeface="Optima"/>
              </a:rPr>
              <a:t>Daniel </a:t>
            </a:r>
            <a:r>
              <a:rPr sz="3300" dirty="0" err="1">
                <a:solidFill>
                  <a:srgbClr val="ACCAD7"/>
                </a:solidFill>
                <a:effectLst>
                  <a:outerShdw blurRad="12700" dist="25400" dir="2700000" rotWithShape="0">
                    <a:srgbClr val="000000"/>
                  </a:outerShdw>
                </a:effectLst>
                <a:uFill>
                  <a:solidFill>
                    <a:srgbClr val="FFD709"/>
                  </a:solidFill>
                </a:uFill>
                <a:latin typeface="Optima"/>
                <a:ea typeface="Optima"/>
                <a:cs typeface="Optima"/>
                <a:sym typeface="Optima"/>
              </a:rPr>
              <a:t>Goleman</a:t>
            </a:r>
            <a:endParaRPr sz="3300" dirty="0">
              <a:solidFill>
                <a:srgbClr val="ACCAD7"/>
              </a:solidFill>
              <a:effectLst>
                <a:outerShdw blurRad="12700" dist="25400" dir="2700000" rotWithShape="0">
                  <a:srgbClr val="000000"/>
                </a:outerShdw>
              </a:effectLst>
              <a:uFill>
                <a:solidFill>
                  <a:srgbClr val="FFD709"/>
                </a:solidFill>
              </a:uFill>
              <a:latin typeface="Optima"/>
              <a:ea typeface="Optima"/>
              <a:cs typeface="Optima"/>
              <a:sym typeface="Optima"/>
            </a:endParaRPr>
          </a:p>
        </p:txBody>
      </p:sp>
      <p:sp>
        <p:nvSpPr>
          <p:cNvPr id="76" name="Shape 76"/>
          <p:cNvSpPr/>
          <p:nvPr/>
        </p:nvSpPr>
        <p:spPr>
          <a:xfrm>
            <a:off x="381000" y="1816100"/>
            <a:ext cx="8382000" cy="838200"/>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spAutoFit/>
          </a:bodyPr>
          <a:lstStyle>
            <a:lvl1pPr marL="40639" marR="40639" defTabSz="914400">
              <a:defRPr sz="2400">
                <a:solidFill>
                  <a:srgbClr val="FFFFFF"/>
                </a:solidFill>
                <a:uFill>
                  <a:solidFill>
                    <a:srgbClr val="FFFFFF"/>
                  </a:solidFill>
                </a:uFill>
                <a:latin typeface="+mj-lt"/>
                <a:ea typeface="+mj-ea"/>
                <a:cs typeface="+mj-cs"/>
                <a:sym typeface="Verdana"/>
              </a:defRPr>
            </a:lvl1pPr>
          </a:lstStyle>
          <a:p>
            <a:pPr lvl="0">
              <a:defRPr sz="1800">
                <a:solidFill>
                  <a:srgbClr val="000000"/>
                </a:solidFill>
                <a:uFillTx/>
              </a:defRPr>
            </a:pPr>
            <a:r>
              <a:rPr sz="2400">
                <a:solidFill>
                  <a:srgbClr val="FFFFFF"/>
                </a:solidFill>
                <a:uFill>
                  <a:solidFill>
                    <a:srgbClr val="FFFFFF"/>
                  </a:solidFill>
                </a:uFill>
              </a:rPr>
              <a:t>5 factors involved in academic or occupational success. (emotional intelligence )</a:t>
            </a:r>
          </a:p>
        </p:txBody>
      </p:sp>
      <p:pic>
        <p:nvPicPr>
          <p:cNvPr id="77" name="DanielGoleman.jpg"/>
          <p:cNvPicPr/>
          <p:nvPr/>
        </p:nvPicPr>
        <p:blipFill>
          <a:blip r:embed="rId3"/>
          <a:stretch>
            <a:fillRect/>
          </a:stretch>
        </p:blipFill>
        <p:spPr>
          <a:xfrm flipH="1">
            <a:off x="0" y="2781300"/>
            <a:ext cx="2273300" cy="3175000"/>
          </a:xfrm>
          <a:prstGeom prst="rect">
            <a:avLst/>
          </a:prstGeom>
          <a:ln w="12700">
            <a:round/>
          </a:ln>
        </p:spPr>
      </p:pic>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0"/>
                                  </p:stCondLst>
                                  <p:iterate type="lt">
                                    <p:tmAbs val="0"/>
                                  </p:iterate>
                                  <p:childTnLst>
                                    <p:set>
                                      <p:cBhvr>
                                        <p:cTn id="6" fill="hold"/>
                                        <p:tgtEl>
                                          <p:spTgt spid="75"/>
                                        </p:tgtEl>
                                        <p:attrNameLst>
                                          <p:attrName>style.visibility</p:attrName>
                                        </p:attrNameLst>
                                      </p:cBhvr>
                                      <p:to>
                                        <p:strVal val="visible"/>
                                      </p:to>
                                    </p:set>
                                    <p:animEffect transition="in" filter="dissolve">
                                      <p:cBhvr>
                                        <p:cTn id="7" dur="2000"/>
                                        <p:tgtEl>
                                          <p:spTgt spid="75"/>
                                        </p:tgtEl>
                                      </p:cBhvr>
                                    </p:animEffect>
                                  </p:childTnLst>
                                </p:cTn>
                              </p:par>
                            </p:childTnLst>
                          </p:cTn>
                        </p:par>
                        <p:par>
                          <p:cTn id="8" fill="hold">
                            <p:stCondLst>
                              <p:cond delay="2000"/>
                            </p:stCondLst>
                            <p:childTnLst>
                              <p:par>
                                <p:cTn id="9" presetID="9" presetClass="entr" presetSubtype="0" fill="hold" grpId="2" nodeType="afterEffect">
                                  <p:stCondLst>
                                    <p:cond delay="0"/>
                                  </p:stCondLst>
                                  <p:iterate type="lt">
                                    <p:tmAbs val="0"/>
                                  </p:iterate>
                                  <p:childTnLst>
                                    <p:set>
                                      <p:cBhvr>
                                        <p:cTn id="10" fill="hold"/>
                                        <p:tgtEl>
                                          <p:spTgt spid="76"/>
                                        </p:tgtEl>
                                        <p:attrNameLst>
                                          <p:attrName>style.visibility</p:attrName>
                                        </p:attrNameLst>
                                      </p:cBhvr>
                                      <p:to>
                                        <p:strVal val="visible"/>
                                      </p:to>
                                    </p:set>
                                    <p:animEffect transition="in" filter="dissolve">
                                      <p:cBhvr>
                                        <p:cTn id="11" dur="2000"/>
                                        <p:tgtEl>
                                          <p:spTgt spid="76"/>
                                        </p:tgtEl>
                                      </p:cBhvr>
                                    </p:animEffect>
                                  </p:childTnLst>
                                </p:cTn>
                              </p:par>
                            </p:childTnLst>
                          </p:cTn>
                        </p:par>
                        <p:par>
                          <p:cTn id="12" fill="hold">
                            <p:stCondLst>
                              <p:cond delay="4000"/>
                            </p:stCondLst>
                            <p:childTnLst>
                              <p:par>
                                <p:cTn id="13" presetID="9" presetClass="entr" presetSubtype="32" fill="hold" grpId="3" nodeType="afterEffect">
                                  <p:stCondLst>
                                    <p:cond delay="0"/>
                                  </p:stCondLst>
                                  <p:iterate>
                                    <p:tmAbs val="0"/>
                                  </p:iterate>
                                  <p:childTnLst>
                                    <p:set>
                                      <p:cBhvr>
                                        <p:cTn id="14" fill="hold"/>
                                        <p:tgtEl>
                                          <p:spTgt spid="74">
                                            <p:bg/>
                                          </p:spTgt>
                                        </p:tgtEl>
                                        <p:attrNameLst>
                                          <p:attrName>style.visibility</p:attrName>
                                        </p:attrNameLst>
                                      </p:cBhvr>
                                      <p:to>
                                        <p:strVal val="visible"/>
                                      </p:to>
                                    </p:set>
                                    <p:animEffect transition="in" filter="dissolve(out)">
                                      <p:cBhvr>
                                        <p:cTn id="15" dur="250"/>
                                        <p:tgtEl>
                                          <p:spTgt spid="74">
                                            <p:bg/>
                                          </p:spTgt>
                                        </p:tgtEl>
                                      </p:cBhvr>
                                    </p:animEffect>
                                  </p:childTnLst>
                                </p:cTn>
                              </p:par>
                            </p:childTnLst>
                          </p:cTn>
                        </p:par>
                        <p:par>
                          <p:cTn id="16" fill="hold">
                            <p:stCondLst>
                              <p:cond delay="4250"/>
                            </p:stCondLst>
                            <p:childTnLst>
                              <p:par>
                                <p:cTn id="17" presetID="9" presetClass="entr" presetSubtype="32" fill="hold" grpId="3" nodeType="afterEffect">
                                  <p:stCondLst>
                                    <p:cond delay="0"/>
                                  </p:stCondLst>
                                  <p:iterate>
                                    <p:tmAbs val="0"/>
                                  </p:iterate>
                                  <p:childTnLst>
                                    <p:set>
                                      <p:cBhvr>
                                        <p:cTn id="18" fill="hold"/>
                                        <p:tgtEl>
                                          <p:spTgt spid="74">
                                            <p:txEl>
                                              <p:pRg st="0" end="0"/>
                                            </p:txEl>
                                          </p:spTgt>
                                        </p:tgtEl>
                                        <p:attrNameLst>
                                          <p:attrName>style.visibility</p:attrName>
                                        </p:attrNameLst>
                                      </p:cBhvr>
                                      <p:to>
                                        <p:strVal val="visible"/>
                                      </p:to>
                                    </p:set>
                                    <p:animEffect transition="in" filter="dissolve(out)">
                                      <p:cBhvr>
                                        <p:cTn id="19" dur="250"/>
                                        <p:tgtEl>
                                          <p:spTgt spid="74">
                                            <p:txEl>
                                              <p:pRg st="0" end="0"/>
                                            </p:txEl>
                                          </p:spTgt>
                                        </p:tgtEl>
                                      </p:cBhvr>
                                    </p:animEffect>
                                  </p:childTnLst>
                                </p:cTn>
                              </p:par>
                            </p:childTnLst>
                          </p:cTn>
                        </p:par>
                        <p:par>
                          <p:cTn id="20" fill="hold">
                            <p:stCondLst>
                              <p:cond delay="4500"/>
                            </p:stCondLst>
                            <p:childTnLst>
                              <p:par>
                                <p:cTn id="21" presetID="9" presetClass="entr" presetSubtype="32" fill="hold" grpId="3" nodeType="afterEffect">
                                  <p:stCondLst>
                                    <p:cond delay="0"/>
                                  </p:stCondLst>
                                  <p:iterate>
                                    <p:tmAbs val="0"/>
                                  </p:iterate>
                                  <p:childTnLst>
                                    <p:set>
                                      <p:cBhvr>
                                        <p:cTn id="22" fill="hold"/>
                                        <p:tgtEl>
                                          <p:spTgt spid="74">
                                            <p:txEl>
                                              <p:pRg st="1" end="1"/>
                                            </p:txEl>
                                          </p:spTgt>
                                        </p:tgtEl>
                                        <p:attrNameLst>
                                          <p:attrName>style.visibility</p:attrName>
                                        </p:attrNameLst>
                                      </p:cBhvr>
                                      <p:to>
                                        <p:strVal val="visible"/>
                                      </p:to>
                                    </p:set>
                                    <p:animEffect transition="in" filter="dissolve(out)">
                                      <p:cBhvr>
                                        <p:cTn id="23" dur="250"/>
                                        <p:tgtEl>
                                          <p:spTgt spid="74">
                                            <p:txEl>
                                              <p:pRg st="1" end="1"/>
                                            </p:txEl>
                                          </p:spTgt>
                                        </p:tgtEl>
                                      </p:cBhvr>
                                    </p:animEffect>
                                  </p:childTnLst>
                                </p:cTn>
                              </p:par>
                            </p:childTnLst>
                          </p:cTn>
                        </p:par>
                        <p:par>
                          <p:cTn id="24" fill="hold">
                            <p:stCondLst>
                              <p:cond delay="4750"/>
                            </p:stCondLst>
                            <p:childTnLst>
                              <p:par>
                                <p:cTn id="25" presetID="9" presetClass="entr" presetSubtype="32" fill="hold" grpId="3" nodeType="afterEffect">
                                  <p:stCondLst>
                                    <p:cond delay="0"/>
                                  </p:stCondLst>
                                  <p:iterate>
                                    <p:tmAbs val="0"/>
                                  </p:iterate>
                                  <p:childTnLst>
                                    <p:set>
                                      <p:cBhvr>
                                        <p:cTn id="26" fill="hold"/>
                                        <p:tgtEl>
                                          <p:spTgt spid="74">
                                            <p:txEl>
                                              <p:pRg st="2" end="2"/>
                                            </p:txEl>
                                          </p:spTgt>
                                        </p:tgtEl>
                                        <p:attrNameLst>
                                          <p:attrName>style.visibility</p:attrName>
                                        </p:attrNameLst>
                                      </p:cBhvr>
                                      <p:to>
                                        <p:strVal val="visible"/>
                                      </p:to>
                                    </p:set>
                                    <p:animEffect transition="in" filter="dissolve(out)">
                                      <p:cBhvr>
                                        <p:cTn id="27" dur="250"/>
                                        <p:tgtEl>
                                          <p:spTgt spid="74">
                                            <p:txEl>
                                              <p:pRg st="2" end="2"/>
                                            </p:txEl>
                                          </p:spTgt>
                                        </p:tgtEl>
                                      </p:cBhvr>
                                    </p:animEffect>
                                  </p:childTnLst>
                                </p:cTn>
                              </p:par>
                            </p:childTnLst>
                          </p:cTn>
                        </p:par>
                        <p:par>
                          <p:cTn id="28" fill="hold">
                            <p:stCondLst>
                              <p:cond delay="5000"/>
                            </p:stCondLst>
                            <p:childTnLst>
                              <p:par>
                                <p:cTn id="29" presetID="9" presetClass="entr" presetSubtype="32" fill="hold" grpId="3" nodeType="afterEffect">
                                  <p:stCondLst>
                                    <p:cond delay="0"/>
                                  </p:stCondLst>
                                  <p:iterate>
                                    <p:tmAbs val="0"/>
                                  </p:iterate>
                                  <p:childTnLst>
                                    <p:set>
                                      <p:cBhvr>
                                        <p:cTn id="30" fill="hold"/>
                                        <p:tgtEl>
                                          <p:spTgt spid="74">
                                            <p:txEl>
                                              <p:pRg st="3" end="3"/>
                                            </p:txEl>
                                          </p:spTgt>
                                        </p:tgtEl>
                                        <p:attrNameLst>
                                          <p:attrName>style.visibility</p:attrName>
                                        </p:attrNameLst>
                                      </p:cBhvr>
                                      <p:to>
                                        <p:strVal val="visible"/>
                                      </p:to>
                                    </p:set>
                                    <p:animEffect transition="in" filter="dissolve(out)">
                                      <p:cBhvr>
                                        <p:cTn id="31" dur="250"/>
                                        <p:tgtEl>
                                          <p:spTgt spid="74">
                                            <p:txEl>
                                              <p:pRg st="3" end="3"/>
                                            </p:txEl>
                                          </p:spTgt>
                                        </p:tgtEl>
                                      </p:cBhvr>
                                    </p:animEffect>
                                  </p:childTnLst>
                                </p:cTn>
                              </p:par>
                            </p:childTnLst>
                          </p:cTn>
                        </p:par>
                        <p:par>
                          <p:cTn id="32" fill="hold">
                            <p:stCondLst>
                              <p:cond delay="5250"/>
                            </p:stCondLst>
                            <p:childTnLst>
                              <p:par>
                                <p:cTn id="33" presetID="9" presetClass="entr" presetSubtype="32" fill="hold" grpId="3" nodeType="afterEffect">
                                  <p:stCondLst>
                                    <p:cond delay="0"/>
                                  </p:stCondLst>
                                  <p:iterate>
                                    <p:tmAbs val="0"/>
                                  </p:iterate>
                                  <p:childTnLst>
                                    <p:set>
                                      <p:cBhvr>
                                        <p:cTn id="34" fill="hold"/>
                                        <p:tgtEl>
                                          <p:spTgt spid="74">
                                            <p:txEl>
                                              <p:pRg st="4" end="4"/>
                                            </p:txEl>
                                          </p:spTgt>
                                        </p:tgtEl>
                                        <p:attrNameLst>
                                          <p:attrName>style.visibility</p:attrName>
                                        </p:attrNameLst>
                                      </p:cBhvr>
                                      <p:to>
                                        <p:strVal val="visible"/>
                                      </p:to>
                                    </p:set>
                                    <p:animEffect transition="in" filter="dissolve(out)">
                                      <p:cBhvr>
                                        <p:cTn id="35" dur="250"/>
                                        <p:tgtEl>
                                          <p:spTgt spid="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3" build="p" animBg="1" advAuto="0"/>
      <p:bldP spid="75" grpId="1" animBg="1" advAuto="0"/>
      <p:bldP spid="76"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p:nvPr/>
        </p:nvSpPr>
        <p:spPr>
          <a:xfrm>
            <a:off x="12700" y="104775"/>
            <a:ext cx="8382000" cy="850900"/>
          </a:xfrm>
          <a:prstGeom prst="rect">
            <a:avLst/>
          </a:prstGeom>
          <a:ln w="12700">
            <a:miter lim="400000"/>
          </a:ln>
          <a:effectLst>
            <a:outerShdw blurRad="63500" dist="762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marL="40639" marR="40639" defTabSz="914400">
              <a:defRPr sz="5000">
                <a:uFill>
                  <a:solidFill>
                    <a:srgbClr val="FFFFFF"/>
                  </a:solidFill>
                </a:uFill>
                <a:latin typeface="Optima"/>
                <a:ea typeface="Optima"/>
                <a:cs typeface="Optima"/>
                <a:sym typeface="Optima"/>
              </a:defRPr>
            </a:lvl1pPr>
          </a:lstStyle>
          <a:p>
            <a:pPr lvl="0">
              <a:defRPr sz="1800">
                <a:uFillTx/>
              </a:defRPr>
            </a:pPr>
            <a:r>
              <a:rPr sz="5000">
                <a:uFill>
                  <a:solidFill>
                    <a:srgbClr val="FFFFFF"/>
                  </a:solidFill>
                </a:uFill>
              </a:rPr>
              <a:t>Theories of Intelligence</a:t>
            </a:r>
          </a:p>
        </p:txBody>
      </p:sp>
      <p:sp>
        <p:nvSpPr>
          <p:cNvPr id="82" name="Shape 82"/>
          <p:cNvSpPr/>
          <p:nvPr/>
        </p:nvSpPr>
        <p:spPr>
          <a:xfrm>
            <a:off x="685800" y="1104900"/>
            <a:ext cx="7162800" cy="787400"/>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spAutoFit/>
          </a:bodyPr>
          <a:lstStyle>
            <a:lvl1pPr marL="40639" marR="40639" defTabSz="914400">
              <a:defRPr sz="4600">
                <a:solidFill>
                  <a:srgbClr val="ACCAD7"/>
                </a:solidFill>
                <a:effectLst>
                  <a:outerShdw blurRad="12700" dist="25400" dir="2700000" rotWithShape="0">
                    <a:srgbClr val="000000"/>
                  </a:outerShdw>
                </a:effectLst>
                <a:uFill>
                  <a:solidFill>
                    <a:srgbClr val="FFD709"/>
                  </a:solidFill>
                </a:uFill>
                <a:latin typeface="Optima"/>
                <a:ea typeface="Optima"/>
                <a:cs typeface="Optima"/>
                <a:sym typeface="Optima"/>
              </a:defRPr>
            </a:lvl1pPr>
          </a:lstStyle>
          <a:p>
            <a:pPr lvl="0">
              <a:defRPr sz="1800">
                <a:solidFill>
                  <a:srgbClr val="000000"/>
                </a:solidFill>
                <a:effectLst/>
                <a:uFillTx/>
              </a:defRPr>
            </a:pPr>
            <a:r>
              <a:rPr sz="4600">
                <a:solidFill>
                  <a:srgbClr val="ACCAD7"/>
                </a:solidFill>
                <a:effectLst>
                  <a:outerShdw blurRad="12700" dist="25400" dir="2700000" rotWithShape="0">
                    <a:srgbClr val="000000"/>
                  </a:outerShdw>
                </a:effectLst>
                <a:uFill>
                  <a:solidFill>
                    <a:srgbClr val="FFD709"/>
                  </a:solidFill>
                </a:uFill>
              </a:rPr>
              <a:t>Overlapping Intelligence</a:t>
            </a:r>
          </a:p>
        </p:txBody>
      </p:sp>
      <p:sp>
        <p:nvSpPr>
          <p:cNvPr id="83" name="Shape 83"/>
          <p:cNvSpPr/>
          <p:nvPr/>
        </p:nvSpPr>
        <p:spPr>
          <a:xfrm>
            <a:off x="4546600" y="2174875"/>
            <a:ext cx="3365500" cy="2759713"/>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spAutoFit/>
          </a:bodyPr>
          <a:lstStyle>
            <a:lvl1pPr marL="40639" marR="40639" defTabSz="914400">
              <a:defRPr sz="2800">
                <a:solidFill>
                  <a:srgbClr val="FFFFFF"/>
                </a:solidFill>
                <a:uFill>
                  <a:solidFill>
                    <a:srgbClr val="FFFFFF"/>
                  </a:solidFill>
                </a:uFill>
                <a:latin typeface="Optima"/>
                <a:ea typeface="Optima"/>
                <a:cs typeface="Optima"/>
                <a:sym typeface="Optima"/>
              </a:defRPr>
            </a:lvl1pPr>
          </a:lstStyle>
          <a:p>
            <a:pPr lvl="0">
              <a:defRPr sz="1800">
                <a:solidFill>
                  <a:srgbClr val="000000"/>
                </a:solidFill>
                <a:uFillTx/>
              </a:defRPr>
            </a:pPr>
            <a:r>
              <a:rPr sz="2800" dirty="0">
                <a:solidFill>
                  <a:srgbClr val="FFFFFF"/>
                </a:solidFill>
                <a:uFill>
                  <a:solidFill>
                    <a:srgbClr val="FFFFFF"/>
                  </a:solidFill>
                </a:uFill>
              </a:rPr>
              <a:t>Listening to complex or playing a musical instrument helps other cognitive functions such as spatial reasoning.</a:t>
            </a:r>
          </a:p>
        </p:txBody>
      </p:sp>
      <p:pic>
        <p:nvPicPr>
          <p:cNvPr id="84" name="Mozart.jpg"/>
          <p:cNvPicPr/>
          <p:nvPr/>
        </p:nvPicPr>
        <p:blipFill>
          <a:blip r:embed="rId3"/>
          <a:srcRect b="27738"/>
          <a:stretch>
            <a:fillRect/>
          </a:stretch>
        </p:blipFill>
        <p:spPr>
          <a:xfrm>
            <a:off x="787400" y="2019300"/>
            <a:ext cx="3327400" cy="3937000"/>
          </a:xfrm>
          <a:prstGeom prst="rect">
            <a:avLst/>
          </a:prstGeom>
          <a:ln w="12700">
            <a:miter lim="400000"/>
          </a:ln>
        </p:spPr>
      </p:pic>
      <p:sp>
        <p:nvSpPr>
          <p:cNvPr id="85" name="Shape 85"/>
          <p:cNvSpPr/>
          <p:nvPr/>
        </p:nvSpPr>
        <p:spPr>
          <a:xfrm>
            <a:off x="3276600" y="4800600"/>
            <a:ext cx="5334000" cy="1109351"/>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spAutoFit/>
          </a:bodyPr>
          <a:lstStyle>
            <a:lvl1pPr marL="486727" marR="40639" indent="-446087" algn="ctr" defTabSz="914400">
              <a:spcBef>
                <a:spcPts val="1600"/>
              </a:spcBef>
              <a:tabLst>
                <a:tab pos="482600" algn="l"/>
                <a:tab pos="495300" algn="l"/>
                <a:tab pos="952500" algn="l"/>
              </a:tabLst>
              <a:defRPr sz="6600">
                <a:uFill>
                  <a:solidFill>
                    <a:srgbClr val="FFFFFF"/>
                  </a:solidFill>
                </a:uFill>
                <a:latin typeface="Optima"/>
                <a:ea typeface="Optima"/>
                <a:cs typeface="Optima"/>
                <a:sym typeface="Optima"/>
              </a:defRPr>
            </a:lvl1pPr>
          </a:lstStyle>
          <a:p>
            <a:pPr lvl="0">
              <a:defRPr sz="1800">
                <a:uFillTx/>
              </a:defRPr>
            </a:pPr>
            <a:r>
              <a:rPr sz="6600">
                <a:uFill>
                  <a:solidFill>
                    <a:srgbClr val="FFFFFF"/>
                  </a:solidFill>
                </a:uFill>
              </a:rPr>
              <a:t>Mozart Effect</a:t>
            </a:r>
          </a:p>
        </p:txBody>
      </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withEffect">
                                  <p:stCondLst>
                                    <p:cond delay="0"/>
                                  </p:stCondLst>
                                  <p:iterate type="lt">
                                    <p:tmAbs val="0"/>
                                  </p:iterate>
                                  <p:childTnLst>
                                    <p:set>
                                      <p:cBhvr>
                                        <p:cTn id="6" fill="hold"/>
                                        <p:tgtEl>
                                          <p:spTgt spid="82"/>
                                        </p:tgtEl>
                                        <p:attrNameLst>
                                          <p:attrName>style.visibility</p:attrName>
                                        </p:attrNameLst>
                                      </p:cBhvr>
                                      <p:to>
                                        <p:strVal val="visible"/>
                                      </p:to>
                                    </p:set>
                                    <p:animEffect transition="in" filter="dissolve">
                                      <p:cBhvr>
                                        <p:cTn id="7" dur="250"/>
                                        <p:tgtEl>
                                          <p:spTgt spid="82"/>
                                        </p:tgtEl>
                                      </p:cBhvr>
                                    </p:animEffect>
                                  </p:childTnLst>
                                </p:cTn>
                              </p:par>
                              <p:par>
                                <p:cTn id="8" presetID="9" presetClass="entr" presetSubtype="0" fill="hold" grpId="2" nodeType="withEffect">
                                  <p:stCondLst>
                                    <p:cond delay="0"/>
                                  </p:stCondLst>
                                  <p:iterate type="lt">
                                    <p:tmAbs val="0"/>
                                  </p:iterate>
                                  <p:childTnLst>
                                    <p:set>
                                      <p:cBhvr>
                                        <p:cTn id="9" fill="hold"/>
                                        <p:tgtEl>
                                          <p:spTgt spid="83"/>
                                        </p:tgtEl>
                                        <p:attrNameLst>
                                          <p:attrName>style.visibility</p:attrName>
                                        </p:attrNameLst>
                                      </p:cBhvr>
                                      <p:to>
                                        <p:strVal val="visible"/>
                                      </p:to>
                                    </p:set>
                                    <p:animEffect transition="in" filter="dissolve">
                                      <p:cBhvr>
                                        <p:cTn id="10" dur="250"/>
                                        <p:tgtEl>
                                          <p:spTgt spid="83"/>
                                        </p:tgtEl>
                                      </p:cBhvr>
                                    </p:animEffect>
                                  </p:childTnLst>
                                </p:cTn>
                              </p:par>
                              <p:par>
                                <p:cTn id="11" presetID="2" presetClass="entr" presetSubtype="8" fill="hold" grpId="3" nodeType="withEffect">
                                  <p:stCondLst>
                                    <p:cond delay="0"/>
                                  </p:stCondLst>
                                  <p:iterate>
                                    <p:tmAbs val="0"/>
                                  </p:iterate>
                                  <p:childTnLst>
                                    <p:set>
                                      <p:cBhvr>
                                        <p:cTn id="12" fill="hold"/>
                                        <p:tgtEl>
                                          <p:spTgt spid="84"/>
                                        </p:tgtEl>
                                        <p:attrNameLst>
                                          <p:attrName>style.visibility</p:attrName>
                                        </p:attrNameLst>
                                      </p:cBhvr>
                                      <p:to>
                                        <p:strVal val="visible"/>
                                      </p:to>
                                    </p:set>
                                    <p:anim calcmode="lin" valueType="num">
                                      <p:cBhvr>
                                        <p:cTn id="13" dur="250" fill="hold"/>
                                        <p:tgtEl>
                                          <p:spTgt spid="84"/>
                                        </p:tgtEl>
                                        <p:attrNameLst>
                                          <p:attrName>ppt_x</p:attrName>
                                        </p:attrNameLst>
                                      </p:cBhvr>
                                      <p:tavLst>
                                        <p:tav tm="0">
                                          <p:val>
                                            <p:strVal val="0-#ppt_w/2"/>
                                          </p:val>
                                        </p:tav>
                                        <p:tav tm="100000">
                                          <p:val>
                                            <p:strVal val="#ppt_x"/>
                                          </p:val>
                                        </p:tav>
                                      </p:tavLst>
                                    </p:anim>
                                    <p:anim calcmode="lin" valueType="num">
                                      <p:cBhvr>
                                        <p:cTn id="14" dur="250" fill="hold"/>
                                        <p:tgtEl>
                                          <p:spTgt spid="84"/>
                                        </p:tgtEl>
                                        <p:attrNameLst>
                                          <p:attrName>ppt_y</p:attrName>
                                        </p:attrNameLst>
                                      </p:cBhvr>
                                      <p:tavLst>
                                        <p:tav tm="0">
                                          <p:val>
                                            <p:strVal val="#ppt_y"/>
                                          </p:val>
                                        </p:tav>
                                        <p:tav tm="100000">
                                          <p:val>
                                            <p:strVal val="#ppt_y"/>
                                          </p:val>
                                        </p:tav>
                                      </p:tavLst>
                                    </p:anim>
                                  </p:childTnLst>
                                </p:cTn>
                              </p:par>
                              <p:par>
                                <p:cTn id="15" presetID="9" presetClass="entr" presetSubtype="0" fill="hold" grpId="4" nodeType="withEffect">
                                  <p:stCondLst>
                                    <p:cond delay="0"/>
                                  </p:stCondLst>
                                  <p:iterate type="lt">
                                    <p:tmAbs val="100"/>
                                  </p:iterate>
                                  <p:childTnLst>
                                    <p:set>
                                      <p:cBhvr>
                                        <p:cTn id="16" fill="hold"/>
                                        <p:tgtEl>
                                          <p:spTgt spid="85">
                                            <p:bg/>
                                          </p:spTgt>
                                        </p:tgtEl>
                                        <p:attrNameLst>
                                          <p:attrName>style.visibility</p:attrName>
                                        </p:attrNameLst>
                                      </p:cBhvr>
                                      <p:to>
                                        <p:strVal val="visible"/>
                                      </p:to>
                                    </p:set>
                                    <p:animEffect transition="in" filter="dissolve">
                                      <p:cBhvr>
                                        <p:cTn id="17" dur="250"/>
                                        <p:tgtEl>
                                          <p:spTgt spid="85">
                                            <p:bg/>
                                          </p:spTgt>
                                        </p:tgtEl>
                                      </p:cBhvr>
                                    </p:animEffect>
                                  </p:childTnLst>
                                </p:cTn>
                              </p:par>
                              <p:par>
                                <p:cTn id="18" presetID="9" presetClass="entr" presetSubtype="0" fill="hold" grpId="4" nodeType="withEffect">
                                  <p:stCondLst>
                                    <p:cond delay="0"/>
                                  </p:stCondLst>
                                  <p:iterate type="lt">
                                    <p:tmAbs val="100"/>
                                  </p:iterate>
                                  <p:childTnLst>
                                    <p:set>
                                      <p:cBhvr>
                                        <p:cTn id="19" fill="hold"/>
                                        <p:tgtEl>
                                          <p:spTgt spid="85">
                                            <p:txEl>
                                              <p:pRg st="0" end="0"/>
                                            </p:txEl>
                                          </p:spTgt>
                                        </p:tgtEl>
                                        <p:attrNameLst>
                                          <p:attrName>style.visibility</p:attrName>
                                        </p:attrNameLst>
                                      </p:cBhvr>
                                      <p:to>
                                        <p:strVal val="visible"/>
                                      </p:to>
                                    </p:set>
                                    <p:animEffect transition="in" filter="dissolve">
                                      <p:cBhvr>
                                        <p:cTn id="20" dur="25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1" animBg="1" advAuto="0"/>
      <p:bldP spid="83" grpId="2" animBg="1" advAuto="0"/>
      <p:bldP spid="84" grpId="3" animBg="1" advAuto="0"/>
      <p:bldP spid="85" grpId="4"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p:nvPr/>
        </p:nvSpPr>
        <p:spPr>
          <a:xfrm>
            <a:off x="685800" y="1104900"/>
            <a:ext cx="7162800" cy="787400"/>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spAutoFit/>
          </a:bodyPr>
          <a:lstStyle>
            <a:lvl1pPr marL="40639" marR="40639" defTabSz="914400">
              <a:defRPr sz="4600">
                <a:solidFill>
                  <a:srgbClr val="ACCAD7"/>
                </a:solidFill>
                <a:effectLst>
                  <a:outerShdw blurRad="12700" dist="25400" dir="2700000" rotWithShape="0">
                    <a:srgbClr val="000000"/>
                  </a:outerShdw>
                </a:effectLst>
                <a:uFill>
                  <a:solidFill>
                    <a:srgbClr val="FFD709"/>
                  </a:solidFill>
                </a:uFill>
                <a:latin typeface="Optima"/>
                <a:ea typeface="Optima"/>
                <a:cs typeface="Optima"/>
                <a:sym typeface="Optima"/>
              </a:defRPr>
            </a:lvl1pPr>
          </a:lstStyle>
          <a:p>
            <a:pPr lvl="0">
              <a:defRPr sz="1800">
                <a:solidFill>
                  <a:srgbClr val="000000"/>
                </a:solidFill>
                <a:effectLst/>
                <a:uFillTx/>
              </a:defRPr>
            </a:pPr>
            <a:r>
              <a:rPr sz="4600">
                <a:solidFill>
                  <a:srgbClr val="ACCAD7"/>
                </a:solidFill>
                <a:effectLst>
                  <a:outerShdw blurRad="12700" dist="25400" dir="2700000" rotWithShape="0">
                    <a:srgbClr val="000000"/>
                  </a:outerShdw>
                </a:effectLst>
                <a:uFill>
                  <a:solidFill>
                    <a:srgbClr val="FFD709"/>
                  </a:solidFill>
                </a:uFill>
              </a:rPr>
              <a:t>Overlapping Intelligence</a:t>
            </a:r>
          </a:p>
        </p:txBody>
      </p:sp>
      <p:sp>
        <p:nvSpPr>
          <p:cNvPr id="90" name="Shape 90"/>
          <p:cNvSpPr/>
          <p:nvPr/>
        </p:nvSpPr>
        <p:spPr>
          <a:xfrm>
            <a:off x="4546600" y="2174875"/>
            <a:ext cx="3365500" cy="2759713"/>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spAutoFit/>
          </a:bodyPr>
          <a:lstStyle>
            <a:lvl1pPr marL="40639" marR="40639" defTabSz="914400">
              <a:defRPr sz="2800">
                <a:solidFill>
                  <a:srgbClr val="FFFFFF"/>
                </a:solidFill>
                <a:uFill>
                  <a:solidFill>
                    <a:srgbClr val="FFFFFF"/>
                  </a:solidFill>
                </a:uFill>
                <a:latin typeface="Optima"/>
                <a:ea typeface="Optima"/>
                <a:cs typeface="Optima"/>
                <a:sym typeface="Optima"/>
              </a:defRPr>
            </a:lvl1pPr>
          </a:lstStyle>
          <a:p>
            <a:pPr lvl="0">
              <a:defRPr sz="1800">
                <a:solidFill>
                  <a:srgbClr val="000000"/>
                </a:solidFill>
                <a:uFillTx/>
              </a:defRPr>
            </a:pPr>
            <a:r>
              <a:rPr sz="2800">
                <a:solidFill>
                  <a:srgbClr val="FFFFFF"/>
                </a:solidFill>
                <a:uFill>
                  <a:solidFill>
                    <a:srgbClr val="FFFFFF"/>
                  </a:solidFill>
                </a:uFill>
              </a:rPr>
              <a:t>Listening to complex or playing a musical instrument helps other cognitive functions such as spatial reasoning.</a:t>
            </a:r>
          </a:p>
        </p:txBody>
      </p:sp>
      <p:pic>
        <p:nvPicPr>
          <p:cNvPr id="91" name="Mozart.jpg"/>
          <p:cNvPicPr/>
          <p:nvPr/>
        </p:nvPicPr>
        <p:blipFill>
          <a:blip r:embed="rId5"/>
          <a:srcRect b="27738"/>
          <a:stretch>
            <a:fillRect/>
          </a:stretch>
        </p:blipFill>
        <p:spPr>
          <a:xfrm>
            <a:off x="787400" y="2019300"/>
            <a:ext cx="3327400" cy="3937000"/>
          </a:xfrm>
          <a:prstGeom prst="rect">
            <a:avLst/>
          </a:prstGeom>
          <a:ln w="12700">
            <a:miter lim="400000"/>
          </a:ln>
        </p:spPr>
      </p:pic>
      <p:sp>
        <p:nvSpPr>
          <p:cNvPr id="92" name="Shape 92"/>
          <p:cNvSpPr/>
          <p:nvPr/>
        </p:nvSpPr>
        <p:spPr>
          <a:xfrm>
            <a:off x="3276600" y="4800600"/>
            <a:ext cx="5334000" cy="1109351"/>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spAutoFit/>
          </a:bodyPr>
          <a:lstStyle>
            <a:lvl1pPr marL="486727" marR="40639" indent="-446087" algn="ctr" defTabSz="914400">
              <a:spcBef>
                <a:spcPts val="1600"/>
              </a:spcBef>
              <a:tabLst>
                <a:tab pos="482600" algn="l"/>
                <a:tab pos="495300" algn="l"/>
                <a:tab pos="952500" algn="l"/>
              </a:tabLst>
              <a:defRPr sz="6600">
                <a:uFill>
                  <a:solidFill>
                    <a:srgbClr val="FFFFFF"/>
                  </a:solidFill>
                </a:uFill>
                <a:latin typeface="Optima"/>
                <a:ea typeface="Optima"/>
                <a:cs typeface="Optima"/>
                <a:sym typeface="Optima"/>
              </a:defRPr>
            </a:lvl1pPr>
          </a:lstStyle>
          <a:p>
            <a:pPr lvl="0">
              <a:defRPr sz="1800">
                <a:uFillTx/>
              </a:defRPr>
            </a:pPr>
            <a:r>
              <a:rPr sz="6600">
                <a:uFill>
                  <a:solidFill>
                    <a:srgbClr val="FFFFFF"/>
                  </a:solidFill>
                </a:uFill>
              </a:rPr>
              <a:t>Mozart Effect</a:t>
            </a:r>
          </a:p>
        </p:txBody>
      </p:sp>
      <p:sp>
        <p:nvSpPr>
          <p:cNvPr id="93" name="Shape 93"/>
          <p:cNvSpPr/>
          <p:nvPr/>
        </p:nvSpPr>
        <p:spPr>
          <a:xfrm>
            <a:off x="12700" y="104775"/>
            <a:ext cx="8382000" cy="850900"/>
          </a:xfrm>
          <a:prstGeom prst="rect">
            <a:avLst/>
          </a:prstGeom>
          <a:ln w="12700">
            <a:miter lim="400000"/>
          </a:ln>
          <a:effectLst>
            <a:outerShdw blurRad="63500" dist="762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marL="40639" marR="40639" defTabSz="914400">
              <a:defRPr sz="5000">
                <a:uFill>
                  <a:solidFill>
                    <a:srgbClr val="FFFFFF"/>
                  </a:solidFill>
                </a:uFill>
                <a:latin typeface="Optima"/>
                <a:ea typeface="Optima"/>
                <a:cs typeface="Optima"/>
                <a:sym typeface="Optima"/>
              </a:defRPr>
            </a:lvl1pPr>
          </a:lstStyle>
          <a:p>
            <a:pPr lvl="0">
              <a:defRPr sz="1800">
                <a:uFillTx/>
              </a:defRPr>
            </a:pPr>
            <a:r>
              <a:rPr sz="5000" dirty="0">
                <a:uFill>
                  <a:solidFill>
                    <a:srgbClr val="FFFFFF"/>
                  </a:solidFill>
                </a:uFill>
              </a:rPr>
              <a:t>Theories of Intelligence</a:t>
            </a:r>
          </a:p>
        </p:txBody>
      </p:sp>
      <p:pic>
        <p:nvPicPr>
          <p:cNvPr id="3" name="Music and the Bra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990600"/>
            <a:ext cx="9144000" cy="5158154"/>
          </a:xfrm>
          <a:prstGeom prst="rect">
            <a:avLst/>
          </a:prstGeom>
        </p:spPr>
      </p:pic>
      <p:sp>
        <p:nvSpPr>
          <p:cNvPr id="2" name="Oval 1">
            <a:hlinkClick r:id="rId7"/>
          </p:cNvPr>
          <p:cNvSpPr/>
          <p:nvPr/>
        </p:nvSpPr>
        <p:spPr>
          <a:xfrm>
            <a:off x="220337" y="6096000"/>
            <a:ext cx="838200" cy="762000"/>
          </a:xfrm>
          <a:prstGeom prst="ellipse">
            <a:avLst/>
          </a:prstGeom>
          <a:solidFill>
            <a:schemeClr val="tx2">
              <a:lumMod val="75000"/>
            </a:schemeClr>
          </a:solidFill>
          <a:ln w="12700" cap="flat">
            <a:solidFill>
              <a:srgbClr val="FFFFFF"/>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40639" marR="40639"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
                <a:solidFill>
                  <a:srgbClr val="FFFFFF"/>
                </a:solidFill>
              </a:uFill>
              <a:latin typeface="+mj-lt"/>
              <a:ea typeface="+mj-ea"/>
              <a:cs typeface="+mj-cs"/>
              <a:sym typeface="Verdana"/>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p:nvPr/>
        </p:nvSpPr>
        <p:spPr>
          <a:xfrm>
            <a:off x="-524034" y="333375"/>
            <a:ext cx="8382001" cy="850900"/>
          </a:xfrm>
          <a:prstGeom prst="rect">
            <a:avLst/>
          </a:prstGeom>
          <a:ln w="12700">
            <a:miter lim="400000"/>
          </a:ln>
          <a:effectLst>
            <a:outerShdw blurRad="63500" dist="762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marL="40639" marR="40639" algn="ctr" defTabSz="914400">
              <a:defRPr sz="5000">
                <a:solidFill>
                  <a:srgbClr val="FFFFFF"/>
                </a:solidFill>
                <a:uFill>
                  <a:solidFill>
                    <a:srgbClr val="FFFFFF"/>
                  </a:solidFill>
                </a:uFill>
                <a:latin typeface="Optima"/>
                <a:ea typeface="Optima"/>
                <a:cs typeface="Optima"/>
                <a:sym typeface="Optima"/>
              </a:defRPr>
            </a:lvl1pPr>
          </a:lstStyle>
          <a:p>
            <a:pPr lvl="0">
              <a:defRPr sz="1800">
                <a:solidFill>
                  <a:srgbClr val="000000"/>
                </a:solidFill>
                <a:uFillTx/>
              </a:defRPr>
            </a:pPr>
            <a:r>
              <a:rPr sz="5000">
                <a:solidFill>
                  <a:srgbClr val="FFFFFF"/>
                </a:solidFill>
                <a:uFill>
                  <a:solidFill>
                    <a:srgbClr val="FFFFFF"/>
                  </a:solidFill>
                </a:uFill>
              </a:rPr>
              <a:t>Theories of Intelligence </a:t>
            </a:r>
          </a:p>
        </p:txBody>
      </p:sp>
      <p:sp>
        <p:nvSpPr>
          <p:cNvPr id="99" name="Shape 99"/>
          <p:cNvSpPr/>
          <p:nvPr/>
        </p:nvSpPr>
        <p:spPr>
          <a:xfrm>
            <a:off x="762000" y="965200"/>
            <a:ext cx="7162800" cy="777875"/>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spAutoFit/>
          </a:bodyPr>
          <a:lstStyle>
            <a:lvl1pPr marL="40639" marR="40639" defTabSz="914400">
              <a:defRPr sz="4500">
                <a:solidFill>
                  <a:srgbClr val="FFC100"/>
                </a:solidFill>
                <a:uFill>
                  <a:solidFill>
                    <a:srgbClr val="FFC100"/>
                  </a:solidFill>
                </a:uFill>
                <a:latin typeface="Optima"/>
                <a:ea typeface="Optima"/>
                <a:cs typeface="Optima"/>
                <a:sym typeface="Optima"/>
              </a:defRPr>
            </a:lvl1pPr>
          </a:lstStyle>
          <a:p>
            <a:pPr lvl="0">
              <a:defRPr sz="1800">
                <a:solidFill>
                  <a:srgbClr val="000000"/>
                </a:solidFill>
                <a:uFillTx/>
              </a:defRPr>
            </a:pPr>
            <a:r>
              <a:rPr sz="4500">
                <a:solidFill>
                  <a:srgbClr val="FFC100"/>
                </a:solidFill>
                <a:uFill>
                  <a:solidFill>
                    <a:srgbClr val="FFC100"/>
                  </a:solidFill>
                </a:uFill>
              </a:rPr>
              <a:t>Review Questions</a:t>
            </a:r>
          </a:p>
        </p:txBody>
      </p:sp>
      <p:sp>
        <p:nvSpPr>
          <p:cNvPr id="100" name="Shape 100"/>
          <p:cNvSpPr/>
          <p:nvPr/>
        </p:nvSpPr>
        <p:spPr>
          <a:xfrm>
            <a:off x="3088968" y="1715487"/>
            <a:ext cx="6110889" cy="3243265"/>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spAutoFit/>
          </a:bodyPr>
          <a:lstStyle/>
          <a:p>
            <a:pPr marL="497840" marR="40639" lvl="0" indent="-457200" defTabSz="914400">
              <a:defRPr sz="1800"/>
            </a:pPr>
            <a:r>
              <a:rPr sz="2500">
                <a:solidFill>
                  <a:srgbClr val="FFFFFF"/>
                </a:solidFill>
                <a:uFill>
                  <a:solidFill>
                    <a:srgbClr val="FFFFFF"/>
                  </a:solidFill>
                </a:uFill>
                <a:latin typeface="Optima"/>
                <a:ea typeface="Optima"/>
                <a:cs typeface="Optima"/>
                <a:sym typeface="Optima"/>
              </a:rPr>
              <a:t>1.	What is the difference between achievement &amp; intelligence</a:t>
            </a:r>
          </a:p>
          <a:p>
            <a:pPr marL="497840" marR="40639" lvl="0" indent="-457200" defTabSz="914400">
              <a:defRPr sz="1800"/>
            </a:pPr>
            <a:r>
              <a:rPr sz="2500">
                <a:solidFill>
                  <a:srgbClr val="FFFFFF"/>
                </a:solidFill>
                <a:uFill>
                  <a:solidFill>
                    <a:srgbClr val="FFFFFF"/>
                  </a:solidFill>
                </a:uFill>
                <a:latin typeface="Optima"/>
                <a:ea typeface="Optima"/>
                <a:cs typeface="Optima"/>
                <a:sym typeface="Optima"/>
              </a:rPr>
              <a:t>2.	What is the difference between Gardner’s &amp; Thurstone’s theories?</a:t>
            </a:r>
          </a:p>
          <a:p>
            <a:pPr marL="497840" marR="40639" lvl="0" indent="-457200" defTabSz="914400">
              <a:defRPr sz="1800"/>
            </a:pPr>
            <a:r>
              <a:rPr sz="2500">
                <a:solidFill>
                  <a:srgbClr val="FFFFFF"/>
                </a:solidFill>
                <a:uFill>
                  <a:solidFill>
                    <a:srgbClr val="FFFFFF"/>
                  </a:solidFill>
                </a:uFill>
                <a:latin typeface="Optima"/>
                <a:ea typeface="Optima"/>
                <a:cs typeface="Optima"/>
                <a:sym typeface="Optima"/>
              </a:rPr>
              <a:t>3.	Describe two factors of intelligence as specified by Spearman’s theory.</a:t>
            </a:r>
          </a:p>
          <a:p>
            <a:pPr marL="497840" marR="40639" lvl="0" indent="-457200" defTabSz="914400">
              <a:defRPr sz="1800"/>
            </a:pPr>
            <a:r>
              <a:rPr sz="2500">
                <a:solidFill>
                  <a:srgbClr val="FFFFFF"/>
                </a:solidFill>
                <a:uFill>
                  <a:solidFill>
                    <a:srgbClr val="FFFFFF"/>
                  </a:solidFill>
                </a:uFill>
                <a:latin typeface="Optima"/>
                <a:ea typeface="Optima"/>
                <a:cs typeface="Optima"/>
                <a:sym typeface="Optima"/>
              </a:rPr>
              <a:t>4.	Which two of Gardner’s intelligences do you MOST possess?</a:t>
            </a:r>
          </a:p>
        </p:txBody>
      </p:sp>
      <p:sp>
        <p:nvSpPr>
          <p:cNvPr id="101" name="Shape 101"/>
          <p:cNvSpPr/>
          <p:nvPr/>
        </p:nvSpPr>
        <p:spPr>
          <a:xfrm>
            <a:off x="3116201" y="5092700"/>
            <a:ext cx="5951599" cy="1466217"/>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spAutoFit/>
          </a:bodyPr>
          <a:lstStyle>
            <a:lvl1pPr marL="497840" marR="40639" indent="-457200" defTabSz="914400">
              <a:defRPr sz="2200">
                <a:solidFill>
                  <a:srgbClr val="FFFFFF"/>
                </a:solidFill>
                <a:uFill>
                  <a:solidFill>
                    <a:srgbClr val="FFFFFF"/>
                  </a:solidFill>
                </a:uFill>
                <a:latin typeface="Optima"/>
                <a:ea typeface="Optima"/>
                <a:cs typeface="Optima"/>
                <a:sym typeface="Optima"/>
              </a:defRPr>
            </a:lvl1pPr>
          </a:lstStyle>
          <a:p>
            <a:pPr lvl="0">
              <a:defRPr sz="1800">
                <a:solidFill>
                  <a:srgbClr val="000000"/>
                </a:solidFill>
                <a:uFillTx/>
              </a:defRPr>
            </a:pPr>
            <a:r>
              <a:rPr sz="2200" dirty="0">
                <a:solidFill>
                  <a:srgbClr val="FFFFFF"/>
                </a:solidFill>
                <a:uFill>
                  <a:solidFill>
                    <a:srgbClr val="FFFFFF"/>
                  </a:solidFill>
                </a:uFill>
              </a:rPr>
              <a:t>5. Choose  one of the five theories on intelligence you believe best explains intelligence.  Write a paragraph explaining why you like that theory the best.</a:t>
            </a:r>
          </a:p>
        </p:txBody>
      </p:sp>
      <p:grpSp>
        <p:nvGrpSpPr>
          <p:cNvPr id="104" name="Group 104"/>
          <p:cNvGrpSpPr/>
          <p:nvPr/>
        </p:nvGrpSpPr>
        <p:grpSpPr>
          <a:xfrm>
            <a:off x="181499" y="1938660"/>
            <a:ext cx="2753464" cy="3368088"/>
            <a:chOff x="0" y="187773"/>
            <a:chExt cx="2753462" cy="3368087"/>
          </a:xfrm>
        </p:grpSpPr>
        <p:sp>
          <p:nvSpPr>
            <p:cNvPr id="102" name="Shape 102"/>
            <p:cNvSpPr/>
            <p:nvPr/>
          </p:nvSpPr>
          <p:spPr>
            <a:xfrm>
              <a:off x="0" y="187773"/>
              <a:ext cx="2753463" cy="3368088"/>
            </a:xfrm>
            <a:prstGeom prst="rect">
              <a:avLst/>
            </a:prstGeom>
            <a:solidFill>
              <a:srgbClr val="F5D328"/>
            </a:solidFill>
            <a:ln w="3175" cap="flat">
              <a:solidFill>
                <a:srgbClr val="000000"/>
              </a:solidFill>
              <a:prstDash val="solid"/>
              <a:miter lim="400000"/>
            </a:ln>
            <a:effectLst>
              <a:outerShdw blurRad="203200" dist="101600" dir="2264318" rotWithShape="0">
                <a:srgbClr val="000000"/>
              </a:outerShdw>
            </a:effectLst>
          </p:spPr>
          <p:txBody>
            <a:bodyPr wrap="square" lIns="0" tIns="0" rIns="0" bIns="0" numCol="1" anchor="t">
              <a:noAutofit/>
            </a:bodyPr>
            <a:lstStyle/>
            <a:p>
              <a:pPr marL="40639" marR="40639" lvl="0" defTabSz="914400">
                <a:defRPr sz="2400">
                  <a:solidFill>
                    <a:srgbClr val="FFD75B"/>
                  </a:solidFill>
                  <a:uFill>
                    <a:solidFill>
                      <a:srgbClr val="FFFFFF"/>
                    </a:solidFill>
                  </a:uFill>
                  <a:latin typeface="Arial"/>
                  <a:ea typeface="Arial"/>
                  <a:cs typeface="Arial"/>
                  <a:sym typeface="Arial"/>
                </a:defRPr>
              </a:pPr>
              <a:endParaRPr/>
            </a:p>
          </p:txBody>
        </p:sp>
        <p:sp>
          <p:nvSpPr>
            <p:cNvPr id="103" name="Shape 103"/>
            <p:cNvSpPr/>
            <p:nvPr/>
          </p:nvSpPr>
          <p:spPr>
            <a:xfrm>
              <a:off x="30783" y="192347"/>
              <a:ext cx="2691897" cy="33589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marL="40639" marR="40639" lvl="0" defTabSz="914400">
                <a:defRPr sz="1800"/>
              </a:pPr>
              <a:r>
                <a:rPr lang="en-US" sz="2100" dirty="0">
                  <a:uFill>
                    <a:solidFill>
                      <a:srgbClr val="FFFFFF"/>
                    </a:solidFill>
                  </a:uFill>
                  <a:latin typeface="+mj-lt"/>
                  <a:ea typeface="+mj-ea"/>
                  <a:cs typeface="+mj-cs"/>
                  <a:sym typeface="Verdana"/>
                </a:rPr>
                <a:t>Answer these questions in your spiral. </a:t>
              </a:r>
            </a:p>
            <a:p>
              <a:pPr marL="40639" marR="40639" lvl="0" defTabSz="914400">
                <a:defRPr sz="1800"/>
              </a:pPr>
              <a:endParaRPr lang="en-US" sz="2100" dirty="0">
                <a:uFill>
                  <a:solidFill>
                    <a:srgbClr val="FFFFFF"/>
                  </a:solidFill>
                </a:uFill>
                <a:latin typeface="+mj-lt"/>
                <a:ea typeface="+mj-ea"/>
                <a:cs typeface="+mj-cs"/>
                <a:sym typeface="Verdana"/>
              </a:endParaRPr>
            </a:p>
            <a:p>
              <a:pPr marL="40639" marR="40639" lvl="0" defTabSz="914400">
                <a:defRPr sz="1800"/>
              </a:pPr>
              <a:r>
                <a:rPr lang="en-US" sz="2100" dirty="0">
                  <a:uFill>
                    <a:solidFill>
                      <a:srgbClr val="FFFFFF"/>
                    </a:solidFill>
                  </a:uFill>
                  <a:latin typeface="+mj-lt"/>
                  <a:ea typeface="+mj-ea"/>
                  <a:cs typeface="+mj-cs"/>
                  <a:sym typeface="Verdana"/>
                </a:rPr>
                <a:t>Include the question in your answer.</a:t>
              </a:r>
            </a:p>
            <a:p>
              <a:pPr marL="40639" marR="40639" lvl="0" defTabSz="914400">
                <a:defRPr sz="1800"/>
              </a:pPr>
              <a:endParaRPr lang="en-US" sz="2100" dirty="0">
                <a:uFill>
                  <a:solidFill>
                    <a:srgbClr val="FFFFFF"/>
                  </a:solidFill>
                </a:uFill>
                <a:latin typeface="+mj-lt"/>
                <a:ea typeface="+mj-ea"/>
                <a:cs typeface="+mj-cs"/>
                <a:sym typeface="Verdana"/>
              </a:endParaRPr>
            </a:p>
            <a:p>
              <a:pPr marL="40639" marR="40639" lvl="0" defTabSz="914400">
                <a:defRPr sz="1800"/>
              </a:pPr>
              <a:r>
                <a:rPr lang="en-US" sz="2100" dirty="0">
                  <a:uFill>
                    <a:solidFill>
                      <a:srgbClr val="FFFFFF"/>
                    </a:solidFill>
                  </a:uFill>
                  <a:latin typeface="+mj-lt"/>
                  <a:ea typeface="+mj-ea"/>
                  <a:cs typeface="+mj-cs"/>
                  <a:sym typeface="Verdana"/>
                </a:rPr>
                <a:t>Be prepared to share</a:t>
              </a:r>
            </a:p>
            <a:p>
              <a:pPr marL="40639" marR="40639" lvl="0" defTabSz="914400">
                <a:defRPr sz="1800"/>
              </a:pPr>
              <a:endParaRPr sz="2100" dirty="0">
                <a:uFill>
                  <a:solidFill>
                    <a:srgbClr val="FFFFFF"/>
                  </a:solidFill>
                </a:uFill>
                <a:latin typeface="+mj-lt"/>
                <a:ea typeface="+mj-ea"/>
                <a:cs typeface="+mj-cs"/>
                <a:sym typeface="Verdana"/>
              </a:endParaRPr>
            </a:p>
          </p:txBody>
        </p:sp>
      </p:grpSp>
    </p:spTree>
    <p:extLst>
      <p:ext uri="{BB962C8B-B14F-4D97-AF65-F5344CB8AC3E}">
        <p14:creationId xmlns:p14="http://schemas.microsoft.com/office/powerpoint/2010/main" val="302602600"/>
      </p:ext>
    </p:extLst>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p:tmAbs val="0"/>
                                  </p:iterate>
                                  <p:childTnLst>
                                    <p:set>
                                      <p:cBhvr>
                                        <p:cTn id="6" fill="hold"/>
                                        <p:tgtEl>
                                          <p:spTgt spid="101"/>
                                        </p:tgtEl>
                                        <p:attrNameLst>
                                          <p:attrName>style.visibility</p:attrName>
                                        </p:attrNameLst>
                                      </p:cBhvr>
                                      <p:to>
                                        <p:strVal val="visible"/>
                                      </p:to>
                                    </p:set>
                                    <p:animEffect transition="in" filter="dissolve">
                                      <p:cBhvr>
                                        <p:cTn id="7" dur="2000"/>
                                        <p:tgtEl>
                                          <p:spTgt spid="101"/>
                                        </p:tgtEl>
                                      </p:cBhvr>
                                    </p:animEffect>
                                  </p:childTnLst>
                                </p:cTn>
                              </p:par>
                              <p:par>
                                <p:cTn id="8" presetID="4" presetClass="entr" presetSubtype="32" fill="hold" grpId="0" nodeType="withEffect">
                                  <p:stCondLst>
                                    <p:cond delay="0"/>
                                  </p:stCondLst>
                                  <p:iterate>
                                    <p:tmAbs val="0"/>
                                  </p:iterate>
                                  <p:childTnLst>
                                    <p:set>
                                      <p:cBhvr>
                                        <p:cTn id="9" fill="hold"/>
                                        <p:tgtEl>
                                          <p:spTgt spid="104"/>
                                        </p:tgtEl>
                                        <p:attrNameLst>
                                          <p:attrName>style.visibility</p:attrName>
                                        </p:attrNameLst>
                                      </p:cBhvr>
                                      <p:to>
                                        <p:strVal val="visible"/>
                                      </p:to>
                                    </p:set>
                                    <p:animEffect transition="in" filter="box(out)">
                                      <p:cBhvr>
                                        <p:cTn id="10"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advAuto="0"/>
      <p:bldP spid="104" grpId="0" animBg="1" advAuto="0"/>
    </p:bldLst>
  </p:timing>
</p:sld>
</file>

<file path=ppt/theme/theme1.xml><?xml version="1.0" encoding="utf-8"?>
<a:theme xmlns:a="http://schemas.openxmlformats.org/drawingml/2006/main" name="White">
  <a:themeElements>
    <a:clrScheme name="White">
      <a:dk1>
        <a:srgbClr val="000000"/>
      </a:dk1>
      <a:lt1>
        <a:srgbClr val="94110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Verdana"/>
        <a:ea typeface="Verdana"/>
        <a:cs typeface="Verdana"/>
      </a:majorFont>
      <a:minorFont>
        <a:latin typeface="Times"/>
        <a:ea typeface="Times"/>
        <a:cs typeface="Time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55049"/>
        </a:solidFill>
        <a:ln w="12700" cap="flat">
          <a:solidFill>
            <a:srgbClr val="FFFFFF"/>
          </a:solidFill>
          <a:prstDash val="solid"/>
          <a:round/>
        </a:ln>
        <a:effectLst/>
      </a:spPr>
      <a:bodyPr rot="0" spcFirstLastPara="1" vertOverflow="overflow" horzOverflow="overflow" vert="horz" wrap="square" lIns="50800" tIns="50800" rIns="50800" bIns="50800" numCol="1" spcCol="38100" rtlCol="0" anchor="t">
        <a:spAutoFit/>
      </a:bodyPr>
      <a:lstStyle>
        <a:defPPr marL="40639" marR="40639"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round/>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Verdana"/>
        <a:ea typeface="Verdana"/>
        <a:cs typeface="Verdana"/>
      </a:majorFont>
      <a:minorFont>
        <a:latin typeface="Times"/>
        <a:ea typeface="Times"/>
        <a:cs typeface="Time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55049"/>
        </a:solidFill>
        <a:ln w="12700" cap="flat">
          <a:solidFill>
            <a:srgbClr val="FFFFFF"/>
          </a:solidFill>
          <a:prstDash val="solid"/>
          <a:round/>
        </a:ln>
        <a:effectLst/>
      </a:spPr>
      <a:bodyPr rot="0" spcFirstLastPara="1" vertOverflow="overflow" horzOverflow="overflow" vert="horz" wrap="square" lIns="50800" tIns="50800" rIns="50800" bIns="50800" numCol="1" spcCol="38100" rtlCol="0" anchor="t">
        <a:spAutoFit/>
      </a:bodyPr>
      <a:lstStyle>
        <a:defPPr marL="40639" marR="40639"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round/>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430</TotalTime>
  <Words>1134</Words>
  <Application>Microsoft Office PowerPoint</Application>
  <PresentationFormat>On-screen Show (4:3)</PresentationFormat>
  <Paragraphs>84</Paragraphs>
  <Slides>9</Slides>
  <Notes>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Helvetica</vt:lpstr>
      <vt:lpstr>Lucida Grande</vt:lpstr>
      <vt:lpstr>Optima</vt:lpstr>
      <vt:lpstr>Sitka Heading</vt:lpstr>
      <vt:lpstr>Times</vt:lpstr>
      <vt:lpstr>Verdana</vt:lpstr>
      <vt:lpstr>White</vt:lpstr>
      <vt:lpstr>READ THIS FIRST</vt:lpstr>
      <vt:lpstr>Should we use Gardener’s Theory of Multiple Intelligences to help us structure your classes?   Why or Why not?</vt:lpstr>
      <vt:lpstr>What do we have in the class?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Patrick Ackerman</cp:lastModifiedBy>
  <cp:revision>35</cp:revision>
  <cp:lastPrinted>2018-02-27T20:15:39Z</cp:lastPrinted>
  <dcterms:modified xsi:type="dcterms:W3CDTF">2020-04-21T17:58:18Z</dcterms:modified>
</cp:coreProperties>
</file>