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Arial Black" panose="020B0A04020102020204" pitchFamily="34" charset="0"/>
      <p:regular r:id="rId11"/>
      <p:bold r:id="rId12"/>
    </p:embeddedFont>
    <p:embeddedFont>
      <p:font typeface="Belleza" panose="020B0604020202020204" charset="0"/>
      <p:regular r:id="rId13"/>
    </p:embeddedFont>
    <p:embeddedFont>
      <p:font typeface="Merriweather Sans" panose="020B060402020202020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47" autoAdjust="0"/>
  </p:normalViewPr>
  <p:slideViewPr>
    <p:cSldViewPr snapToGrid="0">
      <p:cViewPr varScale="1">
        <p:scale>
          <a:sx n="57" d="100"/>
          <a:sy n="57" d="100"/>
        </p:scale>
        <p:origin x="1349" y="17"/>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1600"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Shape 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 name="Shape 2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0639" marR="40639" lvl="0" indent="-2539" algn="l" rtl="0">
              <a:spcBef>
                <a:spcPts val="0"/>
              </a:spcBef>
              <a:spcAft>
                <a:spcPts val="0"/>
              </a:spcAft>
              <a:buNone/>
            </a:pPr>
            <a:r>
              <a:rPr lang="en-US" sz="1600" b="1" i="0" u="none" strike="noStrike" cap="none" dirty="0">
                <a:latin typeface="Arial"/>
                <a:ea typeface="Arial"/>
                <a:cs typeface="Arial"/>
                <a:sym typeface="Arial"/>
              </a:rPr>
              <a:t>Lecture Notes Key:</a:t>
            </a:r>
            <a:r>
              <a:rPr lang="en-US" sz="1600" b="0" i="0" u="none" strike="noStrike" cap="none" dirty="0">
                <a:latin typeface="Arial"/>
                <a:ea typeface="Arial"/>
                <a:cs typeface="Arial"/>
                <a:sym typeface="Arial"/>
              </a:rPr>
              <a:t>   ^ means discuss before notes</a:t>
            </a:r>
            <a:endParaRPr dirty="0"/>
          </a:p>
          <a:p>
            <a:pPr marL="40639" marR="40639" lvl="0" indent="-2539" algn="l" rtl="0">
              <a:spcBef>
                <a:spcPts val="600"/>
              </a:spcBef>
              <a:spcAft>
                <a:spcPts val="0"/>
              </a:spcAft>
              <a:buNone/>
            </a:pPr>
            <a:r>
              <a:rPr lang="en-US" sz="1600" b="0" i="0" u="none" strike="noStrike" cap="none" dirty="0">
                <a:latin typeface="Arial"/>
                <a:ea typeface="Arial"/>
                <a:cs typeface="Arial"/>
                <a:sym typeface="Arial"/>
              </a:rPr>
              <a:t>	               v means discuss after notes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35" name="Shape 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 name="Shape 46"/>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64490" marR="40639" lvl="0" indent="-326390" algn="l" rtl="0">
              <a:spcBef>
                <a:spcPts val="0"/>
              </a:spcBef>
              <a:spcAft>
                <a:spcPts val="0"/>
              </a:spcAft>
              <a:buNone/>
            </a:pPr>
            <a:r>
              <a:rPr lang="en-US" sz="1800" b="0" i="0" u="none" strike="noStrike" cap="none" dirty="0">
                <a:latin typeface="Arial"/>
                <a:ea typeface="Arial"/>
                <a:cs typeface="Arial"/>
                <a:sym typeface="Arial"/>
              </a:rPr>
              <a:t>V -  Encoding - Like a computer, when you write a paper on the computer, it doesn’t actually store little letters and words on your floppy disk.  It ENCODES the information onto the disk.  </a:t>
            </a:r>
            <a:endParaRPr dirty="0"/>
          </a:p>
          <a:p>
            <a:pPr marL="364490" marR="40639" lvl="0" indent="-326390" algn="l" rtl="0">
              <a:spcBef>
                <a:spcPts val="500"/>
              </a:spcBef>
              <a:spcAft>
                <a:spcPts val="0"/>
              </a:spcAft>
              <a:buNone/>
            </a:pPr>
            <a:r>
              <a:rPr lang="en-US" sz="1800" b="0" i="0" u="none" strike="noStrike" cap="none" dirty="0">
                <a:latin typeface="Arial"/>
                <a:ea typeface="Arial"/>
                <a:cs typeface="Arial"/>
                <a:sym typeface="Arial"/>
              </a:rPr>
              <a:t>	There are three types of codes we you for memorization they are visual, acoustic and Semantic</a:t>
            </a:r>
            <a:endParaRPr dirty="0"/>
          </a:p>
          <a:p>
            <a:pPr marL="364490" marR="40639" lvl="0" indent="-326390" algn="l" rtl="0">
              <a:spcBef>
                <a:spcPts val="500"/>
              </a:spcBef>
              <a:spcAft>
                <a:spcPts val="0"/>
              </a:spcAft>
              <a:buNone/>
            </a:pPr>
            <a:r>
              <a:rPr lang="en-US" sz="1800" b="1" i="0" u="none" strike="noStrike" cap="none" dirty="0">
                <a:latin typeface="Arial"/>
                <a:ea typeface="Arial"/>
                <a:cs typeface="Arial"/>
                <a:sym typeface="Arial"/>
              </a:rPr>
              <a:t>STOP!!   </a:t>
            </a:r>
            <a:r>
              <a:rPr lang="en-US" sz="1800" b="0" i="0" u="none" strike="noStrike" cap="none" dirty="0">
                <a:latin typeface="Arial"/>
                <a:ea typeface="Arial"/>
                <a:cs typeface="Arial"/>
                <a:sym typeface="Arial"/>
              </a:rPr>
              <a:t>Look at the group of letters on the screen, try to remember them.</a:t>
            </a:r>
            <a:endParaRPr dirty="0"/>
          </a:p>
          <a:p>
            <a:pPr marL="364490" marR="40639" lvl="0" indent="-326390" algn="l" rtl="0">
              <a:spcBef>
                <a:spcPts val="500"/>
              </a:spcBef>
              <a:spcAft>
                <a:spcPts val="0"/>
              </a:spcAft>
              <a:buNone/>
            </a:pPr>
            <a:r>
              <a:rPr lang="en-US" sz="1800" b="0" i="0" u="none" strike="noStrike" cap="none" dirty="0">
                <a:latin typeface="Arial"/>
                <a:ea typeface="Arial"/>
                <a:cs typeface="Arial"/>
                <a:sym typeface="Arial"/>
              </a:rPr>
              <a:t>	One person may have tried to remember them visually (using a visual code) that is: you may have tried to keep a mental picture of the letters in your mind.</a:t>
            </a:r>
            <a:endParaRPr dirty="0"/>
          </a:p>
          <a:p>
            <a:pPr marL="364490" marR="40639" lvl="0" indent="-326390" algn="l" rtl="0">
              <a:spcBef>
                <a:spcPts val="500"/>
              </a:spcBef>
              <a:spcAft>
                <a:spcPts val="0"/>
              </a:spcAft>
              <a:buNone/>
            </a:pPr>
            <a:r>
              <a:rPr lang="en-US" sz="1800" b="1" i="0" u="none" strike="noStrike" cap="none" dirty="0">
                <a:latin typeface="Arial"/>
                <a:ea typeface="Arial"/>
                <a:cs typeface="Arial"/>
                <a:sym typeface="Arial"/>
              </a:rPr>
              <a:t>	Another person may </a:t>
            </a:r>
            <a:r>
              <a:rPr lang="en-US" sz="1800" b="0" i="0" u="none" strike="noStrike" cap="none" dirty="0">
                <a:latin typeface="Arial"/>
                <a:ea typeface="Arial"/>
                <a:cs typeface="Arial"/>
                <a:sym typeface="Arial"/>
              </a:rPr>
              <a:t>have tried to remember the letters would to read the list to yourself and repeat it several times either out loud or silently.  This is an example of Acoustic Codes.</a:t>
            </a:r>
            <a:endParaRPr dirty="0"/>
          </a:p>
          <a:p>
            <a:pPr marL="364490" marR="40639" lvl="0" indent="-326390" algn="l" rtl="0">
              <a:spcBef>
                <a:spcPts val="500"/>
              </a:spcBef>
              <a:spcAft>
                <a:spcPts val="0"/>
              </a:spcAft>
              <a:buNone/>
            </a:pPr>
            <a:r>
              <a:rPr lang="en-US" sz="1800" b="0" i="0" u="none" strike="noStrike" cap="none" dirty="0">
                <a:latin typeface="Arial"/>
                <a:ea typeface="Arial"/>
                <a:cs typeface="Arial"/>
                <a:sym typeface="Arial"/>
              </a:rPr>
              <a:t>Lastly, ladies and gentlemen, one person may have even tried to remember these letters by attempting to make sense of these letters, or figure out what they mean.  Example may be finding a word that begin with each of the letters in the list and then make up a sentence using those words, such as, “Only Tiny Tots Feel Friendly etc. This way it may be easier to remember the phrase other than a bunch of random letters.</a:t>
            </a:r>
            <a:endParaRPr dirty="0"/>
          </a:p>
          <a:p>
            <a:pPr marL="364490" marR="40639" lvl="0" indent="-326390" algn="l" rtl="0">
              <a:spcBef>
                <a:spcPts val="500"/>
              </a:spcBef>
              <a:spcAft>
                <a:spcPts val="0"/>
              </a:spcAft>
              <a:buNone/>
            </a:pPr>
            <a:r>
              <a:rPr lang="en-US" sz="1800" b="0" i="0" u="none" strike="noStrike" cap="none" dirty="0">
                <a:latin typeface="Arial"/>
                <a:ea typeface="Arial"/>
                <a:cs typeface="Arial"/>
                <a:sym typeface="Arial"/>
              </a:rPr>
              <a:t>Remembering this would be hard, but if I were to tell you that each of those letters stood for the first letter of the series of numbers from one through ten, you probably wouldn’t have forgotten.</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5" name="Shape 65"/>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64490" marR="40639" lvl="0" indent="-326390" algn="l" rtl="0">
              <a:spcBef>
                <a:spcPts val="0"/>
              </a:spcBef>
              <a:spcAft>
                <a:spcPts val="0"/>
              </a:spcAft>
              <a:buNone/>
            </a:pPr>
            <a:r>
              <a:rPr lang="en-US" sz="1700" b="1" i="0" u="none" strike="noStrike" cap="none">
                <a:latin typeface="Arial"/>
                <a:ea typeface="Arial"/>
                <a:cs typeface="Arial"/>
                <a:sym typeface="Arial"/>
              </a:rPr>
              <a:t>V Storage - Also</a:t>
            </a:r>
            <a:r>
              <a:rPr lang="en-US" sz="1700" b="0" i="0" u="none" strike="noStrike" cap="none">
                <a:latin typeface="Arial"/>
                <a:ea typeface="Arial"/>
                <a:cs typeface="Arial"/>
                <a:sym typeface="Arial"/>
              </a:rPr>
              <a:t> like a computer - If we want to store the information we receive, we have to save it to the hard drive, or store the information in our brain.  With the computer however, we must tell it to “SAVE”.  With us, we store the new information using a variety of different ways or strategies.  These are very similar to the ones used in encoding.</a:t>
            </a:r>
            <a:endParaRPr sz="1700" b="1" i="0" u="none" strike="noStrike" cap="none">
              <a:latin typeface="Arial"/>
              <a:ea typeface="Arial"/>
              <a:cs typeface="Arial"/>
              <a:sym typeface="Arial"/>
            </a:endParaRPr>
          </a:p>
          <a:p>
            <a:pPr marL="364490" marR="40639" lvl="0" indent="-326390" algn="l" rtl="0">
              <a:spcBef>
                <a:spcPts val="500"/>
              </a:spcBef>
              <a:spcAft>
                <a:spcPts val="0"/>
              </a:spcAft>
              <a:buNone/>
            </a:pPr>
            <a:r>
              <a:rPr lang="en-US" sz="1700" b="1" i="0" u="none" strike="noStrike" cap="none">
                <a:latin typeface="Arial"/>
                <a:ea typeface="Arial"/>
                <a:cs typeface="Arial"/>
                <a:sym typeface="Arial"/>
              </a:rPr>
              <a:t>Maintenance rehearsal -</a:t>
            </a:r>
            <a:r>
              <a:rPr lang="en-US" sz="1700" b="0" i="0" u="none" strike="noStrike" cap="none">
                <a:latin typeface="Arial"/>
                <a:ea typeface="Arial"/>
                <a:cs typeface="Arial"/>
                <a:sym typeface="Arial"/>
              </a:rPr>
              <a:t> Repeating information over and over again to keep from forgetting it.  </a:t>
            </a:r>
            <a:endParaRPr sz="1700" b="1" i="0" u="none" strike="noStrike" cap="none">
              <a:latin typeface="Arial"/>
              <a:ea typeface="Arial"/>
              <a:cs typeface="Arial"/>
              <a:sym typeface="Arial"/>
            </a:endParaRPr>
          </a:p>
          <a:p>
            <a:pPr marL="821689" marR="40639" lvl="0" indent="-326389" algn="l" rtl="0">
              <a:spcBef>
                <a:spcPts val="500"/>
              </a:spcBef>
              <a:spcAft>
                <a:spcPts val="0"/>
              </a:spcAft>
              <a:buNone/>
            </a:pPr>
            <a:r>
              <a:rPr lang="en-US" sz="1700" b="0" i="0" u="none" strike="noStrike" cap="none">
                <a:latin typeface="Arial"/>
                <a:ea typeface="Arial"/>
                <a:cs typeface="Arial"/>
                <a:sym typeface="Arial"/>
              </a:rPr>
              <a:t>	The more time repeating and rehearsing the longer it will stay with us.</a:t>
            </a:r>
            <a:endParaRPr/>
          </a:p>
          <a:p>
            <a:pPr marL="821689" marR="40639" lvl="0" indent="-326389" algn="l" rtl="0">
              <a:spcBef>
                <a:spcPts val="500"/>
              </a:spcBef>
              <a:spcAft>
                <a:spcPts val="0"/>
              </a:spcAft>
              <a:buNone/>
            </a:pPr>
            <a:r>
              <a:rPr lang="en-US" sz="1700" b="0" i="0" u="none" strike="noStrike" cap="none">
                <a:latin typeface="Arial"/>
                <a:ea typeface="Arial"/>
                <a:cs typeface="Arial"/>
                <a:sym typeface="Arial"/>
              </a:rPr>
              <a:t>	Who can give me an example of what we might try to remember by doing this?  Telephone number.</a:t>
            </a:r>
            <a:endParaRPr/>
          </a:p>
          <a:p>
            <a:pPr marL="821689" marR="40639" lvl="0" indent="-326389" algn="l" rtl="0">
              <a:spcBef>
                <a:spcPts val="500"/>
              </a:spcBef>
              <a:spcAft>
                <a:spcPts val="0"/>
              </a:spcAft>
              <a:buNone/>
            </a:pPr>
            <a:r>
              <a:rPr lang="en-US" sz="1700" b="0" i="0" u="none" strike="noStrike" cap="none">
                <a:latin typeface="Arial"/>
                <a:ea typeface="Arial"/>
                <a:cs typeface="Arial"/>
                <a:sym typeface="Arial"/>
              </a:rPr>
              <a:t>	Actors and actresses rehearse their lines again and again until they know it as well as they possibly can.</a:t>
            </a:r>
            <a:endParaRPr/>
          </a:p>
          <a:p>
            <a:pPr marL="821689" marR="40639" lvl="0" indent="-326389" algn="l" rtl="0">
              <a:spcBef>
                <a:spcPts val="500"/>
              </a:spcBef>
              <a:spcAft>
                <a:spcPts val="0"/>
              </a:spcAft>
              <a:buNone/>
            </a:pPr>
            <a:r>
              <a:rPr lang="en-US" sz="1700" b="1" i="0" u="none" strike="noStrike" cap="none">
                <a:latin typeface="Arial"/>
                <a:ea typeface="Arial"/>
                <a:cs typeface="Arial"/>
                <a:sym typeface="Arial"/>
              </a:rPr>
              <a:t>Elaborative rehearsal - </a:t>
            </a:r>
            <a:r>
              <a:rPr lang="en-US" sz="1700" b="0" i="0" u="none" strike="noStrike" cap="none">
                <a:latin typeface="Arial"/>
                <a:ea typeface="Arial"/>
                <a:cs typeface="Arial"/>
                <a:sym typeface="Arial"/>
              </a:rPr>
              <a:t>This is a much more effective way of learning.  Ex. If you take spanish or french or another language, you may be encouraged to use new vocabulary words in sentences instead of just repeating them.</a:t>
            </a:r>
            <a:endParaRPr/>
          </a:p>
          <a:p>
            <a:pPr marL="821689" marR="40639" lvl="0" indent="-326389" algn="l" rtl="0">
              <a:spcBef>
                <a:spcPts val="500"/>
              </a:spcBef>
              <a:spcAft>
                <a:spcPts val="0"/>
              </a:spcAft>
              <a:buNone/>
            </a:pPr>
            <a:r>
              <a:rPr lang="en-US" sz="1700" b="1" i="0" u="none" strike="noStrike" cap="none">
                <a:latin typeface="Arial"/>
                <a:ea typeface="Arial"/>
                <a:cs typeface="Arial"/>
                <a:sym typeface="Arial"/>
              </a:rPr>
              <a:t>V Organizational Systems -</a:t>
            </a:r>
            <a:r>
              <a:rPr lang="en-US" sz="1700" b="0" i="0" u="none" strike="noStrike" cap="none">
                <a:latin typeface="Arial"/>
                <a:ea typeface="Arial"/>
                <a:cs typeface="Arial"/>
                <a:sym typeface="Arial"/>
              </a:rPr>
              <a:t> just like a computer you store information in files. . . And those files may have files.</a:t>
            </a:r>
            <a:endParaRPr/>
          </a:p>
          <a:p>
            <a:pPr marL="821689" marR="40639" lvl="0" indent="-326389" algn="l" rtl="0">
              <a:spcBef>
                <a:spcPts val="500"/>
              </a:spcBef>
              <a:spcAft>
                <a:spcPts val="0"/>
              </a:spcAft>
              <a:buNone/>
            </a:pPr>
            <a:r>
              <a:rPr lang="en-US" sz="1700" b="0" i="0" u="none" strike="noStrike" cap="none">
                <a:latin typeface="Arial"/>
                <a:ea typeface="Arial"/>
                <a:cs typeface="Arial"/>
                <a:sym typeface="Arial"/>
              </a:rPr>
              <a:t>	When you think of animals - you may go into your animal file and choose a file labeled birds, and with in the birds file you could recall the names of several types of birds.  Your brain organizes objects according to common features.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4" name="Shape 74"/>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64490" marR="40639" lvl="0" indent="-326390" algn="l" rtl="0">
              <a:spcBef>
                <a:spcPts val="0"/>
              </a:spcBef>
              <a:spcAft>
                <a:spcPts val="0"/>
              </a:spcAft>
              <a:buNone/>
            </a:pPr>
            <a:r>
              <a:rPr lang="en-US" sz="1600" b="1" i="0" u="none" strike="noStrike" cap="none">
                <a:latin typeface="Arial"/>
                <a:ea typeface="Arial"/>
                <a:cs typeface="Arial"/>
                <a:sym typeface="Arial"/>
              </a:rPr>
              <a:t>Retrieval - </a:t>
            </a:r>
            <a:r>
              <a:rPr lang="en-US" sz="1600" b="0" i="0" u="none" strike="noStrike" cap="none">
                <a:latin typeface="Arial"/>
                <a:ea typeface="Arial"/>
                <a:cs typeface="Arial"/>
                <a:sym typeface="Arial"/>
              </a:rPr>
              <a:t>Again this is like a computer - In order to retrieve information stored in a computer, we have to know the name of the file and the rules for retrieving information.  We need similar procedures.  Some info we know so easily that it is impossible to forget (friends and families names for example), but some information such as a mathematical formula may be a little bit more difficult - so we have to use some of the of those codes.  </a:t>
            </a:r>
            <a:endParaRPr/>
          </a:p>
          <a:p>
            <a:pPr marL="364490" marR="40639" lvl="0" indent="-326390" algn="l" rtl="0">
              <a:spcBef>
                <a:spcPts val="400"/>
              </a:spcBef>
              <a:spcAft>
                <a:spcPts val="0"/>
              </a:spcAft>
              <a:buNone/>
            </a:pPr>
            <a:r>
              <a:rPr lang="en-US" sz="1600" b="1" i="0" u="none" strike="noStrike" cap="none">
                <a:latin typeface="Arial"/>
                <a:ea typeface="Arial"/>
                <a:cs typeface="Arial"/>
                <a:sym typeface="Arial"/>
              </a:rPr>
              <a:t>Remember t</a:t>
            </a:r>
            <a:r>
              <a:rPr lang="en-US" sz="1600" b="0" i="0" u="none" strike="noStrike" cap="none">
                <a:latin typeface="Arial"/>
                <a:ea typeface="Arial"/>
                <a:cs typeface="Arial"/>
                <a:sym typeface="Arial"/>
              </a:rPr>
              <a:t>he group of letters I gave you earlier?  What were they?  You used the semantic code to remember, and that’s what we sometimes have to do in order to retrieve the information in storage.</a:t>
            </a:r>
            <a:endParaRPr/>
          </a:p>
          <a:p>
            <a:pPr marL="364490" marR="40639" lvl="0" indent="-326390" algn="l" rtl="0">
              <a:spcBef>
                <a:spcPts val="400"/>
              </a:spcBef>
              <a:spcAft>
                <a:spcPts val="0"/>
              </a:spcAft>
              <a:buNone/>
            </a:pPr>
            <a:r>
              <a:rPr lang="en-US" sz="1600" b="0" i="0" u="none" strike="noStrike" cap="none">
                <a:latin typeface="Arial"/>
                <a:ea typeface="Arial"/>
                <a:cs typeface="Arial"/>
                <a:sym typeface="Arial"/>
              </a:rPr>
              <a:t>Make a chart of three types of memory - label each column with one of the kinds of memory discussed in the section. Complete the chart by supplying a definition, one fact and two examples for each kind of memory.  Read out loud  for other students to identify.</a:t>
            </a:r>
            <a:endParaRPr/>
          </a:p>
          <a:p>
            <a:pPr marL="364490" marR="40639" lvl="0" indent="-326390" algn="l" rtl="0">
              <a:spcBef>
                <a:spcPts val="400"/>
              </a:spcBef>
              <a:spcAft>
                <a:spcPts val="0"/>
              </a:spcAft>
              <a:buNone/>
            </a:pPr>
            <a:r>
              <a:rPr lang="en-US" sz="1600" b="1" i="0" u="none" strike="noStrike" cap="none">
                <a:latin typeface="Arial"/>
                <a:ea typeface="Arial"/>
                <a:cs typeface="Arial"/>
                <a:sym typeface="Arial"/>
              </a:rPr>
              <a:t>^ Context-Dependent Memory</a:t>
            </a:r>
            <a:r>
              <a:rPr lang="en-US" sz="1600" b="0" i="0" u="none" strike="noStrike" cap="none">
                <a:latin typeface="Arial"/>
                <a:ea typeface="Arial"/>
                <a:cs typeface="Arial"/>
                <a:sym typeface="Arial"/>
              </a:rPr>
              <a:t> - Have you ever been to a place that brought back old memories?  Maybe  you went back to your old elementary school, or an old neighborhood where you used to live.  (Summer experience)  This is called. . .</a:t>
            </a:r>
            <a:endParaRPr/>
          </a:p>
          <a:p>
            <a:pPr marL="364490" marR="40639" lvl="0" indent="-326390" algn="l" rtl="0">
              <a:spcBef>
                <a:spcPts val="400"/>
              </a:spcBef>
              <a:spcAft>
                <a:spcPts val="0"/>
              </a:spcAft>
              <a:buNone/>
            </a:pPr>
            <a:r>
              <a:rPr lang="en-US" sz="1600" b="1" i="0" u="none" strike="noStrike" cap="none">
                <a:latin typeface="Arial"/>
                <a:ea typeface="Arial"/>
                <a:cs typeface="Arial"/>
                <a:sym typeface="Arial"/>
              </a:rPr>
              <a:t>V</a:t>
            </a:r>
            <a:r>
              <a:rPr lang="en-US" sz="1600" b="0" i="0" u="none" strike="noStrike" cap="none">
                <a:latin typeface="Arial"/>
                <a:ea typeface="Arial"/>
                <a:cs typeface="Arial"/>
                <a:sym typeface="Arial"/>
              </a:rPr>
              <a:t> Some memories are dependent on the place or environment where they are stored.  If I hadn’t returned back to Minnesota where they were encoded, I probably would not have ever remembered them.</a:t>
            </a:r>
            <a:endParaRPr/>
          </a:p>
          <a:p>
            <a:pPr marL="364490" marR="40639" lvl="0" indent="-326390" algn="l" rtl="0">
              <a:spcBef>
                <a:spcPts val="400"/>
              </a:spcBef>
              <a:spcAft>
                <a:spcPts val="0"/>
              </a:spcAft>
              <a:buNone/>
            </a:pPr>
            <a:r>
              <a:rPr lang="en-US" sz="1600" b="0" i="0" u="none" strike="noStrike" cap="none">
                <a:latin typeface="Arial"/>
                <a:ea typeface="Arial"/>
                <a:cs typeface="Arial"/>
                <a:sym typeface="Arial"/>
              </a:rPr>
              <a:t>Talk about the pool Experiment - remembering numbers --- It suggest that the ability to retrieve memories is greater when people are in the place or situation in which they stored the memories to begin with.</a:t>
            </a:r>
            <a:endParaRPr/>
          </a:p>
          <a:p>
            <a:pPr marL="364490" marR="40639" lvl="0" indent="-326390" algn="l" rtl="0">
              <a:spcBef>
                <a:spcPts val="400"/>
              </a:spcBef>
              <a:spcAft>
                <a:spcPts val="0"/>
              </a:spcAft>
              <a:buNone/>
            </a:pPr>
            <a:r>
              <a:rPr lang="en-US" sz="1600" b="0" i="0" u="none" strike="noStrike" cap="none">
                <a:latin typeface="Arial"/>
                <a:ea typeface="Arial"/>
                <a:cs typeface="Arial"/>
                <a:sym typeface="Arial"/>
              </a:rPr>
              <a:t>Another study showed that students do better on tests when they study for a test in the room where the test will be given.</a:t>
            </a:r>
            <a:endParaRPr/>
          </a:p>
          <a:p>
            <a:pPr marL="364490" marR="40639" lvl="0" indent="-326390" algn="l" rtl="0">
              <a:spcBef>
                <a:spcPts val="400"/>
              </a:spcBef>
              <a:spcAft>
                <a:spcPts val="0"/>
              </a:spcAft>
              <a:buNone/>
            </a:pPr>
            <a:r>
              <a:rPr lang="en-US" sz="1600" b="0" i="0" u="none" strike="noStrike" cap="none">
                <a:latin typeface="Arial"/>
                <a:ea typeface="Arial"/>
                <a:cs typeface="Arial"/>
                <a:sym typeface="Arial"/>
              </a:rPr>
              <a:t>One last thing regarding Context-Dependent Memory - In a trial, some lawyers will ask a witnesses to describe a crime, they ask the witnesses to describe the scene as clearly as possible.  Police will sometimes take witnesses to the scene of the crime in hope that the visit will improve their memories that they witnessed.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0" name="Shape 90"/>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64490" marR="40639" lvl="0" indent="-326390" algn="l" rtl="0">
              <a:spcBef>
                <a:spcPts val="0"/>
              </a:spcBef>
              <a:spcAft>
                <a:spcPts val="0"/>
              </a:spcAft>
              <a:buNone/>
            </a:pPr>
            <a:r>
              <a:rPr lang="en-US" sz="1600" b="1" i="0" u="none" strike="noStrike" cap="none" dirty="0">
                <a:latin typeface="Arial"/>
                <a:ea typeface="Arial"/>
                <a:cs typeface="Arial"/>
                <a:sym typeface="Arial"/>
              </a:rPr>
              <a:t>^ Context-Dependent Memory</a:t>
            </a:r>
            <a:r>
              <a:rPr lang="en-US" sz="1600" b="0" i="0" u="none" strike="noStrike" cap="none" dirty="0">
                <a:latin typeface="Arial"/>
                <a:ea typeface="Arial"/>
                <a:cs typeface="Arial"/>
                <a:sym typeface="Arial"/>
              </a:rPr>
              <a:t> - Have you ever been to a place that brought back old memories?  Maybe  you went back to your old elementary school, or an old neighborhood where you used to live.  (Summer experience)  This is called. . .</a:t>
            </a:r>
            <a:endParaRPr dirty="0"/>
          </a:p>
          <a:p>
            <a:pPr marL="364490" marR="40639" lvl="0" indent="-326390" algn="l" rtl="0">
              <a:spcBef>
                <a:spcPts val="400"/>
              </a:spcBef>
              <a:spcAft>
                <a:spcPts val="0"/>
              </a:spcAft>
              <a:buNone/>
            </a:pPr>
            <a:endParaRPr sz="1600" b="0" i="0" u="none" strike="noStrike" cap="none" dirty="0">
              <a:latin typeface="Arial"/>
              <a:ea typeface="Arial"/>
              <a:cs typeface="Arial"/>
              <a:sym typeface="Arial"/>
            </a:endParaRPr>
          </a:p>
          <a:p>
            <a:pPr marL="364490" marR="40639" lvl="0" indent="-326390" algn="l" rtl="0">
              <a:spcBef>
                <a:spcPts val="400"/>
              </a:spcBef>
              <a:spcAft>
                <a:spcPts val="0"/>
              </a:spcAft>
              <a:buNone/>
            </a:pPr>
            <a:r>
              <a:rPr lang="en-US" sz="1600" b="1" i="0" u="none" strike="noStrike" cap="none" dirty="0">
                <a:latin typeface="Arial"/>
                <a:ea typeface="Arial"/>
                <a:cs typeface="Arial"/>
                <a:sym typeface="Arial"/>
              </a:rPr>
              <a:t>V</a:t>
            </a:r>
            <a:r>
              <a:rPr lang="en-US" sz="1600" b="0" i="0" u="none" strike="noStrike" cap="none" dirty="0">
                <a:latin typeface="Arial"/>
                <a:ea typeface="Arial"/>
                <a:cs typeface="Arial"/>
                <a:sym typeface="Arial"/>
              </a:rPr>
              <a:t> Some memories are dependent on the place or environment where they are stored.  If I hadn’t returned back to Wisconsin where they were encoded, I probably would not have ever remembered them.</a:t>
            </a:r>
            <a:endParaRPr dirty="0"/>
          </a:p>
          <a:p>
            <a:pPr marL="364490" marR="40639" lvl="0" indent="-326390" algn="l" rtl="0">
              <a:spcBef>
                <a:spcPts val="400"/>
              </a:spcBef>
              <a:spcAft>
                <a:spcPts val="0"/>
              </a:spcAft>
              <a:buNone/>
            </a:pPr>
            <a:r>
              <a:rPr lang="en-US" sz="1600" b="0" i="0" u="none" strike="noStrike" cap="none" dirty="0">
                <a:latin typeface="Arial"/>
                <a:ea typeface="Arial"/>
                <a:cs typeface="Arial"/>
                <a:sym typeface="Arial"/>
              </a:rPr>
              <a:t>Talk about the pool Experiment - remembering numbers --- It suggest that the ability to retrieve memories is greater when people are in the place or situation in which they stored the memories to begin with.</a:t>
            </a:r>
            <a:endParaRPr dirty="0"/>
          </a:p>
          <a:p>
            <a:pPr marL="364490" marR="40639" lvl="0" indent="-326390" algn="l" rtl="0">
              <a:spcBef>
                <a:spcPts val="400"/>
              </a:spcBef>
              <a:spcAft>
                <a:spcPts val="0"/>
              </a:spcAft>
              <a:buNone/>
            </a:pPr>
            <a:r>
              <a:rPr lang="en-US" sz="1600" b="0" i="0" u="none" strike="noStrike" cap="none" dirty="0">
                <a:latin typeface="Arial"/>
                <a:ea typeface="Arial"/>
                <a:cs typeface="Arial"/>
                <a:sym typeface="Arial"/>
              </a:rPr>
              <a:t>Another study showed that students do better on tests when they study for a test in the room where the test will be given.</a:t>
            </a:r>
            <a:endParaRPr dirty="0"/>
          </a:p>
          <a:p>
            <a:pPr marL="364490" marR="40639" lvl="0" indent="-326390" algn="l" rtl="0">
              <a:spcBef>
                <a:spcPts val="400"/>
              </a:spcBef>
              <a:spcAft>
                <a:spcPts val="0"/>
              </a:spcAft>
              <a:buNone/>
            </a:pPr>
            <a:r>
              <a:rPr lang="en-US" sz="1600" b="0" i="0" u="none" strike="noStrike" cap="none" dirty="0">
                <a:latin typeface="Arial"/>
                <a:ea typeface="Arial"/>
                <a:cs typeface="Arial"/>
                <a:sym typeface="Arial"/>
              </a:rPr>
              <a:t>One last thing regarding Context-Dependent Memory - In a trial, some lawyers will ask a witnesses to describe a crime, they ask the witnesses to describe the scene as clearly as possible.  Police will sometimes take witnesses to the scene of the crime in hope that the visit will improve their memories that they witnessed.</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7" name="Shape 97"/>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364490" marR="40639" lvl="0" indent="-326390" algn="l" rtl="0">
              <a:spcBef>
                <a:spcPts val="0"/>
              </a:spcBef>
              <a:spcAft>
                <a:spcPts val="0"/>
              </a:spcAft>
              <a:buNone/>
            </a:pPr>
            <a:r>
              <a:rPr lang="en-US" sz="1700" b="1" i="0" u="none" strike="noStrike" cap="none">
                <a:latin typeface="Arial"/>
                <a:ea typeface="Arial"/>
                <a:cs typeface="Arial"/>
                <a:sym typeface="Arial"/>
              </a:rPr>
              <a:t>^ State-dependent memories </a:t>
            </a:r>
            <a:r>
              <a:rPr lang="en-US" sz="1700" b="0" i="0" u="none" strike="noStrike" cap="none">
                <a:latin typeface="Arial"/>
                <a:ea typeface="Arial"/>
                <a:cs typeface="Arial"/>
                <a:sym typeface="Arial"/>
              </a:rPr>
              <a:t>- Not only do people tend to retrieve memories better when they are in the same place they were in when they first stored the memories, but people also retrieve memories better when they are in the same emotional state they were in when they first stored the memories. These are called. . .</a:t>
            </a:r>
            <a:endParaRPr/>
          </a:p>
          <a:p>
            <a:pPr marL="364490" marR="40639" lvl="0" indent="-326390" algn="l" rtl="0">
              <a:spcBef>
                <a:spcPts val="500"/>
              </a:spcBef>
              <a:spcAft>
                <a:spcPts val="0"/>
              </a:spcAft>
              <a:buNone/>
            </a:pPr>
            <a:r>
              <a:rPr lang="en-US" sz="1700" b="1" i="0" u="none" strike="noStrike" cap="none">
                <a:latin typeface="Arial"/>
                <a:ea typeface="Arial"/>
                <a:cs typeface="Arial"/>
                <a:sym typeface="Arial"/>
              </a:rPr>
              <a:t>Example -</a:t>
            </a:r>
            <a:r>
              <a:rPr lang="en-US" sz="1700" b="0" i="0" u="none" strike="noStrike" cap="none">
                <a:latin typeface="Arial"/>
                <a:ea typeface="Arial"/>
                <a:cs typeface="Arial"/>
                <a:sym typeface="Arial"/>
              </a:rPr>
              <a:t> an experiment in 1981 gave people a list of words to memorize to people who were happy and sad states.  They found that people who were in the same emotional state as they were when they learned them, did better.</a:t>
            </a:r>
            <a:endParaRPr/>
          </a:p>
          <a:p>
            <a:pPr marL="364490" marR="40639" lvl="0" indent="-326390" algn="l" rtl="0">
              <a:spcBef>
                <a:spcPts val="500"/>
              </a:spcBef>
              <a:spcAft>
                <a:spcPts val="0"/>
              </a:spcAft>
              <a:buNone/>
            </a:pPr>
            <a:r>
              <a:rPr lang="en-US" sz="1700" b="0" i="0" u="none" strike="noStrike" cap="none">
                <a:latin typeface="Arial"/>
                <a:ea typeface="Arial"/>
                <a:cs typeface="Arial"/>
                <a:sym typeface="Arial"/>
              </a:rPr>
              <a:t>Not only is memory better when people are in the same moods as when the memories were acquired, it is also better when people are in the same state of consciousness.  That is - Things that happen to somebody under the influence of a drug may be remembered most accurately when the person is back under the influence of that drug.</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tx">
  <p:cSld name="TITLE_AND_BODY">
    <p:spTree>
      <p:nvGrpSpPr>
        <p:cNvPr id="1" name="Shape 8"/>
        <p:cNvGrpSpPr/>
        <p:nvPr/>
      </p:nvGrpSpPr>
      <p:grpSpPr>
        <a:xfrm>
          <a:off x="0" y="0"/>
          <a:ext cx="0" cy="0"/>
          <a:chOff x="0" y="0"/>
          <a:chExt cx="0" cy="0"/>
        </a:xfrm>
      </p:grpSpPr>
      <p:grpSp>
        <p:nvGrpSpPr>
          <p:cNvPr id="9" name="Shape 9"/>
          <p:cNvGrpSpPr/>
          <p:nvPr/>
        </p:nvGrpSpPr>
        <p:grpSpPr>
          <a:xfrm>
            <a:off x="-1" y="-1"/>
            <a:ext cx="9144003" cy="6858001"/>
            <a:chOff x="0" y="0"/>
            <a:chExt cx="9144001" cy="6858000"/>
          </a:xfrm>
        </p:grpSpPr>
        <p:sp>
          <p:nvSpPr>
            <p:cNvPr id="10" name="Shape 10"/>
            <p:cNvSpPr/>
            <p:nvPr/>
          </p:nvSpPr>
          <p:spPr>
            <a:xfrm>
              <a:off x="0" y="0"/>
              <a:ext cx="9144001" cy="6858000"/>
            </a:xfrm>
            <a:prstGeom prst="rect">
              <a:avLst/>
            </a:prstGeom>
            <a:solidFill>
              <a:srgbClr val="8DB4FF"/>
            </a:solidFill>
            <a:ln>
              <a:noFill/>
            </a:ln>
          </p:spPr>
          <p:txBody>
            <a:bodyPr spcFirstLastPara="1" wrap="square" lIns="0" tIns="0" rIns="0" bIns="0" anchor="ctr" anchorCtr="0">
              <a:noAutofit/>
            </a:bodyPr>
            <a:lstStyle/>
            <a:p>
              <a:pPr marL="40639" marR="40639" lvl="0" indent="-2539" algn="l"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sp>
          <p:nvSpPr>
            <p:cNvPr id="11" name="Shape 11"/>
            <p:cNvSpPr/>
            <p:nvPr/>
          </p:nvSpPr>
          <p:spPr>
            <a:xfrm>
              <a:off x="0" y="0"/>
              <a:ext cx="9144001" cy="6858000"/>
            </a:xfrm>
            <a:prstGeom prst="rect">
              <a:avLst/>
            </a:prstGeom>
            <a:noFill/>
            <a:ln>
              <a:noFill/>
            </a:ln>
          </p:spPr>
          <p:txBody>
            <a:bodyPr spcFirstLastPara="1" wrap="square" lIns="0" tIns="0" rIns="0" bIns="0" anchor="ctr" anchorCtr="0">
              <a:noAutofit/>
            </a:bodyPr>
            <a:lstStyle/>
            <a:p>
              <a:pPr marL="40639" marR="40639" lvl="0" indent="-2539" algn="ctr"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grpSp>
      <p:pic>
        <p:nvPicPr>
          <p:cNvPr id="12" name="Shape 12"/>
          <p:cNvPicPr preferRelativeResize="0"/>
          <p:nvPr/>
        </p:nvPicPr>
        <p:blipFill rotWithShape="1">
          <a:blip r:embed="rId2">
            <a:alphaModFix/>
          </a:blip>
          <a:srcRect/>
          <a:stretch/>
        </p:blipFill>
        <p:spPr>
          <a:xfrm>
            <a:off x="-1" y="-1"/>
            <a:ext cx="9144001"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noFill/>
        <a:effectLst/>
      </p:bgPr>
    </p:bg>
    <p:spTree>
      <p:nvGrpSpPr>
        <p:cNvPr id="1" name="Shape 13"/>
        <p:cNvGrpSpPr/>
        <p:nvPr/>
      </p:nvGrpSpPr>
      <p:grpSpPr>
        <a:xfrm>
          <a:off x="0" y="0"/>
          <a:ext cx="0" cy="0"/>
          <a:chOff x="0" y="0"/>
          <a:chExt cx="0" cy="0"/>
        </a:xfrm>
      </p:grpSpPr>
      <p:grpSp>
        <p:nvGrpSpPr>
          <p:cNvPr id="14" name="Shape 14"/>
          <p:cNvGrpSpPr/>
          <p:nvPr/>
        </p:nvGrpSpPr>
        <p:grpSpPr>
          <a:xfrm>
            <a:off x="-1" y="0"/>
            <a:ext cx="9144003" cy="6858000"/>
            <a:chOff x="0" y="0"/>
            <a:chExt cx="9144001" cy="6858000"/>
          </a:xfrm>
        </p:grpSpPr>
        <p:sp>
          <p:nvSpPr>
            <p:cNvPr id="15" name="Shape 15"/>
            <p:cNvSpPr/>
            <p:nvPr/>
          </p:nvSpPr>
          <p:spPr>
            <a:xfrm>
              <a:off x="0" y="0"/>
              <a:ext cx="9144001" cy="6858000"/>
            </a:xfrm>
            <a:prstGeom prst="rect">
              <a:avLst/>
            </a:prstGeom>
            <a:solidFill>
              <a:srgbClr val="8DB4FF"/>
            </a:solidFill>
            <a:ln>
              <a:noFill/>
            </a:ln>
          </p:spPr>
          <p:txBody>
            <a:bodyPr spcFirstLastPara="1" wrap="square" lIns="0" tIns="0" rIns="0" bIns="0" anchor="ctr" anchorCtr="0">
              <a:noAutofit/>
            </a:bodyPr>
            <a:lstStyle/>
            <a:p>
              <a:pPr marL="40639" marR="40639" lvl="0" indent="-2539" algn="l"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sp>
          <p:nvSpPr>
            <p:cNvPr id="16" name="Shape 16"/>
            <p:cNvSpPr/>
            <p:nvPr/>
          </p:nvSpPr>
          <p:spPr>
            <a:xfrm>
              <a:off x="0" y="0"/>
              <a:ext cx="9144001" cy="6858000"/>
            </a:xfrm>
            <a:prstGeom prst="rect">
              <a:avLst/>
            </a:prstGeom>
            <a:noFill/>
            <a:ln>
              <a:noFill/>
            </a:ln>
          </p:spPr>
          <p:txBody>
            <a:bodyPr spcFirstLastPara="1" wrap="square" lIns="50800" tIns="50800" rIns="50800" bIns="50800" anchor="ctr" anchorCtr="0">
              <a:noAutofit/>
            </a:bodyPr>
            <a:lstStyle/>
            <a:p>
              <a:pPr marL="40639" marR="40639" lvl="0" indent="-2539" algn="ctr"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grpSp>
      <p:pic>
        <p:nvPicPr>
          <p:cNvPr id="17" name="Shape 17"/>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p:cSld name="Blank 2">
    <p:spTree>
      <p:nvGrpSpPr>
        <p:cNvPr id="1" name="Shape 18"/>
        <p:cNvGrpSpPr/>
        <p:nvPr/>
      </p:nvGrpSpPr>
      <p:grpSpPr>
        <a:xfrm>
          <a:off x="0" y="0"/>
          <a:ext cx="0" cy="0"/>
          <a:chOff x="0" y="0"/>
          <a:chExt cx="0" cy="0"/>
        </a:xfrm>
      </p:grpSpPr>
      <p:grpSp>
        <p:nvGrpSpPr>
          <p:cNvPr id="19" name="Shape 19"/>
          <p:cNvGrpSpPr/>
          <p:nvPr/>
        </p:nvGrpSpPr>
        <p:grpSpPr>
          <a:xfrm>
            <a:off x="-1" y="0"/>
            <a:ext cx="9144003" cy="6858000"/>
            <a:chOff x="0" y="0"/>
            <a:chExt cx="9144001" cy="6858000"/>
          </a:xfrm>
        </p:grpSpPr>
        <p:sp>
          <p:nvSpPr>
            <p:cNvPr id="20" name="Shape 20"/>
            <p:cNvSpPr/>
            <p:nvPr/>
          </p:nvSpPr>
          <p:spPr>
            <a:xfrm>
              <a:off x="0" y="0"/>
              <a:ext cx="9144001" cy="6858000"/>
            </a:xfrm>
            <a:prstGeom prst="rect">
              <a:avLst/>
            </a:prstGeom>
            <a:solidFill>
              <a:srgbClr val="8DB4FF"/>
            </a:solidFill>
            <a:ln>
              <a:noFill/>
            </a:ln>
          </p:spPr>
          <p:txBody>
            <a:bodyPr spcFirstLastPara="1" wrap="square" lIns="0" tIns="0" rIns="0" bIns="0" anchor="ctr" anchorCtr="0">
              <a:noAutofit/>
            </a:bodyPr>
            <a:lstStyle/>
            <a:p>
              <a:pPr marL="40639" marR="40639" lvl="0" indent="-2539" algn="l"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sp>
          <p:nvSpPr>
            <p:cNvPr id="21" name="Shape 21"/>
            <p:cNvSpPr/>
            <p:nvPr/>
          </p:nvSpPr>
          <p:spPr>
            <a:xfrm>
              <a:off x="0" y="0"/>
              <a:ext cx="9144001" cy="6858000"/>
            </a:xfrm>
            <a:prstGeom prst="rect">
              <a:avLst/>
            </a:prstGeom>
            <a:noFill/>
            <a:ln>
              <a:noFill/>
            </a:ln>
          </p:spPr>
          <p:txBody>
            <a:bodyPr spcFirstLastPara="1" wrap="square" lIns="50800" tIns="50800" rIns="50800" bIns="50800" anchor="ctr" anchorCtr="0">
              <a:noAutofit/>
            </a:bodyPr>
            <a:lstStyle/>
            <a:p>
              <a:pPr marL="40639" marR="40639" lvl="0" indent="-2539" algn="ctr" rtl="0">
                <a:spcBef>
                  <a:spcPts val="0"/>
                </a:spcBef>
                <a:spcAft>
                  <a:spcPts val="0"/>
                </a:spcAft>
                <a:buNone/>
              </a:pPr>
              <a:endParaRPr sz="2400" b="0" i="0" u="none" strike="noStrike" cap="none">
                <a:solidFill>
                  <a:srgbClr val="FFFFFF"/>
                </a:solidFill>
                <a:latin typeface="Belleza"/>
                <a:ea typeface="Belleza"/>
                <a:cs typeface="Belleza"/>
                <a:sym typeface="Belleza"/>
              </a:endParaRPr>
            </a:p>
          </p:txBody>
        </p:sp>
      </p:grpSp>
      <p:pic>
        <p:nvPicPr>
          <p:cNvPr id="22" name="Shape 22"/>
          <p:cNvPicPr preferRelativeResize="0"/>
          <p:nvPr/>
        </p:nvPicPr>
        <p:blipFill rotWithShape="1">
          <a:blip r:embed="rId2">
            <a:alphaModFix/>
          </a:blip>
          <a:srcRect/>
          <a:stretch/>
        </p:blipFill>
        <p:spPr>
          <a:xfrm>
            <a:off x="0" y="0"/>
            <a:ext cx="9144000" cy="685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cSld name="Blank 3">
    <p:spTree>
      <p:nvGrpSpPr>
        <p:cNvPr id="1" name="Shape 23"/>
        <p:cNvGrpSpPr/>
        <p:nvPr/>
      </p:nvGrpSpPr>
      <p:grpSpPr>
        <a:xfrm>
          <a:off x="0" y="0"/>
          <a:ext cx="0" cy="0"/>
          <a:chOff x="0" y="0"/>
          <a:chExt cx="0" cy="0"/>
        </a:xfrm>
      </p:grpSpPr>
      <p:sp>
        <p:nvSpPr>
          <p:cNvPr id="24" name="Shape 24"/>
          <p:cNvSpPr txBox="1">
            <a:spLocks noGrp="1"/>
          </p:cNvSpPr>
          <p:nvPr>
            <p:ph type="sldNum" idx="12"/>
          </p:nvPr>
        </p:nvSpPr>
        <p:spPr>
          <a:xfrm>
            <a:off x="7335515" y="6248400"/>
            <a:ext cx="340370" cy="317500"/>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1400" b="0" i="0" u="none" strike="noStrike" cap="none">
                <a:solidFill>
                  <a:srgbClr val="FFFFFF"/>
                </a:solidFill>
                <a:latin typeface="Verdana"/>
                <a:ea typeface="Verdana"/>
                <a:cs typeface="Verdana"/>
                <a:sym typeface="Verdana"/>
              </a:defRPr>
            </a:lvl1pPr>
            <a:lvl2pPr marL="0" marR="0" lvl="1" indent="0" algn="ctr" rtl="0">
              <a:spcBef>
                <a:spcPts val="0"/>
              </a:spcBef>
              <a:buNone/>
              <a:defRPr sz="1400" b="0" i="0" u="none" strike="noStrike" cap="none">
                <a:solidFill>
                  <a:srgbClr val="FFFFFF"/>
                </a:solidFill>
                <a:latin typeface="Verdana"/>
                <a:ea typeface="Verdana"/>
                <a:cs typeface="Verdana"/>
                <a:sym typeface="Verdana"/>
              </a:defRPr>
            </a:lvl2pPr>
            <a:lvl3pPr marL="0" marR="0" lvl="2" indent="0" algn="ctr" rtl="0">
              <a:spcBef>
                <a:spcPts val="0"/>
              </a:spcBef>
              <a:buNone/>
              <a:defRPr sz="1400" b="0" i="0" u="none" strike="noStrike" cap="none">
                <a:solidFill>
                  <a:srgbClr val="FFFFFF"/>
                </a:solidFill>
                <a:latin typeface="Verdana"/>
                <a:ea typeface="Verdana"/>
                <a:cs typeface="Verdana"/>
                <a:sym typeface="Verdana"/>
              </a:defRPr>
            </a:lvl3pPr>
            <a:lvl4pPr marL="0" marR="0" lvl="3" indent="0" algn="ctr" rtl="0">
              <a:spcBef>
                <a:spcPts val="0"/>
              </a:spcBef>
              <a:buNone/>
              <a:defRPr sz="1400" b="0" i="0" u="none" strike="noStrike" cap="none">
                <a:solidFill>
                  <a:srgbClr val="FFFFFF"/>
                </a:solidFill>
                <a:latin typeface="Verdana"/>
                <a:ea typeface="Verdana"/>
                <a:cs typeface="Verdana"/>
                <a:sym typeface="Verdana"/>
              </a:defRPr>
            </a:lvl4pPr>
            <a:lvl5pPr marL="0" marR="0" lvl="4" indent="0" algn="ctr" rtl="0">
              <a:spcBef>
                <a:spcPts val="0"/>
              </a:spcBef>
              <a:buNone/>
              <a:defRPr sz="1400" b="0" i="0" u="none" strike="noStrike" cap="none">
                <a:solidFill>
                  <a:srgbClr val="FFFFFF"/>
                </a:solidFill>
                <a:latin typeface="Verdana"/>
                <a:ea typeface="Verdana"/>
                <a:cs typeface="Verdana"/>
                <a:sym typeface="Verdana"/>
              </a:defRPr>
            </a:lvl5pPr>
            <a:lvl6pPr marL="0" marR="0" lvl="5" indent="0" algn="ctr" rtl="0">
              <a:spcBef>
                <a:spcPts val="0"/>
              </a:spcBef>
              <a:buNone/>
              <a:defRPr sz="1400" b="0" i="0" u="none" strike="noStrike" cap="none">
                <a:solidFill>
                  <a:srgbClr val="FFFFFF"/>
                </a:solidFill>
                <a:latin typeface="Verdana"/>
                <a:ea typeface="Verdana"/>
                <a:cs typeface="Verdana"/>
                <a:sym typeface="Verdana"/>
              </a:defRPr>
            </a:lvl6pPr>
            <a:lvl7pPr marL="0" marR="0" lvl="6" indent="0" algn="ctr" rtl="0">
              <a:spcBef>
                <a:spcPts val="0"/>
              </a:spcBef>
              <a:buNone/>
              <a:defRPr sz="1400" b="0" i="0" u="none" strike="noStrike" cap="none">
                <a:solidFill>
                  <a:srgbClr val="FFFFFF"/>
                </a:solidFill>
                <a:latin typeface="Verdana"/>
                <a:ea typeface="Verdana"/>
                <a:cs typeface="Verdana"/>
                <a:sym typeface="Verdana"/>
              </a:defRPr>
            </a:lvl7pPr>
            <a:lvl8pPr marL="0" marR="0" lvl="7" indent="0" algn="ctr" rtl="0">
              <a:spcBef>
                <a:spcPts val="0"/>
              </a:spcBef>
              <a:buNone/>
              <a:defRPr sz="1400" b="0" i="0" u="none" strike="noStrike" cap="none">
                <a:solidFill>
                  <a:srgbClr val="FFFFFF"/>
                </a:solidFill>
                <a:latin typeface="Verdana"/>
                <a:ea typeface="Verdana"/>
                <a:cs typeface="Verdana"/>
                <a:sym typeface="Verdana"/>
              </a:defRPr>
            </a:lvl8pPr>
            <a:lvl9pPr marL="0" marR="0" lvl="8" indent="0" algn="ctr" rtl="0">
              <a:spcBef>
                <a:spcPts val="0"/>
              </a:spcBef>
              <a:buNone/>
              <a:defRPr sz="1400" b="0" i="0" u="none" strike="noStrike" cap="none">
                <a:solidFill>
                  <a:srgbClr val="FFFFFF"/>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41100"/>
        </a:solidFill>
        <a:effectLst/>
      </p:bgPr>
    </p:bg>
    <p:spTree>
      <p:nvGrpSpPr>
        <p:cNvPr id="1" name="Shape 5"/>
        <p:cNvGrpSpPr/>
        <p:nvPr/>
      </p:nvGrpSpPr>
      <p:grpSpPr>
        <a:xfrm>
          <a:off x="0" y="0"/>
          <a:ext cx="0" cy="0"/>
          <a:chOff x="0" y="0"/>
          <a:chExt cx="0" cy="0"/>
        </a:xfrm>
      </p:grpSpPr>
      <p:pic>
        <p:nvPicPr>
          <p:cNvPr id="6" name="Shape 6"/>
          <p:cNvPicPr preferRelativeResize="0"/>
          <p:nvPr/>
        </p:nvPicPr>
        <p:blipFill rotWithShape="1">
          <a:blip r:embed="rId6">
            <a:alphaModFix/>
          </a:blip>
          <a:srcRect/>
          <a:stretch/>
        </p:blipFill>
        <p:spPr>
          <a:xfrm>
            <a:off x="0" y="0"/>
            <a:ext cx="9144000" cy="6858000"/>
          </a:xfrm>
          <a:prstGeom prst="rect">
            <a:avLst/>
          </a:prstGeom>
          <a:noFill/>
          <a:ln>
            <a:noFill/>
          </a:ln>
        </p:spPr>
      </p:pic>
      <p:sp>
        <p:nvSpPr>
          <p:cNvPr id="7" name="Shape 7"/>
          <p:cNvSpPr txBox="1">
            <a:spLocks noGrp="1"/>
          </p:cNvSpPr>
          <p:nvPr>
            <p:ph type="sldNum" idx="12"/>
          </p:nvPr>
        </p:nvSpPr>
        <p:spPr>
          <a:xfrm>
            <a:off x="7335515" y="6248400"/>
            <a:ext cx="340370" cy="317500"/>
          </a:xfrm>
          <a:prstGeom prst="rect">
            <a:avLst/>
          </a:prstGeom>
          <a:noFill/>
          <a:ln>
            <a:noFill/>
          </a:ln>
        </p:spPr>
        <p:txBody>
          <a:bodyPr spcFirstLastPara="1" wrap="square" lIns="0" tIns="0" rIns="0" bIns="0" anchor="t" anchorCtr="0">
            <a:noAutofit/>
          </a:bodyPr>
          <a:lstStyle>
            <a:lvl1pPr marL="0" marR="0" lvl="0" indent="0" algn="ctr" rtl="0">
              <a:spcBef>
                <a:spcPts val="0"/>
              </a:spcBef>
              <a:buNone/>
              <a:defRPr sz="1400" b="0" i="0" u="none" strike="noStrike" cap="none">
                <a:solidFill>
                  <a:srgbClr val="FFFFFF"/>
                </a:solidFill>
                <a:latin typeface="Verdana"/>
                <a:ea typeface="Verdana"/>
                <a:cs typeface="Verdana"/>
                <a:sym typeface="Verdana"/>
              </a:defRPr>
            </a:lvl1pPr>
            <a:lvl2pPr marL="0" marR="0" lvl="1" indent="0" algn="ctr" rtl="0">
              <a:spcBef>
                <a:spcPts val="0"/>
              </a:spcBef>
              <a:buNone/>
              <a:defRPr sz="1400" b="0" i="0" u="none" strike="noStrike" cap="none">
                <a:solidFill>
                  <a:srgbClr val="FFFFFF"/>
                </a:solidFill>
                <a:latin typeface="Verdana"/>
                <a:ea typeface="Verdana"/>
                <a:cs typeface="Verdana"/>
                <a:sym typeface="Verdana"/>
              </a:defRPr>
            </a:lvl2pPr>
            <a:lvl3pPr marL="0" marR="0" lvl="2" indent="0" algn="ctr" rtl="0">
              <a:spcBef>
                <a:spcPts val="0"/>
              </a:spcBef>
              <a:buNone/>
              <a:defRPr sz="1400" b="0" i="0" u="none" strike="noStrike" cap="none">
                <a:solidFill>
                  <a:srgbClr val="FFFFFF"/>
                </a:solidFill>
                <a:latin typeface="Verdana"/>
                <a:ea typeface="Verdana"/>
                <a:cs typeface="Verdana"/>
                <a:sym typeface="Verdana"/>
              </a:defRPr>
            </a:lvl3pPr>
            <a:lvl4pPr marL="0" marR="0" lvl="3" indent="0" algn="ctr" rtl="0">
              <a:spcBef>
                <a:spcPts val="0"/>
              </a:spcBef>
              <a:buNone/>
              <a:defRPr sz="1400" b="0" i="0" u="none" strike="noStrike" cap="none">
                <a:solidFill>
                  <a:srgbClr val="FFFFFF"/>
                </a:solidFill>
                <a:latin typeface="Verdana"/>
                <a:ea typeface="Verdana"/>
                <a:cs typeface="Verdana"/>
                <a:sym typeface="Verdana"/>
              </a:defRPr>
            </a:lvl4pPr>
            <a:lvl5pPr marL="0" marR="0" lvl="4" indent="0" algn="ctr" rtl="0">
              <a:spcBef>
                <a:spcPts val="0"/>
              </a:spcBef>
              <a:buNone/>
              <a:defRPr sz="1400" b="0" i="0" u="none" strike="noStrike" cap="none">
                <a:solidFill>
                  <a:srgbClr val="FFFFFF"/>
                </a:solidFill>
                <a:latin typeface="Verdana"/>
                <a:ea typeface="Verdana"/>
                <a:cs typeface="Verdana"/>
                <a:sym typeface="Verdana"/>
              </a:defRPr>
            </a:lvl5pPr>
            <a:lvl6pPr marL="0" marR="0" lvl="5" indent="0" algn="ctr" rtl="0">
              <a:spcBef>
                <a:spcPts val="0"/>
              </a:spcBef>
              <a:buNone/>
              <a:defRPr sz="1400" b="0" i="0" u="none" strike="noStrike" cap="none">
                <a:solidFill>
                  <a:srgbClr val="FFFFFF"/>
                </a:solidFill>
                <a:latin typeface="Verdana"/>
                <a:ea typeface="Verdana"/>
                <a:cs typeface="Verdana"/>
                <a:sym typeface="Verdana"/>
              </a:defRPr>
            </a:lvl6pPr>
            <a:lvl7pPr marL="0" marR="0" lvl="6" indent="0" algn="ctr" rtl="0">
              <a:spcBef>
                <a:spcPts val="0"/>
              </a:spcBef>
              <a:buNone/>
              <a:defRPr sz="1400" b="0" i="0" u="none" strike="noStrike" cap="none">
                <a:solidFill>
                  <a:srgbClr val="FFFFFF"/>
                </a:solidFill>
                <a:latin typeface="Verdana"/>
                <a:ea typeface="Verdana"/>
                <a:cs typeface="Verdana"/>
                <a:sym typeface="Verdana"/>
              </a:defRPr>
            </a:lvl7pPr>
            <a:lvl8pPr marL="0" marR="0" lvl="7" indent="0" algn="ctr" rtl="0">
              <a:spcBef>
                <a:spcPts val="0"/>
              </a:spcBef>
              <a:buNone/>
              <a:defRPr sz="1400" b="0" i="0" u="none" strike="noStrike" cap="none">
                <a:solidFill>
                  <a:srgbClr val="FFFFFF"/>
                </a:solidFill>
                <a:latin typeface="Verdana"/>
                <a:ea typeface="Verdana"/>
                <a:cs typeface="Verdana"/>
                <a:sym typeface="Verdana"/>
              </a:defRPr>
            </a:lvl8pPr>
            <a:lvl9pPr marL="0" marR="0" lvl="8" indent="0" algn="ctr" rtl="0">
              <a:spcBef>
                <a:spcPts val="0"/>
              </a:spcBef>
              <a:buNone/>
              <a:defRPr sz="1400" b="0" i="0" u="none" strike="noStrike" cap="none">
                <a:solidFill>
                  <a:srgbClr val="FFFFFF"/>
                </a:solidFill>
                <a:latin typeface="Verdana"/>
                <a:ea typeface="Verdana"/>
                <a:cs typeface="Verdana"/>
                <a:sym typeface="Verdana"/>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3">
            <a:alphaModFix/>
          </a:blip>
          <a:srcRect/>
          <a:stretch/>
        </p:blipFill>
        <p:spPr>
          <a:xfrm>
            <a:off x="1071014" y="-1"/>
            <a:ext cx="6433288" cy="6851143"/>
          </a:xfrm>
          <a:prstGeom prst="rect">
            <a:avLst/>
          </a:prstGeom>
          <a:noFill/>
          <a:ln>
            <a:noFill/>
          </a:ln>
          <a:effectLst>
            <a:outerShdw blurRad="165100" dist="177800" dir="5340000" rotWithShape="0">
              <a:srgbClr val="000000">
                <a:alpha val="74901"/>
              </a:srgbClr>
            </a:outerShdw>
          </a:effectLst>
        </p:spPr>
      </p:pic>
      <p:pic>
        <p:nvPicPr>
          <p:cNvPr id="30" name="Shape 30"/>
          <p:cNvPicPr preferRelativeResize="0"/>
          <p:nvPr/>
        </p:nvPicPr>
        <p:blipFill rotWithShape="1">
          <a:blip r:embed="rId4">
            <a:alphaModFix/>
          </a:blip>
          <a:srcRect/>
          <a:stretch/>
        </p:blipFill>
        <p:spPr>
          <a:xfrm>
            <a:off x="-1" y="18082"/>
            <a:ext cx="9060105" cy="6774538"/>
          </a:xfrm>
          <a:prstGeom prst="rect">
            <a:avLst/>
          </a:prstGeom>
          <a:noFill/>
          <a:ln>
            <a:noFill/>
          </a:ln>
        </p:spPr>
      </p:pic>
      <p:sp>
        <p:nvSpPr>
          <p:cNvPr id="31" name="Shape 31"/>
          <p:cNvSpPr/>
          <p:nvPr/>
        </p:nvSpPr>
        <p:spPr>
          <a:xfrm rot="-180084">
            <a:off x="1756224" y="4142818"/>
            <a:ext cx="5397204" cy="1366866"/>
          </a:xfrm>
          <a:prstGeom prst="rect">
            <a:avLst/>
          </a:prstGeom>
          <a:noFill/>
          <a:ln>
            <a:noFill/>
          </a:ln>
          <a:effectLst>
            <a:outerShdw blurRad="38100" dist="12700" dir="5400000" rotWithShape="0">
              <a:srgbClr val="000000">
                <a:alpha val="49803"/>
              </a:srgbClr>
            </a:outerShdw>
          </a:effectLst>
        </p:spPr>
        <p:txBody>
          <a:bodyPr spcFirstLastPara="1" wrap="square" lIns="35700" tIns="35700" rIns="35700" bIns="35700" anchor="ctr" anchorCtr="0">
            <a:noAutofit/>
          </a:bodyPr>
          <a:lstStyle/>
          <a:p>
            <a:pPr marL="40638" marR="40638" lvl="0" indent="-2538" algn="l" rtl="0">
              <a:spcBef>
                <a:spcPts val="0"/>
              </a:spcBef>
              <a:spcAft>
                <a:spcPts val="0"/>
              </a:spcAft>
              <a:buNone/>
            </a:pPr>
            <a:r>
              <a:rPr lang="en-US" sz="3600">
                <a:latin typeface="Arial Black"/>
                <a:ea typeface="Arial Black"/>
                <a:cs typeface="Arial Black"/>
                <a:sym typeface="Arial Black"/>
              </a:rPr>
              <a:t>ES: How do we p</a:t>
            </a:r>
            <a:r>
              <a:rPr lang="en-US" sz="3600" b="0" i="0" u="none" strike="noStrike" cap="none">
                <a:solidFill>
                  <a:srgbClr val="000000"/>
                </a:solidFill>
                <a:latin typeface="Arial Black"/>
                <a:ea typeface="Arial Black"/>
                <a:cs typeface="Arial Black"/>
                <a:sym typeface="Arial Black"/>
              </a:rPr>
              <a:t>rocess </a:t>
            </a:r>
            <a:r>
              <a:rPr lang="en-US" sz="3600">
                <a:latin typeface="Arial Black"/>
                <a:ea typeface="Arial Black"/>
                <a:cs typeface="Arial Black"/>
                <a:sym typeface="Arial Black"/>
              </a:rPr>
              <a:t>m</a:t>
            </a:r>
            <a:r>
              <a:rPr lang="en-US" sz="3600" b="0" i="0" u="none" strike="noStrike" cap="none">
                <a:solidFill>
                  <a:srgbClr val="000000"/>
                </a:solidFill>
                <a:latin typeface="Arial Black"/>
                <a:ea typeface="Arial Black"/>
                <a:cs typeface="Arial Black"/>
                <a:sym typeface="Arial Black"/>
              </a:rPr>
              <a:t>emor</a:t>
            </a:r>
            <a:r>
              <a:rPr lang="en-US" sz="3600">
                <a:latin typeface="Arial Black"/>
                <a:ea typeface="Arial Black"/>
                <a:cs typeface="Arial Black"/>
                <a:sym typeface="Arial Black"/>
              </a:rPr>
              <a:t>ies?</a:t>
            </a:r>
            <a:endParaRPr/>
          </a:p>
        </p:txBody>
      </p:sp>
      <p:pic>
        <p:nvPicPr>
          <p:cNvPr id="32" name="Shape 32" descr="Big Ideas White.png"/>
          <p:cNvPicPr preferRelativeResize="0"/>
          <p:nvPr/>
        </p:nvPicPr>
        <p:blipFill rotWithShape="1">
          <a:blip r:embed="rId5">
            <a:alphaModFix/>
          </a:blip>
          <a:srcRect/>
          <a:stretch/>
        </p:blipFill>
        <p:spPr>
          <a:xfrm>
            <a:off x="8547881" y="6639749"/>
            <a:ext cx="554219" cy="168492"/>
          </a:xfrm>
          <a:prstGeom prst="rect">
            <a:avLst/>
          </a:prstGeom>
          <a:noFill/>
          <a:ln>
            <a:noFill/>
          </a:ln>
          <a:effectLst>
            <a:outerShdw blurRad="50800" algn="t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36"/>
        <p:cNvGrpSpPr/>
        <p:nvPr/>
      </p:nvGrpSpPr>
      <p:grpSpPr>
        <a:xfrm>
          <a:off x="0" y="0"/>
          <a:ext cx="0" cy="0"/>
          <a:chOff x="0" y="0"/>
          <a:chExt cx="0" cy="0"/>
        </a:xfrm>
      </p:grpSpPr>
      <p:pic>
        <p:nvPicPr>
          <p:cNvPr id="37" name="Shape 37"/>
          <p:cNvPicPr preferRelativeResize="0"/>
          <p:nvPr/>
        </p:nvPicPr>
        <p:blipFill rotWithShape="1">
          <a:blip r:embed="rId3">
            <a:alphaModFix/>
          </a:blip>
          <a:srcRect l="35792" t="4900" r="12567" b="46191"/>
          <a:stretch/>
        </p:blipFill>
        <p:spPr>
          <a:xfrm>
            <a:off x="1460500" y="4191000"/>
            <a:ext cx="2842240" cy="1990078"/>
          </a:xfrm>
          <a:prstGeom prst="rect">
            <a:avLst/>
          </a:prstGeom>
          <a:noFill/>
          <a:ln>
            <a:noFill/>
          </a:ln>
          <a:effectLst>
            <a:outerShdw blurRad="63500" dist="76200" dir="2700000" rotWithShape="0">
              <a:srgbClr val="000000">
                <a:alpha val="74901"/>
              </a:srgbClr>
            </a:outerShdw>
            <a:reflection stA="50000" endPos="40000" sy="-100000" algn="bl" rotWithShape="0"/>
          </a:effectLst>
        </p:spPr>
      </p:pic>
      <p:pic>
        <p:nvPicPr>
          <p:cNvPr id="38" name="Shape 38"/>
          <p:cNvPicPr preferRelativeResize="0"/>
          <p:nvPr/>
        </p:nvPicPr>
        <p:blipFill rotWithShape="1">
          <a:blip r:embed="rId4">
            <a:alphaModFix/>
          </a:blip>
          <a:srcRect l="13709" t="3100" r="34945" b="45348"/>
          <a:stretch/>
        </p:blipFill>
        <p:spPr>
          <a:xfrm>
            <a:off x="5435600" y="2959100"/>
            <a:ext cx="3091053" cy="2244303"/>
          </a:xfrm>
          <a:prstGeom prst="rect">
            <a:avLst/>
          </a:prstGeom>
          <a:noFill/>
          <a:ln>
            <a:noFill/>
          </a:ln>
          <a:effectLst>
            <a:outerShdw blurRad="63500" dist="76200" dir="2700000" rotWithShape="0">
              <a:srgbClr val="000000">
                <a:alpha val="74901"/>
              </a:srgbClr>
            </a:outerShdw>
            <a:reflection stA="50000" endPos="40000" sy="-100000" algn="bl" rotWithShape="0"/>
          </a:effectLst>
        </p:spPr>
      </p:pic>
      <p:pic>
        <p:nvPicPr>
          <p:cNvPr id="39" name="Shape 39"/>
          <p:cNvPicPr preferRelativeResize="0"/>
          <p:nvPr/>
        </p:nvPicPr>
        <p:blipFill rotWithShape="1">
          <a:blip r:embed="rId5">
            <a:alphaModFix/>
          </a:blip>
          <a:srcRect l="36805" t="20312" r="37222" b="20312"/>
          <a:stretch/>
        </p:blipFill>
        <p:spPr>
          <a:xfrm>
            <a:off x="1397000" y="1790700"/>
            <a:ext cx="2723221" cy="1726768"/>
          </a:xfrm>
          <a:prstGeom prst="rect">
            <a:avLst/>
          </a:prstGeom>
          <a:noFill/>
          <a:ln>
            <a:noFill/>
          </a:ln>
          <a:effectLst>
            <a:outerShdw blurRad="63500" dist="76200" dir="2700000" rotWithShape="0">
              <a:srgbClr val="000000">
                <a:alpha val="74901"/>
              </a:srgbClr>
            </a:outerShdw>
            <a:reflection stA="50000" endPos="40000" sy="-100000" algn="bl" rotWithShape="0"/>
          </a:effectLst>
        </p:spPr>
      </p:pic>
      <p:sp>
        <p:nvSpPr>
          <p:cNvPr id="40" name="Shape 40"/>
          <p:cNvSpPr/>
          <p:nvPr/>
        </p:nvSpPr>
        <p:spPr>
          <a:xfrm>
            <a:off x="457200" y="1168400"/>
            <a:ext cx="2400300" cy="537213"/>
          </a:xfrm>
          <a:prstGeom prst="rect">
            <a:avLst/>
          </a:prstGeom>
          <a:noFill/>
          <a:ln>
            <a:noFill/>
          </a:ln>
          <a:effectLst>
            <a:outerShdw blurRad="63500" dist="76200" dir="2700000" rotWithShape="0">
              <a:srgbClr val="000000">
                <a:alpha val="74901"/>
              </a:srgbClr>
            </a:outerShdw>
          </a:effectLst>
        </p:spPr>
        <p:txBody>
          <a:bodyPr spcFirstLastPara="1" wrap="square" lIns="0" tIns="0" rIns="0" bIns="0" anchor="t" anchorCtr="0">
            <a:noAutofit/>
          </a:bodyPr>
          <a:lstStyle/>
          <a:p>
            <a:pPr marL="414011" marR="40639" lvl="0" indent="-375911" algn="l" rtl="0">
              <a:lnSpc>
                <a:spcPct val="90000"/>
              </a:lnSpc>
              <a:spcBef>
                <a:spcPts val="0"/>
              </a:spcBef>
              <a:spcAft>
                <a:spcPts val="0"/>
              </a:spcAft>
              <a:buNone/>
            </a:pPr>
            <a:r>
              <a:rPr lang="en-US" sz="2800" b="0" i="0" u="none" strike="noStrike" cap="none">
                <a:solidFill>
                  <a:srgbClr val="FFFFFF"/>
                </a:solidFill>
                <a:latin typeface="Belleza"/>
                <a:ea typeface="Belleza"/>
                <a:cs typeface="Belleza"/>
                <a:sym typeface="Belleza"/>
              </a:rPr>
              <a:t>1. Encoding</a:t>
            </a:r>
            <a:endParaRPr/>
          </a:p>
        </p:txBody>
      </p:sp>
      <p:sp>
        <p:nvSpPr>
          <p:cNvPr id="41" name="Shape 41"/>
          <p:cNvSpPr/>
          <p:nvPr/>
        </p:nvSpPr>
        <p:spPr>
          <a:xfrm>
            <a:off x="5041900" y="2286000"/>
            <a:ext cx="1885290" cy="537213"/>
          </a:xfrm>
          <a:prstGeom prst="rect">
            <a:avLst/>
          </a:prstGeom>
          <a:noFill/>
          <a:ln>
            <a:noFill/>
          </a:ln>
          <a:effectLst>
            <a:outerShdw blurRad="63500" dist="76200" dir="2700000" rotWithShape="0">
              <a:srgbClr val="000000">
                <a:alpha val="74901"/>
              </a:srgbClr>
            </a:outerShdw>
          </a:effectLst>
        </p:spPr>
        <p:txBody>
          <a:bodyPr spcFirstLastPara="1" wrap="square" lIns="0" tIns="0" rIns="0" bIns="0" anchor="t" anchorCtr="0">
            <a:noAutofit/>
          </a:bodyPr>
          <a:lstStyle/>
          <a:p>
            <a:pPr marL="414011" marR="40639" lvl="0" indent="-375911" algn="l" rtl="0">
              <a:lnSpc>
                <a:spcPct val="90000"/>
              </a:lnSpc>
              <a:spcBef>
                <a:spcPts val="0"/>
              </a:spcBef>
              <a:spcAft>
                <a:spcPts val="0"/>
              </a:spcAft>
              <a:buNone/>
            </a:pPr>
            <a:r>
              <a:rPr lang="en-US" sz="2800" b="0" i="0" u="none" strike="noStrike" cap="none">
                <a:solidFill>
                  <a:srgbClr val="FFFFFF"/>
                </a:solidFill>
                <a:latin typeface="Belleza"/>
                <a:ea typeface="Belleza"/>
                <a:cs typeface="Belleza"/>
                <a:sym typeface="Belleza"/>
              </a:rPr>
              <a:t>3. Retrieval</a:t>
            </a:r>
            <a:endParaRPr/>
          </a:p>
        </p:txBody>
      </p:sp>
      <p:sp>
        <p:nvSpPr>
          <p:cNvPr id="42" name="Shape 42"/>
          <p:cNvSpPr/>
          <p:nvPr/>
        </p:nvSpPr>
        <p:spPr>
          <a:xfrm>
            <a:off x="533400" y="3670300"/>
            <a:ext cx="1672286" cy="537213"/>
          </a:xfrm>
          <a:prstGeom prst="rect">
            <a:avLst/>
          </a:prstGeom>
          <a:noFill/>
          <a:ln>
            <a:noFill/>
          </a:ln>
        </p:spPr>
        <p:txBody>
          <a:bodyPr spcFirstLastPara="1" wrap="square" lIns="0" tIns="0" rIns="0" bIns="0" anchor="t" anchorCtr="0">
            <a:noAutofit/>
          </a:bodyPr>
          <a:lstStyle/>
          <a:p>
            <a:pPr marL="414011" marR="40639" lvl="0" indent="-375911" algn="l" rtl="0">
              <a:lnSpc>
                <a:spcPct val="90000"/>
              </a:lnSpc>
              <a:spcBef>
                <a:spcPts val="0"/>
              </a:spcBef>
              <a:spcAft>
                <a:spcPts val="0"/>
              </a:spcAft>
              <a:buNone/>
            </a:pPr>
            <a:r>
              <a:rPr lang="en-US" sz="2800" b="0" i="0" u="none" strike="noStrike" cap="none">
                <a:solidFill>
                  <a:srgbClr val="FFFFFF"/>
                </a:solidFill>
                <a:latin typeface="Belleza"/>
                <a:ea typeface="Belleza"/>
                <a:cs typeface="Belleza"/>
                <a:sym typeface="Belleza"/>
              </a:rPr>
              <a:t>2. Storage</a:t>
            </a:r>
            <a:endParaRPr/>
          </a:p>
        </p:txBody>
      </p:sp>
      <p:pic>
        <p:nvPicPr>
          <p:cNvPr id="43" name="Shape 43"/>
          <p:cNvPicPr preferRelativeResize="0"/>
          <p:nvPr/>
        </p:nvPicPr>
        <p:blipFill rotWithShape="1">
          <a:blip r:embed="rId6">
            <a:alphaModFix/>
          </a:blip>
          <a:srcRect/>
          <a:stretch/>
        </p:blipFill>
        <p:spPr>
          <a:xfrm>
            <a:off x="223520" y="254091"/>
            <a:ext cx="8536266" cy="8478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Effect transition="in" filter="fade">
                                      <p:cBhvr>
                                        <p:cTn id="7" dur="500"/>
                                        <p:tgtEl>
                                          <p:spTgt spid="4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1000"/>
                                        <p:tgtEl>
                                          <p:spTgt spid="41"/>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47"/>
        <p:cNvGrpSpPr/>
        <p:nvPr/>
      </p:nvGrpSpPr>
      <p:grpSpPr>
        <a:xfrm>
          <a:off x="0" y="0"/>
          <a:ext cx="0" cy="0"/>
          <a:chOff x="0" y="0"/>
          <a:chExt cx="0" cy="0"/>
        </a:xfrm>
      </p:grpSpPr>
      <p:pic>
        <p:nvPicPr>
          <p:cNvPr id="48" name="Shape 48"/>
          <p:cNvPicPr preferRelativeResize="0"/>
          <p:nvPr/>
        </p:nvPicPr>
        <p:blipFill rotWithShape="1">
          <a:blip r:embed="rId3">
            <a:alphaModFix/>
          </a:blip>
          <a:srcRect/>
          <a:stretch/>
        </p:blipFill>
        <p:spPr>
          <a:xfrm>
            <a:off x="0" y="0"/>
            <a:ext cx="5111941" cy="6858000"/>
          </a:xfrm>
          <a:prstGeom prst="rect">
            <a:avLst/>
          </a:prstGeom>
          <a:noFill/>
          <a:ln>
            <a:noFill/>
          </a:ln>
        </p:spPr>
      </p:pic>
      <p:sp>
        <p:nvSpPr>
          <p:cNvPr id="49" name="Shape 49"/>
          <p:cNvSpPr/>
          <p:nvPr/>
        </p:nvSpPr>
        <p:spPr>
          <a:xfrm>
            <a:off x="228599" y="1828800"/>
            <a:ext cx="6172201" cy="2019300"/>
          </a:xfrm>
          <a:prstGeom prst="rect">
            <a:avLst/>
          </a:prstGeom>
          <a:noFill/>
          <a:ln>
            <a:noFill/>
          </a:ln>
          <a:effectLst>
            <a:outerShdw blurRad="63500" dist="50800" dir="2021404" rotWithShape="0">
              <a:srgbClr val="000000">
                <a:alpha val="74901"/>
              </a:srgbClr>
            </a:outerShdw>
          </a:effectLst>
        </p:spPr>
        <p:txBody>
          <a:bodyPr spcFirstLastPara="1" wrap="square" lIns="0" tIns="0" rIns="0" bIns="0" anchor="t" anchorCtr="0">
            <a:noAutofit/>
          </a:bodyPr>
          <a:lstStyle/>
          <a:p>
            <a:pPr marL="2669539" marR="40639" lvl="0" indent="-2567939" algn="l" rtl="0">
              <a:lnSpc>
                <a:spcPct val="90000"/>
              </a:lnSpc>
              <a:spcBef>
                <a:spcPts val="0"/>
              </a:spcBef>
              <a:spcAft>
                <a:spcPts val="0"/>
              </a:spcAft>
              <a:buNone/>
            </a:pPr>
            <a:r>
              <a:rPr lang="en-US" sz="3900" b="0" i="0" u="none" strike="noStrike" cap="none">
                <a:solidFill>
                  <a:srgbClr val="A2BFFF"/>
                </a:solidFill>
                <a:latin typeface="Belleza"/>
                <a:ea typeface="Belleza"/>
                <a:cs typeface="Belleza"/>
                <a:sym typeface="Belleza"/>
              </a:rPr>
              <a:t>1. Encoding</a:t>
            </a:r>
            <a:r>
              <a:rPr lang="en-US" sz="3200" b="0" i="0" u="none" strike="noStrike" cap="none">
                <a:solidFill>
                  <a:srgbClr val="FFFDA9"/>
                </a:solidFill>
                <a:latin typeface="Belleza"/>
                <a:ea typeface="Belleza"/>
                <a:cs typeface="Belleza"/>
                <a:sym typeface="Belleza"/>
              </a:rPr>
              <a:t> - </a:t>
            </a:r>
            <a:r>
              <a:rPr lang="en-US" sz="3200" b="0" i="0" u="none" strike="noStrike" cap="none">
                <a:solidFill>
                  <a:srgbClr val="FFFFFF"/>
                </a:solidFill>
                <a:latin typeface="Belleza"/>
                <a:ea typeface="Belleza"/>
                <a:cs typeface="Belleza"/>
                <a:sym typeface="Belleza"/>
              </a:rPr>
              <a:t>translation of information into a form that can be stored in memory</a:t>
            </a:r>
            <a:endParaRPr/>
          </a:p>
        </p:txBody>
      </p:sp>
      <p:sp>
        <p:nvSpPr>
          <p:cNvPr id="50" name="Shape 50"/>
          <p:cNvSpPr/>
          <p:nvPr/>
        </p:nvSpPr>
        <p:spPr>
          <a:xfrm>
            <a:off x="381000" y="3962400"/>
            <a:ext cx="8458200" cy="537213"/>
          </a:xfrm>
          <a:prstGeom prst="rect">
            <a:avLst/>
          </a:prstGeom>
          <a:noFill/>
          <a:ln>
            <a:noFill/>
          </a:ln>
          <a:effectLst>
            <a:outerShdw blurRad="63500" dist="38100" dir="2700000" rotWithShape="0">
              <a:srgbClr val="000000"/>
            </a:outerShdw>
          </a:effectLst>
        </p:spPr>
        <p:txBody>
          <a:bodyPr spcFirstLastPara="1" wrap="square" lIns="0" tIns="0" rIns="0" bIns="0" anchor="t" anchorCtr="0">
            <a:noAutofit/>
          </a:bodyPr>
          <a:lstStyle/>
          <a:p>
            <a:pPr marL="40639" marR="40639" lvl="0" indent="-2539" algn="l" rtl="0">
              <a:spcBef>
                <a:spcPts val="0"/>
              </a:spcBef>
              <a:spcAft>
                <a:spcPts val="0"/>
              </a:spcAft>
              <a:buNone/>
            </a:pPr>
            <a:r>
              <a:rPr lang="en-US" sz="2800" b="0" i="0" u="none" strike="noStrike" cap="none">
                <a:solidFill>
                  <a:srgbClr val="FFFFFF"/>
                </a:solidFill>
                <a:latin typeface="Belleza"/>
                <a:ea typeface="Belleza"/>
                <a:cs typeface="Belleza"/>
                <a:sym typeface="Belleza"/>
              </a:rPr>
              <a:t>    Visual Codes, Acoustic Codes, Semantic Codes</a:t>
            </a:r>
            <a:endParaRPr/>
          </a:p>
        </p:txBody>
      </p:sp>
      <p:sp>
        <p:nvSpPr>
          <p:cNvPr id="51" name="Shape 51"/>
          <p:cNvSpPr/>
          <p:nvPr/>
        </p:nvSpPr>
        <p:spPr>
          <a:xfrm>
            <a:off x="381000" y="4495800"/>
            <a:ext cx="8382000" cy="1109351"/>
          </a:xfrm>
          <a:prstGeom prst="rect">
            <a:avLst/>
          </a:prstGeom>
          <a:noFill/>
          <a:ln>
            <a:noFill/>
          </a:ln>
        </p:spPr>
        <p:txBody>
          <a:bodyPr spcFirstLastPara="1" wrap="square" lIns="0" tIns="0" rIns="0" bIns="0" anchor="t" anchorCtr="0">
            <a:noAutofit/>
          </a:bodyPr>
          <a:lstStyle/>
          <a:p>
            <a:pPr marL="40639" marR="40639" lvl="0" indent="-2539" algn="ctr" rtl="0">
              <a:spcBef>
                <a:spcPts val="0"/>
              </a:spcBef>
              <a:spcAft>
                <a:spcPts val="0"/>
              </a:spcAft>
              <a:buNone/>
            </a:pPr>
            <a:r>
              <a:rPr lang="en-US" sz="6600" b="0" i="0" u="none" strike="noStrike" cap="none">
                <a:solidFill>
                  <a:srgbClr val="FFFFFF"/>
                </a:solidFill>
                <a:latin typeface="Belleza"/>
                <a:ea typeface="Belleza"/>
                <a:cs typeface="Belleza"/>
                <a:sym typeface="Belleza"/>
              </a:rPr>
              <a:t>OTTFFSSENT</a:t>
            </a:r>
            <a:endParaRPr/>
          </a:p>
        </p:txBody>
      </p:sp>
      <p:grpSp>
        <p:nvGrpSpPr>
          <p:cNvPr id="52" name="Shape 52"/>
          <p:cNvGrpSpPr/>
          <p:nvPr/>
        </p:nvGrpSpPr>
        <p:grpSpPr>
          <a:xfrm>
            <a:off x="381000" y="4495800"/>
            <a:ext cx="8458200" cy="2360302"/>
            <a:chOff x="0" y="0"/>
            <a:chExt cx="8458200" cy="2360301"/>
          </a:xfrm>
        </p:grpSpPr>
        <p:sp>
          <p:nvSpPr>
            <p:cNvPr id="53" name="Shape 53"/>
            <p:cNvSpPr/>
            <p:nvPr/>
          </p:nvSpPr>
          <p:spPr>
            <a:xfrm>
              <a:off x="76200" y="1250950"/>
              <a:ext cx="8382000" cy="1109351"/>
            </a:xfrm>
            <a:prstGeom prst="rect">
              <a:avLst/>
            </a:prstGeom>
            <a:noFill/>
            <a:ln>
              <a:noFill/>
            </a:ln>
            <a:effectLst>
              <a:outerShdw blurRad="63500" dist="50800" dir="2700000" rotWithShape="0">
                <a:srgbClr val="929292">
                  <a:alpha val="74901"/>
                </a:srgbClr>
              </a:outerShdw>
            </a:effectLst>
          </p:spPr>
          <p:txBody>
            <a:bodyPr spcFirstLastPara="1" wrap="square" lIns="0" tIns="0" rIns="0" bIns="0" anchor="t" anchorCtr="0">
              <a:noAutofit/>
            </a:bodyPr>
            <a:lstStyle/>
            <a:p>
              <a:pPr marL="40639" marR="40639" lvl="0" indent="-2539" algn="ctr" rtl="0">
                <a:spcBef>
                  <a:spcPts val="0"/>
                </a:spcBef>
                <a:spcAft>
                  <a:spcPts val="0"/>
                </a:spcAft>
                <a:buNone/>
              </a:pPr>
              <a:r>
                <a:rPr lang="en-US" sz="6600" b="0" i="0" u="none" strike="noStrike" cap="none">
                  <a:solidFill>
                    <a:srgbClr val="FFFFFF"/>
                  </a:solidFill>
                  <a:latin typeface="Belleza"/>
                  <a:ea typeface="Belleza"/>
                  <a:cs typeface="Belleza"/>
                  <a:sym typeface="Belleza"/>
                </a:rPr>
                <a:t>O</a:t>
              </a:r>
              <a:r>
                <a:rPr lang="en-US" sz="2400" b="0" i="0" u="none" strike="noStrike" cap="none">
                  <a:solidFill>
                    <a:srgbClr val="FFFFFF"/>
                  </a:solidFill>
                  <a:latin typeface="Belleza"/>
                  <a:ea typeface="Belleza"/>
                  <a:cs typeface="Belleza"/>
                  <a:sym typeface="Belleza"/>
                </a:rPr>
                <a:t>ne</a:t>
              </a:r>
              <a:r>
                <a:rPr lang="en-US" sz="6600" b="0" i="0" u="none" strike="noStrike" cap="none">
                  <a:solidFill>
                    <a:srgbClr val="FFFFFF"/>
                  </a:solidFill>
                  <a:latin typeface="Belleza"/>
                  <a:ea typeface="Belleza"/>
                  <a:cs typeface="Belleza"/>
                  <a:sym typeface="Belleza"/>
                </a:rPr>
                <a:t>,T</a:t>
              </a:r>
              <a:r>
                <a:rPr lang="en-US" sz="2400" b="0" i="0" u="none" strike="noStrike" cap="none">
                  <a:solidFill>
                    <a:srgbClr val="FFFFFF"/>
                  </a:solidFill>
                  <a:latin typeface="Belleza"/>
                  <a:ea typeface="Belleza"/>
                  <a:cs typeface="Belleza"/>
                  <a:sym typeface="Belleza"/>
                </a:rPr>
                <a:t>wo</a:t>
              </a:r>
              <a:r>
                <a:rPr lang="en-US" sz="6600" b="0" i="0" u="none" strike="noStrike" cap="none">
                  <a:solidFill>
                    <a:srgbClr val="FFFFFF"/>
                  </a:solidFill>
                  <a:latin typeface="Belleza"/>
                  <a:ea typeface="Belleza"/>
                  <a:cs typeface="Belleza"/>
                  <a:sym typeface="Belleza"/>
                </a:rPr>
                <a:t>T</a:t>
              </a:r>
              <a:r>
                <a:rPr lang="en-US" sz="3200" b="0" i="0" u="none" strike="noStrike" cap="none">
                  <a:solidFill>
                    <a:srgbClr val="FFFFFF"/>
                  </a:solidFill>
                  <a:latin typeface="Belleza"/>
                  <a:ea typeface="Belleza"/>
                  <a:cs typeface="Belleza"/>
                  <a:sym typeface="Belleza"/>
                </a:rPr>
                <a:t>hree</a:t>
              </a:r>
              <a:r>
                <a:rPr lang="en-US" sz="6600" b="0" i="0" u="none" strike="noStrike" cap="none">
                  <a:solidFill>
                    <a:srgbClr val="FFFFFF"/>
                  </a:solidFill>
                  <a:latin typeface="Belleza"/>
                  <a:ea typeface="Belleza"/>
                  <a:cs typeface="Belleza"/>
                  <a:sym typeface="Belleza"/>
                </a:rPr>
                <a:t>,F</a:t>
              </a:r>
              <a:r>
                <a:rPr lang="en-US" sz="3600" b="0" i="0" u="none" strike="noStrike" cap="none">
                  <a:solidFill>
                    <a:srgbClr val="FFFFFF"/>
                  </a:solidFill>
                  <a:latin typeface="Belleza"/>
                  <a:ea typeface="Belleza"/>
                  <a:cs typeface="Belleza"/>
                  <a:sym typeface="Belleza"/>
                </a:rPr>
                <a:t>our, </a:t>
              </a:r>
              <a:r>
                <a:rPr lang="en-US" sz="6600" b="0" i="0" u="none" strike="noStrike" cap="none">
                  <a:solidFill>
                    <a:srgbClr val="FFFFFF"/>
                  </a:solidFill>
                  <a:latin typeface="Belleza"/>
                  <a:ea typeface="Belleza"/>
                  <a:cs typeface="Belleza"/>
                  <a:sym typeface="Belleza"/>
                </a:rPr>
                <a:t>F</a:t>
              </a:r>
              <a:r>
                <a:rPr lang="en-US" sz="3600" b="0" i="0" u="none" strike="noStrike" cap="none">
                  <a:solidFill>
                    <a:srgbClr val="FFFFFF"/>
                  </a:solidFill>
                  <a:latin typeface="Belleza"/>
                  <a:ea typeface="Belleza"/>
                  <a:cs typeface="Belleza"/>
                  <a:sym typeface="Belleza"/>
                </a:rPr>
                <a:t>ive</a:t>
              </a:r>
              <a:r>
                <a:rPr lang="en-US" sz="5400" b="0" i="0" u="none" strike="noStrike" cap="none">
                  <a:solidFill>
                    <a:srgbClr val="FFFFFF"/>
                  </a:solidFill>
                  <a:latin typeface="Belleza"/>
                  <a:ea typeface="Belleza"/>
                  <a:cs typeface="Belleza"/>
                  <a:sym typeface="Belleza"/>
                </a:rPr>
                <a:t>. . . </a:t>
              </a:r>
              <a:endParaRPr/>
            </a:p>
          </p:txBody>
        </p:sp>
        <p:sp>
          <p:nvSpPr>
            <p:cNvPr id="54" name="Shape 54"/>
            <p:cNvSpPr/>
            <p:nvPr/>
          </p:nvSpPr>
          <p:spPr>
            <a:xfrm>
              <a:off x="0" y="0"/>
              <a:ext cx="8382000" cy="1109351"/>
            </a:xfrm>
            <a:prstGeom prst="rect">
              <a:avLst/>
            </a:prstGeom>
            <a:noFill/>
            <a:ln>
              <a:noFill/>
            </a:ln>
            <a:effectLst>
              <a:outerShdw blurRad="63500" dist="50800" dir="2700000" rotWithShape="0">
                <a:srgbClr val="929292">
                  <a:alpha val="74901"/>
                </a:srgbClr>
              </a:outerShdw>
            </a:effectLst>
          </p:spPr>
          <p:txBody>
            <a:bodyPr spcFirstLastPara="1" wrap="square" lIns="0" tIns="0" rIns="0" bIns="0" anchor="t" anchorCtr="0">
              <a:noAutofit/>
            </a:bodyPr>
            <a:lstStyle/>
            <a:p>
              <a:pPr marL="40639" marR="40639" lvl="0" indent="-2539" algn="ctr" rtl="0">
                <a:spcBef>
                  <a:spcPts val="0"/>
                </a:spcBef>
                <a:spcAft>
                  <a:spcPts val="0"/>
                </a:spcAft>
                <a:buNone/>
              </a:pPr>
              <a:r>
                <a:rPr lang="en-US" sz="6600" b="0" i="0" u="none" strike="noStrike" cap="none">
                  <a:solidFill>
                    <a:srgbClr val="FFFFFF"/>
                  </a:solidFill>
                  <a:latin typeface="Belleza"/>
                  <a:ea typeface="Belleza"/>
                  <a:cs typeface="Belleza"/>
                  <a:sym typeface="Belleza"/>
                </a:rPr>
                <a:t>OTTFFSSENT</a:t>
              </a:r>
              <a:endParaRPr/>
            </a:p>
          </p:txBody>
        </p:sp>
      </p:grpSp>
      <p:pic>
        <p:nvPicPr>
          <p:cNvPr id="55" name="Shape 55"/>
          <p:cNvPicPr preferRelativeResize="0"/>
          <p:nvPr/>
        </p:nvPicPr>
        <p:blipFill rotWithShape="1">
          <a:blip r:embed="rId4">
            <a:alphaModFix/>
          </a:blip>
          <a:srcRect l="36805" t="20312" r="37222" b="20312"/>
          <a:stretch/>
        </p:blipFill>
        <p:spPr>
          <a:xfrm>
            <a:off x="6235700" y="1854200"/>
            <a:ext cx="2723221" cy="1726768"/>
          </a:xfrm>
          <a:prstGeom prst="rect">
            <a:avLst/>
          </a:prstGeom>
          <a:noFill/>
          <a:ln>
            <a:noFill/>
          </a:ln>
          <a:effectLst>
            <a:outerShdw blurRad="63500" dist="76200" dir="2700000" rotWithShape="0">
              <a:srgbClr val="000000">
                <a:alpha val="74901"/>
              </a:srgbClr>
            </a:outerShdw>
            <a:reflection stA="50000" endPos="40000" sy="-100000" algn="bl" rotWithShape="0"/>
          </a:effectLst>
        </p:spPr>
      </p:pic>
      <p:pic>
        <p:nvPicPr>
          <p:cNvPr id="56" name="Shape 56"/>
          <p:cNvPicPr preferRelativeResize="0"/>
          <p:nvPr/>
        </p:nvPicPr>
        <p:blipFill rotWithShape="1">
          <a:blip r:embed="rId5">
            <a:alphaModFix/>
          </a:blip>
          <a:srcRect/>
          <a:stretch/>
        </p:blipFill>
        <p:spPr>
          <a:xfrm>
            <a:off x="275820" y="269372"/>
            <a:ext cx="8641582" cy="80295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0" y="381000"/>
            <a:ext cx="6985000" cy="1219200"/>
          </a:xfrm>
          <a:prstGeom prst="rect">
            <a:avLst/>
          </a:prstGeom>
          <a:noFill/>
          <a:ln>
            <a:noFill/>
          </a:ln>
          <a:effectLst>
            <a:outerShdw blurRad="63500" dist="50800" dir="2700000" rotWithShape="0">
              <a:srgbClr val="000000">
                <a:alpha val="74901"/>
              </a:srgbClr>
            </a:outerShdw>
          </a:effectLst>
        </p:spPr>
        <p:txBody>
          <a:bodyPr spcFirstLastPara="1" wrap="square" lIns="0" tIns="0" rIns="0" bIns="0" anchor="t" anchorCtr="0">
            <a:noAutofit/>
          </a:bodyPr>
          <a:lstStyle/>
          <a:p>
            <a:pPr marL="40639" marR="40639" lvl="0" indent="-2539" algn="l" rtl="0">
              <a:spcBef>
                <a:spcPts val="0"/>
              </a:spcBef>
              <a:spcAft>
                <a:spcPts val="0"/>
              </a:spcAft>
              <a:buNone/>
            </a:pPr>
            <a:r>
              <a:rPr lang="en-US" sz="6000" b="0" i="0" u="none" strike="noStrike" cap="none">
                <a:solidFill>
                  <a:srgbClr val="FFFFFF"/>
                </a:solidFill>
                <a:latin typeface="Belleza"/>
                <a:ea typeface="Belleza"/>
                <a:cs typeface="Belleza"/>
                <a:sym typeface="Belleza"/>
              </a:rPr>
              <a:t>Encoding</a:t>
            </a:r>
            <a:r>
              <a:rPr lang="en-US" sz="2000" b="0" i="0" u="none" strike="noStrike" cap="none">
                <a:solidFill>
                  <a:srgbClr val="DCB01F"/>
                </a:solidFill>
                <a:latin typeface="Belleza"/>
                <a:ea typeface="Belleza"/>
                <a:cs typeface="Belleza"/>
                <a:sym typeface="Belleza"/>
              </a:rPr>
              <a:t> </a:t>
            </a:r>
            <a:r>
              <a:rPr lang="en-US" sz="2000" b="0" i="0" u="none" strike="noStrike" cap="none">
                <a:solidFill>
                  <a:srgbClr val="FFFFFF"/>
                </a:solidFill>
                <a:latin typeface="Belleza"/>
                <a:ea typeface="Belleza"/>
                <a:cs typeface="Belleza"/>
                <a:sym typeface="Belleza"/>
              </a:rPr>
              <a:t>Continued</a:t>
            </a:r>
            <a:endParaRPr/>
          </a:p>
        </p:txBody>
      </p:sp>
      <p:pic>
        <p:nvPicPr>
          <p:cNvPr id="62" name="Shape 62"/>
          <p:cNvPicPr preferRelativeResize="0"/>
          <p:nvPr/>
        </p:nvPicPr>
        <p:blipFill rotWithShape="1">
          <a:blip r:embed="rId3">
            <a:alphaModFix/>
          </a:blip>
          <a:srcRect/>
          <a:stretch/>
        </p:blipFill>
        <p:spPr>
          <a:xfrm>
            <a:off x="0" y="1676400"/>
            <a:ext cx="9101938" cy="518021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66"/>
        <p:cNvGrpSpPr/>
        <p:nvPr/>
      </p:nvGrpSpPr>
      <p:grpSpPr>
        <a:xfrm>
          <a:off x="0" y="0"/>
          <a:ext cx="0" cy="0"/>
          <a:chOff x="0" y="0"/>
          <a:chExt cx="0" cy="0"/>
        </a:xfrm>
      </p:grpSpPr>
      <p:pic>
        <p:nvPicPr>
          <p:cNvPr id="67" name="Shape 67"/>
          <p:cNvPicPr preferRelativeResize="0"/>
          <p:nvPr/>
        </p:nvPicPr>
        <p:blipFill rotWithShape="1">
          <a:blip r:embed="rId3">
            <a:alphaModFix/>
          </a:blip>
          <a:srcRect/>
          <a:stretch/>
        </p:blipFill>
        <p:spPr>
          <a:xfrm>
            <a:off x="0" y="0"/>
            <a:ext cx="5735122" cy="6858000"/>
          </a:xfrm>
          <a:prstGeom prst="rect">
            <a:avLst/>
          </a:prstGeom>
          <a:noFill/>
          <a:ln>
            <a:noFill/>
          </a:ln>
        </p:spPr>
      </p:pic>
      <p:pic>
        <p:nvPicPr>
          <p:cNvPr id="68" name="Shape 68"/>
          <p:cNvPicPr preferRelativeResize="0"/>
          <p:nvPr/>
        </p:nvPicPr>
        <p:blipFill rotWithShape="1">
          <a:blip r:embed="rId4">
            <a:alphaModFix/>
          </a:blip>
          <a:srcRect l="34425" t="4512" r="13114" b="44250"/>
          <a:stretch/>
        </p:blipFill>
        <p:spPr>
          <a:xfrm>
            <a:off x="6553200" y="2133600"/>
            <a:ext cx="2436205" cy="1673187"/>
          </a:xfrm>
          <a:prstGeom prst="rect">
            <a:avLst/>
          </a:prstGeom>
          <a:noFill/>
          <a:ln>
            <a:noFill/>
          </a:ln>
          <a:effectLst>
            <a:outerShdw blurRad="63500" dist="38100" dir="2700000" rotWithShape="0">
              <a:srgbClr val="000000">
                <a:alpha val="74901"/>
              </a:srgbClr>
            </a:outerShdw>
            <a:reflection stA="50000" endPos="40000" sy="-100000" algn="bl" rotWithShape="0"/>
          </a:effectLst>
        </p:spPr>
      </p:pic>
      <p:sp>
        <p:nvSpPr>
          <p:cNvPr id="69" name="Shape 69"/>
          <p:cNvSpPr/>
          <p:nvPr/>
        </p:nvSpPr>
        <p:spPr>
          <a:xfrm>
            <a:off x="228599" y="2095500"/>
            <a:ext cx="6172201" cy="1170577"/>
          </a:xfrm>
          <a:prstGeom prst="rect">
            <a:avLst/>
          </a:prstGeom>
          <a:noFill/>
          <a:ln>
            <a:noFill/>
          </a:ln>
          <a:effectLst>
            <a:outerShdw blurRad="63500" dist="50800" dir="2700000" rotWithShape="0">
              <a:srgbClr val="000000">
                <a:alpha val="74901"/>
              </a:srgbClr>
            </a:outerShdw>
          </a:effectLst>
        </p:spPr>
        <p:txBody>
          <a:bodyPr spcFirstLastPara="1" wrap="square" lIns="0" tIns="0" rIns="0" bIns="0" anchor="t" anchorCtr="0">
            <a:noAutofit/>
          </a:bodyPr>
          <a:lstStyle/>
          <a:p>
            <a:pPr marL="2669539" marR="40639" lvl="0" indent="-2567939" algn="l" rtl="0">
              <a:lnSpc>
                <a:spcPct val="90000"/>
              </a:lnSpc>
              <a:spcBef>
                <a:spcPts val="0"/>
              </a:spcBef>
              <a:spcAft>
                <a:spcPts val="0"/>
              </a:spcAft>
              <a:buNone/>
            </a:pPr>
            <a:r>
              <a:rPr lang="en-US" sz="2400" b="1" i="0" u="none" strike="noStrike" cap="none">
                <a:solidFill>
                  <a:srgbClr val="FFFFFF"/>
                </a:solidFill>
                <a:latin typeface="Belleza"/>
                <a:ea typeface="Belleza"/>
                <a:cs typeface="Belleza"/>
                <a:sym typeface="Belleza"/>
              </a:rPr>
              <a:t>2. </a:t>
            </a:r>
            <a:r>
              <a:rPr lang="en-US" sz="2600" b="1" i="0" u="sng" strike="noStrike" cap="none">
                <a:solidFill>
                  <a:srgbClr val="FFFFFF"/>
                </a:solidFill>
                <a:latin typeface="Belleza"/>
                <a:ea typeface="Belleza"/>
                <a:cs typeface="Belleza"/>
                <a:sym typeface="Belleza"/>
              </a:rPr>
              <a:t>Storage</a:t>
            </a:r>
            <a:r>
              <a:rPr lang="en-US" sz="2400" b="1" i="0" u="none" strike="noStrike" cap="none">
                <a:solidFill>
                  <a:srgbClr val="FFFFFF"/>
                </a:solidFill>
                <a:latin typeface="Belleza"/>
                <a:ea typeface="Belleza"/>
                <a:cs typeface="Belleza"/>
                <a:sym typeface="Belleza"/>
              </a:rPr>
              <a:t> -</a:t>
            </a:r>
            <a:r>
              <a:rPr lang="en-US" sz="2400" b="0" i="0" u="none" strike="noStrike" cap="none">
                <a:solidFill>
                  <a:srgbClr val="FFFFFF"/>
                </a:solidFill>
                <a:latin typeface="Belleza"/>
                <a:ea typeface="Belleza"/>
                <a:cs typeface="Belleza"/>
                <a:sym typeface="Belleza"/>
              </a:rPr>
              <a:t>	</a:t>
            </a:r>
            <a:r>
              <a:rPr lang="en-US" sz="2800" b="0" i="0" u="none" strike="noStrike" cap="none">
                <a:solidFill>
                  <a:srgbClr val="FFFFFF"/>
                </a:solidFill>
                <a:latin typeface="Belleza"/>
                <a:ea typeface="Belleza"/>
                <a:cs typeface="Belleza"/>
                <a:sym typeface="Belleza"/>
              </a:rPr>
              <a:t>maintenance of encoded information over time.</a:t>
            </a:r>
            <a:endParaRPr/>
          </a:p>
        </p:txBody>
      </p:sp>
      <p:sp>
        <p:nvSpPr>
          <p:cNvPr id="70" name="Shape 70"/>
          <p:cNvSpPr/>
          <p:nvPr/>
        </p:nvSpPr>
        <p:spPr>
          <a:xfrm>
            <a:off x="76199" y="3810000"/>
            <a:ext cx="8763001" cy="2125710"/>
          </a:xfrm>
          <a:prstGeom prst="rect">
            <a:avLst/>
          </a:prstGeom>
          <a:noFill/>
          <a:ln>
            <a:noFill/>
          </a:ln>
        </p:spPr>
        <p:txBody>
          <a:bodyPr spcFirstLastPara="1" wrap="square" lIns="0" tIns="0" rIns="0" bIns="0" anchor="t" anchorCtr="0">
            <a:noAutofit/>
          </a:bodyPr>
          <a:lstStyle/>
          <a:p>
            <a:pPr marL="2669539" marR="40639" lvl="0" indent="-2567939" algn="l" rtl="0">
              <a:lnSpc>
                <a:spcPct val="90000"/>
              </a:lnSpc>
              <a:spcBef>
                <a:spcPts val="0"/>
              </a:spcBef>
              <a:spcAft>
                <a:spcPts val="0"/>
              </a:spcAft>
              <a:buNone/>
            </a:pPr>
            <a:r>
              <a:rPr lang="en-US" sz="2400" b="0" i="0" u="none" strike="noStrike" cap="none">
                <a:solidFill>
                  <a:srgbClr val="FFFFFF"/>
                </a:solidFill>
                <a:latin typeface="Belleza"/>
                <a:ea typeface="Belleza"/>
                <a:cs typeface="Belleza"/>
                <a:sym typeface="Belleza"/>
              </a:rPr>
              <a:t>• </a:t>
            </a:r>
            <a:r>
              <a:rPr lang="en-US" sz="2400" b="1" i="0" u="sng" strike="noStrike" cap="none">
                <a:solidFill>
                  <a:srgbClr val="FFFFFF"/>
                </a:solidFill>
                <a:latin typeface="Belleza"/>
                <a:ea typeface="Belleza"/>
                <a:cs typeface="Belleza"/>
                <a:sym typeface="Belleza"/>
              </a:rPr>
              <a:t>Maintenance rehearsal</a:t>
            </a:r>
            <a:r>
              <a:rPr lang="en-US" sz="2800" b="1" i="0" u="none" strike="noStrike" cap="none">
                <a:solidFill>
                  <a:srgbClr val="FFFFFF"/>
                </a:solidFill>
                <a:latin typeface="Belleza"/>
                <a:ea typeface="Belleza"/>
                <a:cs typeface="Belleza"/>
                <a:sym typeface="Belleza"/>
              </a:rPr>
              <a:t> </a:t>
            </a:r>
            <a:r>
              <a:rPr lang="en-US" sz="2800" b="0" i="0" u="none" strike="noStrike" cap="none">
                <a:solidFill>
                  <a:srgbClr val="FFFFFF"/>
                </a:solidFill>
                <a:latin typeface="Belleza"/>
                <a:ea typeface="Belleza"/>
                <a:cs typeface="Belleza"/>
                <a:sym typeface="Belleza"/>
              </a:rPr>
              <a:t>- repeating</a:t>
            </a:r>
            <a:endParaRPr/>
          </a:p>
          <a:p>
            <a:pPr marL="2669539" marR="40639" lvl="0" indent="-2567939" algn="l" rtl="0">
              <a:lnSpc>
                <a:spcPct val="90000"/>
              </a:lnSpc>
              <a:spcBef>
                <a:spcPts val="700"/>
              </a:spcBef>
              <a:spcAft>
                <a:spcPts val="0"/>
              </a:spcAft>
              <a:buNone/>
            </a:pPr>
            <a:r>
              <a:rPr lang="en-US" sz="2400" b="0" i="0" u="none" strike="noStrike" cap="none">
                <a:solidFill>
                  <a:srgbClr val="FFFFFF"/>
                </a:solidFill>
                <a:latin typeface="Belleza"/>
                <a:ea typeface="Belleza"/>
                <a:cs typeface="Belleza"/>
                <a:sym typeface="Belleza"/>
              </a:rPr>
              <a:t>• </a:t>
            </a:r>
            <a:r>
              <a:rPr lang="en-US" sz="2400" b="1" i="0" u="sng" strike="noStrike" cap="none">
                <a:solidFill>
                  <a:srgbClr val="FFFFFF"/>
                </a:solidFill>
                <a:latin typeface="Belleza"/>
                <a:ea typeface="Belleza"/>
                <a:cs typeface="Belleza"/>
                <a:sym typeface="Belleza"/>
              </a:rPr>
              <a:t>Elaborative rehearsal</a:t>
            </a:r>
            <a:r>
              <a:rPr lang="en-US" sz="2800" b="1" i="0" u="none" strike="noStrike" cap="none">
                <a:solidFill>
                  <a:srgbClr val="FFFFFF"/>
                </a:solidFill>
                <a:latin typeface="Belleza"/>
                <a:ea typeface="Belleza"/>
                <a:cs typeface="Belleza"/>
                <a:sym typeface="Belleza"/>
              </a:rPr>
              <a:t> </a:t>
            </a:r>
            <a:r>
              <a:rPr lang="en-US" sz="2800" b="0" i="0" u="none" strike="noStrike" cap="none">
                <a:solidFill>
                  <a:srgbClr val="FFFFFF"/>
                </a:solidFill>
                <a:latin typeface="Belleza"/>
                <a:ea typeface="Belleza"/>
                <a:cs typeface="Belleza"/>
                <a:sym typeface="Belleza"/>
              </a:rPr>
              <a:t>- relating new information to old information.</a:t>
            </a:r>
            <a:endParaRPr/>
          </a:p>
          <a:p>
            <a:pPr marL="2669539" marR="40639" lvl="0" indent="-2567939" algn="l" rtl="0">
              <a:lnSpc>
                <a:spcPct val="90000"/>
              </a:lnSpc>
              <a:spcBef>
                <a:spcPts val="700"/>
              </a:spcBef>
              <a:spcAft>
                <a:spcPts val="0"/>
              </a:spcAft>
              <a:buNone/>
            </a:pPr>
            <a:r>
              <a:rPr lang="en-US" sz="2400" b="0" i="0" u="none" strike="noStrike" cap="none">
                <a:solidFill>
                  <a:srgbClr val="FFFFFF"/>
                </a:solidFill>
                <a:latin typeface="Belleza"/>
                <a:ea typeface="Belleza"/>
                <a:cs typeface="Belleza"/>
                <a:sym typeface="Belleza"/>
              </a:rPr>
              <a:t>• </a:t>
            </a:r>
            <a:r>
              <a:rPr lang="en-US" sz="2400" b="1" i="0" u="sng" strike="noStrike" cap="none">
                <a:solidFill>
                  <a:srgbClr val="FFFFFF"/>
                </a:solidFill>
                <a:latin typeface="Belleza"/>
                <a:ea typeface="Belleza"/>
                <a:cs typeface="Belleza"/>
                <a:sym typeface="Belleza"/>
              </a:rPr>
              <a:t>Organizational Systems</a:t>
            </a:r>
            <a:r>
              <a:rPr lang="en-US" sz="2800" b="1" i="0" u="none" strike="noStrike" cap="none">
                <a:solidFill>
                  <a:srgbClr val="FFFFFF"/>
                </a:solidFill>
                <a:latin typeface="Belleza"/>
                <a:ea typeface="Belleza"/>
                <a:cs typeface="Belleza"/>
                <a:sym typeface="Belleza"/>
              </a:rPr>
              <a:t> </a:t>
            </a:r>
            <a:r>
              <a:rPr lang="en-US" sz="2800" b="0" i="0" u="none" strike="noStrike" cap="none">
                <a:solidFill>
                  <a:srgbClr val="FFFFFF"/>
                </a:solidFill>
                <a:latin typeface="Belleza"/>
                <a:ea typeface="Belleza"/>
                <a:cs typeface="Belleza"/>
                <a:sym typeface="Belleza"/>
              </a:rPr>
              <a:t>- memories become stored  &amp; arranged in your mind for future use </a:t>
            </a:r>
            <a:endParaRPr/>
          </a:p>
        </p:txBody>
      </p:sp>
      <p:pic>
        <p:nvPicPr>
          <p:cNvPr id="71" name="Shape 71"/>
          <p:cNvPicPr preferRelativeResize="0"/>
          <p:nvPr/>
        </p:nvPicPr>
        <p:blipFill rotWithShape="1">
          <a:blip r:embed="rId5">
            <a:alphaModFix/>
          </a:blip>
          <a:srcRect/>
          <a:stretch/>
        </p:blipFill>
        <p:spPr>
          <a:xfrm>
            <a:off x="200659" y="280984"/>
            <a:ext cx="8679899" cy="9112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0">
                                            <p:txEl>
                                              <p:pRg st="0" end="0"/>
                                            </p:txEl>
                                          </p:spTgt>
                                        </p:tgtEl>
                                        <p:attrNameLst>
                                          <p:attrName>style.visibility</p:attrName>
                                        </p:attrNameLst>
                                      </p:cBhvr>
                                      <p:to>
                                        <p:strVal val="visible"/>
                                      </p:to>
                                    </p:set>
                                    <p:animEffect transition="in" filter="fade">
                                      <p:cBhvr>
                                        <p:cTn id="15" dur="500"/>
                                        <p:tgtEl>
                                          <p:spTgt spid="70">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0">
                                            <p:txEl>
                                              <p:pRg st="1" end="1"/>
                                            </p:txEl>
                                          </p:spTgt>
                                        </p:tgtEl>
                                        <p:attrNameLst>
                                          <p:attrName>style.visibility</p:attrName>
                                        </p:attrNameLst>
                                      </p:cBhvr>
                                      <p:to>
                                        <p:strVal val="visible"/>
                                      </p:to>
                                    </p:set>
                                    <p:animEffect transition="in" filter="fade">
                                      <p:cBhvr>
                                        <p:cTn id="19" dur="500"/>
                                        <p:tgtEl>
                                          <p:spTgt spid="70">
                                            <p:txEl>
                                              <p:pRg st="1" end="1"/>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70">
                                            <p:txEl>
                                              <p:pRg st="2" end="2"/>
                                            </p:txEl>
                                          </p:spTgt>
                                        </p:tgtEl>
                                        <p:attrNameLst>
                                          <p:attrName>style.visibility</p:attrName>
                                        </p:attrNameLst>
                                      </p:cBhvr>
                                      <p:to>
                                        <p:strVal val="visible"/>
                                      </p:to>
                                    </p:set>
                                    <p:animEffect transition="in" filter="fade">
                                      <p:cBhvr>
                                        <p:cTn id="23" dur="500"/>
                                        <p:tgtEl>
                                          <p:spTgt spid="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75"/>
        <p:cNvGrpSpPr/>
        <p:nvPr/>
      </p:nvGrpSpPr>
      <p:grpSpPr>
        <a:xfrm>
          <a:off x="0" y="0"/>
          <a:ext cx="0" cy="0"/>
          <a:chOff x="0" y="0"/>
          <a:chExt cx="0" cy="0"/>
        </a:xfrm>
      </p:grpSpPr>
      <p:grpSp>
        <p:nvGrpSpPr>
          <p:cNvPr id="76" name="Shape 76"/>
          <p:cNvGrpSpPr/>
          <p:nvPr/>
        </p:nvGrpSpPr>
        <p:grpSpPr>
          <a:xfrm>
            <a:off x="152399" y="1219199"/>
            <a:ext cx="8680705" cy="1749797"/>
            <a:chOff x="0" y="0"/>
            <a:chExt cx="8680704" cy="1749796"/>
          </a:xfrm>
        </p:grpSpPr>
        <p:sp>
          <p:nvSpPr>
            <p:cNvPr id="77" name="Shape 77"/>
            <p:cNvSpPr/>
            <p:nvPr/>
          </p:nvSpPr>
          <p:spPr>
            <a:xfrm>
              <a:off x="0" y="0"/>
              <a:ext cx="6172200" cy="1003351"/>
            </a:xfrm>
            <a:prstGeom prst="rect">
              <a:avLst/>
            </a:prstGeom>
            <a:noFill/>
            <a:ln>
              <a:noFill/>
            </a:ln>
          </p:spPr>
          <p:txBody>
            <a:bodyPr spcFirstLastPara="1" wrap="square" lIns="0" tIns="0" rIns="0" bIns="0" anchor="t" anchorCtr="0">
              <a:noAutofit/>
            </a:bodyPr>
            <a:lstStyle/>
            <a:p>
              <a:pPr marL="2669539" marR="40639" lvl="0" indent="-2567939" algn="l" rtl="0">
                <a:lnSpc>
                  <a:spcPct val="90000"/>
                </a:lnSpc>
                <a:spcBef>
                  <a:spcPts val="0"/>
                </a:spcBef>
                <a:spcAft>
                  <a:spcPts val="0"/>
                </a:spcAft>
                <a:buNone/>
              </a:pPr>
              <a:r>
                <a:rPr lang="en-US" sz="2400" b="0" i="0" u="none" strike="noStrike" cap="none">
                  <a:solidFill>
                    <a:srgbClr val="FFFFFF"/>
                  </a:solidFill>
                  <a:latin typeface="Belleza"/>
                  <a:ea typeface="Belleza"/>
                  <a:cs typeface="Belleza"/>
                  <a:sym typeface="Belleza"/>
                </a:rPr>
                <a:t>3. </a:t>
              </a:r>
              <a:r>
                <a:rPr lang="en-US" sz="2400" b="0" i="0" u="sng" strike="noStrike" cap="none">
                  <a:solidFill>
                    <a:srgbClr val="FFFFFF"/>
                  </a:solidFill>
                  <a:latin typeface="Belleza"/>
                  <a:ea typeface="Belleza"/>
                  <a:cs typeface="Belleza"/>
                  <a:sym typeface="Belleza"/>
                </a:rPr>
                <a:t>Retrieval</a:t>
              </a:r>
              <a:r>
                <a:rPr lang="en-US" sz="2400" b="0" i="0" u="none" strike="noStrike" cap="none">
                  <a:solidFill>
                    <a:srgbClr val="FFFFFF"/>
                  </a:solidFill>
                  <a:latin typeface="Belleza"/>
                  <a:ea typeface="Belleza"/>
                  <a:cs typeface="Belleza"/>
                  <a:sym typeface="Belleza"/>
                </a:rPr>
                <a:t> -	the process of recalling information from memory storage.</a:t>
              </a:r>
              <a:endParaRPr/>
            </a:p>
          </p:txBody>
        </p:sp>
        <p:pic>
          <p:nvPicPr>
            <p:cNvPr id="78" name="Shape 78"/>
            <p:cNvPicPr preferRelativeResize="0"/>
            <p:nvPr/>
          </p:nvPicPr>
          <p:blipFill rotWithShape="1">
            <a:blip r:embed="rId3">
              <a:alphaModFix/>
            </a:blip>
            <a:srcRect l="12902" t="2325" r="35484" b="44184"/>
            <a:stretch/>
          </p:blipFill>
          <p:spPr>
            <a:xfrm>
              <a:off x="6248400" y="0"/>
              <a:ext cx="2432304" cy="1749796"/>
            </a:xfrm>
            <a:prstGeom prst="rect">
              <a:avLst/>
            </a:prstGeom>
            <a:noFill/>
            <a:ln>
              <a:noFill/>
            </a:ln>
            <a:effectLst>
              <a:outerShdw blurRad="63500" dist="25400" dir="12393900" rotWithShape="0">
                <a:srgbClr val="FFFFFF">
                  <a:alpha val="74901"/>
                </a:srgbClr>
              </a:outerShdw>
            </a:effectLst>
          </p:spPr>
        </p:pic>
      </p:grpSp>
      <p:sp>
        <p:nvSpPr>
          <p:cNvPr id="79" name="Shape 79"/>
          <p:cNvSpPr/>
          <p:nvPr/>
        </p:nvSpPr>
        <p:spPr>
          <a:xfrm>
            <a:off x="596899" y="3111500"/>
            <a:ext cx="8496301" cy="338554"/>
          </a:xfrm>
          <a:prstGeom prst="rect">
            <a:avLst/>
          </a:prstGeom>
          <a:noFill/>
          <a:ln>
            <a:noFill/>
          </a:ln>
        </p:spPr>
        <p:txBody>
          <a:bodyPr spcFirstLastPara="1" wrap="square" lIns="0" tIns="0" rIns="0" bIns="0" anchor="t" anchorCtr="0">
            <a:noAutofit/>
          </a:bodyPr>
          <a:lstStyle/>
          <a:p>
            <a:pPr marL="2565400" marR="40639" lvl="0" indent="-2565400" algn="l" rtl="0">
              <a:lnSpc>
                <a:spcPct val="90000"/>
              </a:lnSpc>
              <a:spcBef>
                <a:spcPts val="0"/>
              </a:spcBef>
              <a:spcAft>
                <a:spcPts val="0"/>
              </a:spcAft>
              <a:buNone/>
            </a:pPr>
            <a:r>
              <a:rPr lang="en-US" sz="2400" b="0" i="0" u="none" strike="noStrike" cap="none">
                <a:solidFill>
                  <a:srgbClr val="FFFFFF"/>
                </a:solidFill>
                <a:latin typeface="Belleza"/>
                <a:ea typeface="Belleza"/>
                <a:cs typeface="Belleza"/>
                <a:sym typeface="Belleza"/>
              </a:rPr>
              <a:t>-</a:t>
            </a:r>
            <a:r>
              <a:rPr lang="en-US" sz="2400" b="0" i="0" u="sng" strike="noStrike" cap="none">
                <a:solidFill>
                  <a:srgbClr val="FFFFFF"/>
                </a:solidFill>
                <a:latin typeface="Belleza"/>
                <a:ea typeface="Belleza"/>
                <a:cs typeface="Belleza"/>
                <a:sym typeface="Belleza"/>
              </a:rPr>
              <a:t>Recall </a:t>
            </a:r>
            <a:r>
              <a:rPr lang="en-US" sz="2400" b="0" i="0" u="none" strike="noStrike" cap="none">
                <a:solidFill>
                  <a:srgbClr val="FFFFFF"/>
                </a:solidFill>
                <a:latin typeface="Belleza"/>
                <a:ea typeface="Belleza"/>
                <a:cs typeface="Belleza"/>
                <a:sym typeface="Belleza"/>
              </a:rPr>
              <a:t>- retrieve info from memory w/o help</a:t>
            </a:r>
            <a:endParaRPr/>
          </a:p>
        </p:txBody>
      </p:sp>
      <p:sp>
        <p:nvSpPr>
          <p:cNvPr id="80" name="Shape 80"/>
          <p:cNvSpPr/>
          <p:nvPr/>
        </p:nvSpPr>
        <p:spPr>
          <a:xfrm>
            <a:off x="596900" y="3873500"/>
            <a:ext cx="6687655" cy="338554"/>
          </a:xfrm>
          <a:prstGeom prst="rect">
            <a:avLst/>
          </a:prstGeom>
          <a:noFill/>
          <a:ln>
            <a:noFill/>
          </a:ln>
        </p:spPr>
        <p:txBody>
          <a:bodyPr spcFirstLastPara="1" wrap="square" lIns="0" tIns="0" rIns="0" bIns="0" anchor="t" anchorCtr="0">
            <a:noAutofit/>
          </a:bodyPr>
          <a:lstStyle/>
          <a:p>
            <a:pPr marL="2565400" marR="40639" lvl="0" indent="-2565400" algn="l" rtl="0">
              <a:lnSpc>
                <a:spcPct val="90000"/>
              </a:lnSpc>
              <a:spcBef>
                <a:spcPts val="0"/>
              </a:spcBef>
              <a:spcAft>
                <a:spcPts val="0"/>
              </a:spcAft>
              <a:buNone/>
            </a:pPr>
            <a:r>
              <a:rPr lang="en-US" sz="2400" b="0" i="0" u="none" strike="noStrike" cap="none">
                <a:solidFill>
                  <a:srgbClr val="FFFFFF"/>
                </a:solidFill>
                <a:latin typeface="Belleza"/>
                <a:ea typeface="Belleza"/>
                <a:cs typeface="Belleza"/>
                <a:sym typeface="Belleza"/>
              </a:rPr>
              <a:t>-</a:t>
            </a:r>
            <a:r>
              <a:rPr lang="en-US" sz="2400" b="0" i="0" u="sng" strike="noStrike" cap="none">
                <a:solidFill>
                  <a:srgbClr val="FFFFFF"/>
                </a:solidFill>
                <a:latin typeface="Belleza"/>
                <a:ea typeface="Belleza"/>
                <a:cs typeface="Belleza"/>
                <a:sym typeface="Belleza"/>
              </a:rPr>
              <a:t>Recognition</a:t>
            </a:r>
            <a:r>
              <a:rPr lang="en-US" sz="2400" b="0" i="0" u="none" strike="noStrike" cap="none">
                <a:solidFill>
                  <a:srgbClr val="FFFFFF"/>
                </a:solidFill>
                <a:latin typeface="Belleza"/>
                <a:ea typeface="Belleza"/>
                <a:cs typeface="Belleza"/>
                <a:sym typeface="Belleza"/>
              </a:rPr>
              <a:t> -  recognize from a list of alternatives</a:t>
            </a:r>
            <a:endParaRPr/>
          </a:p>
        </p:txBody>
      </p:sp>
      <p:grpSp>
        <p:nvGrpSpPr>
          <p:cNvPr id="81" name="Shape 81"/>
          <p:cNvGrpSpPr/>
          <p:nvPr/>
        </p:nvGrpSpPr>
        <p:grpSpPr>
          <a:xfrm>
            <a:off x="155033" y="4530904"/>
            <a:ext cx="4351913" cy="1916832"/>
            <a:chOff x="167733" y="130457"/>
            <a:chExt cx="4351912" cy="1916830"/>
          </a:xfrm>
        </p:grpSpPr>
        <p:pic>
          <p:nvPicPr>
            <p:cNvPr id="82" name="Shape 82"/>
            <p:cNvPicPr preferRelativeResize="0"/>
            <p:nvPr/>
          </p:nvPicPr>
          <p:blipFill rotWithShape="1">
            <a:blip r:embed="rId4">
              <a:alphaModFix/>
            </a:blip>
            <a:srcRect b="57438"/>
            <a:stretch/>
          </p:blipFill>
          <p:spPr>
            <a:xfrm>
              <a:off x="167733" y="130457"/>
              <a:ext cx="4351912" cy="1916830"/>
            </a:xfrm>
            <a:prstGeom prst="rect">
              <a:avLst/>
            </a:prstGeom>
            <a:noFill/>
            <a:ln>
              <a:noFill/>
            </a:ln>
            <a:effectLst>
              <a:outerShdw blurRad="63500" dist="101600" dir="3180000" rotWithShape="0">
                <a:srgbClr val="040404">
                  <a:alpha val="74901"/>
                </a:srgbClr>
              </a:outerShdw>
              <a:reflection stA="50000" endPos="40000" sy="-100000" algn="bl" rotWithShape="0"/>
            </a:effectLst>
          </p:spPr>
        </p:pic>
        <p:sp>
          <p:nvSpPr>
            <p:cNvPr id="83" name="Shape 83"/>
            <p:cNvSpPr/>
            <p:nvPr/>
          </p:nvSpPr>
          <p:spPr>
            <a:xfrm>
              <a:off x="342900" y="514453"/>
              <a:ext cx="4013200" cy="830582"/>
            </a:xfrm>
            <a:prstGeom prst="rect">
              <a:avLst/>
            </a:prstGeom>
            <a:noFill/>
            <a:ln>
              <a:noFill/>
            </a:ln>
          </p:spPr>
          <p:txBody>
            <a:bodyPr spcFirstLastPara="1" wrap="square" lIns="0" tIns="0" rIns="0" bIns="0" anchor="t" anchorCtr="0">
              <a:noAutofit/>
            </a:bodyPr>
            <a:lstStyle/>
            <a:p>
              <a:pPr marL="40639" marR="40639" lvl="0" indent="-2539" algn="l" rtl="0">
                <a:spcBef>
                  <a:spcPts val="0"/>
                </a:spcBef>
                <a:spcAft>
                  <a:spcPts val="0"/>
                </a:spcAft>
                <a:buNone/>
              </a:pPr>
              <a:r>
                <a:rPr lang="en-US" sz="2400" b="0" i="0" u="none" strike="noStrike" cap="none">
                  <a:solidFill>
                    <a:srgbClr val="000000"/>
                  </a:solidFill>
                  <a:latin typeface="Belleza"/>
                  <a:ea typeface="Belleza"/>
                  <a:cs typeface="Belleza"/>
                  <a:sym typeface="Belleza"/>
                </a:rPr>
                <a:t>What’s the Capital of North Dakota?</a:t>
              </a:r>
              <a:endParaRPr/>
            </a:p>
          </p:txBody>
        </p:sp>
      </p:grpSp>
      <p:grpSp>
        <p:nvGrpSpPr>
          <p:cNvPr id="84" name="Shape 84"/>
          <p:cNvGrpSpPr/>
          <p:nvPr/>
        </p:nvGrpSpPr>
        <p:grpSpPr>
          <a:xfrm>
            <a:off x="4656100" y="4491021"/>
            <a:ext cx="4159032" cy="2149302"/>
            <a:chOff x="160300" y="146279"/>
            <a:chExt cx="4159030" cy="2149300"/>
          </a:xfrm>
        </p:grpSpPr>
        <p:pic>
          <p:nvPicPr>
            <p:cNvPr id="85" name="Shape 85"/>
            <p:cNvPicPr preferRelativeResize="0"/>
            <p:nvPr/>
          </p:nvPicPr>
          <p:blipFill rotWithShape="1">
            <a:blip r:embed="rId4">
              <a:alphaModFix/>
            </a:blip>
            <a:srcRect b="57438"/>
            <a:stretch/>
          </p:blipFill>
          <p:spPr>
            <a:xfrm>
              <a:off x="160300" y="146279"/>
              <a:ext cx="4159030" cy="2149300"/>
            </a:xfrm>
            <a:prstGeom prst="rect">
              <a:avLst/>
            </a:prstGeom>
            <a:noFill/>
            <a:ln>
              <a:noFill/>
            </a:ln>
            <a:effectLst>
              <a:outerShdw blurRad="63500" dist="139700" dir="2100000" rotWithShape="0">
                <a:srgbClr val="000000">
                  <a:alpha val="74901"/>
                </a:srgbClr>
              </a:outerShdw>
              <a:reflection stA="50000" endPos="40000" sy="-100000" algn="bl" rotWithShape="0"/>
            </a:effectLst>
          </p:spPr>
        </p:pic>
        <p:sp>
          <p:nvSpPr>
            <p:cNvPr id="86" name="Shape 86"/>
            <p:cNvSpPr/>
            <p:nvPr/>
          </p:nvSpPr>
          <p:spPr>
            <a:xfrm>
              <a:off x="419100" y="443157"/>
              <a:ext cx="3898900" cy="1555753"/>
            </a:xfrm>
            <a:prstGeom prst="rect">
              <a:avLst/>
            </a:prstGeom>
            <a:noFill/>
            <a:ln>
              <a:noFill/>
            </a:ln>
          </p:spPr>
          <p:txBody>
            <a:bodyPr spcFirstLastPara="1" wrap="square" lIns="0" tIns="0" rIns="0" bIns="0" anchor="t" anchorCtr="0">
              <a:noAutofit/>
            </a:bodyPr>
            <a:lstStyle/>
            <a:p>
              <a:pPr marL="40639" marR="40639" lvl="0" indent="-2539" algn="l" rtl="0">
                <a:spcBef>
                  <a:spcPts val="0"/>
                </a:spcBef>
                <a:spcAft>
                  <a:spcPts val="0"/>
                </a:spcAft>
                <a:buNone/>
              </a:pPr>
              <a:r>
                <a:rPr lang="en-US" sz="2000" b="0" i="0" u="none" strike="noStrike" cap="none">
                  <a:solidFill>
                    <a:srgbClr val="000000"/>
                  </a:solidFill>
                  <a:latin typeface="Belleza"/>
                  <a:ea typeface="Belleza"/>
                  <a:cs typeface="Belleza"/>
                  <a:sym typeface="Belleza"/>
                </a:rPr>
                <a:t>What’s the Capital of Minnesota?</a:t>
              </a:r>
              <a:endParaRPr/>
            </a:p>
            <a:p>
              <a:pPr marL="40639" marR="40639" lvl="0" indent="-2539" algn="l" rtl="0">
                <a:spcBef>
                  <a:spcPts val="0"/>
                </a:spcBef>
                <a:spcAft>
                  <a:spcPts val="0"/>
                </a:spcAft>
                <a:buNone/>
              </a:pPr>
              <a:r>
                <a:rPr lang="en-US" sz="2000" b="0" i="0" u="none" strike="noStrike" cap="none">
                  <a:solidFill>
                    <a:srgbClr val="000000"/>
                  </a:solidFill>
                  <a:latin typeface="Belleza"/>
                  <a:ea typeface="Belleza"/>
                  <a:cs typeface="Belleza"/>
                  <a:sym typeface="Belleza"/>
                </a:rPr>
                <a:t>a. St. Paul</a:t>
              </a:r>
              <a:endParaRPr/>
            </a:p>
            <a:p>
              <a:pPr marL="40639" marR="40639" lvl="0" indent="-2539" algn="l" rtl="0">
                <a:spcBef>
                  <a:spcPts val="0"/>
                </a:spcBef>
                <a:spcAft>
                  <a:spcPts val="0"/>
                </a:spcAft>
                <a:buNone/>
              </a:pPr>
              <a:r>
                <a:rPr lang="en-US" sz="2000" b="0" i="0" u="none" strike="noStrike" cap="none">
                  <a:solidFill>
                    <a:srgbClr val="000000"/>
                  </a:solidFill>
                  <a:latin typeface="Belleza"/>
                  <a:ea typeface="Belleza"/>
                  <a:cs typeface="Belleza"/>
                  <a:sym typeface="Belleza"/>
                </a:rPr>
                <a:t>b. Minneapolis</a:t>
              </a:r>
              <a:endParaRPr/>
            </a:p>
            <a:p>
              <a:pPr marL="40639" marR="40639" lvl="0" indent="-2539" algn="l" rtl="0">
                <a:spcBef>
                  <a:spcPts val="0"/>
                </a:spcBef>
                <a:spcAft>
                  <a:spcPts val="0"/>
                </a:spcAft>
                <a:buNone/>
              </a:pPr>
              <a:r>
                <a:rPr lang="en-US" sz="2000" b="0" i="0" u="none" strike="noStrike" cap="none">
                  <a:solidFill>
                    <a:srgbClr val="000000"/>
                  </a:solidFill>
                  <a:latin typeface="Belleza"/>
                  <a:ea typeface="Belleza"/>
                  <a:cs typeface="Belleza"/>
                  <a:sym typeface="Belleza"/>
                </a:rPr>
                <a:t>c. Brockville</a:t>
              </a:r>
              <a:endParaRPr/>
            </a:p>
            <a:p>
              <a:pPr marL="40639" marR="40639" lvl="0" indent="-2539" algn="l" rtl="0">
                <a:spcBef>
                  <a:spcPts val="0"/>
                </a:spcBef>
                <a:spcAft>
                  <a:spcPts val="0"/>
                </a:spcAft>
                <a:buNone/>
              </a:pPr>
              <a:r>
                <a:rPr lang="en-US" sz="2000" b="0" i="0" u="none" strike="noStrike" cap="none">
                  <a:solidFill>
                    <a:srgbClr val="000000"/>
                  </a:solidFill>
                  <a:latin typeface="Belleza"/>
                  <a:ea typeface="Belleza"/>
                  <a:cs typeface="Belleza"/>
                  <a:sym typeface="Belleza"/>
                </a:rPr>
                <a:t>d. Duluth</a:t>
              </a:r>
              <a:endParaRPr/>
            </a:p>
          </p:txBody>
        </p:sp>
      </p:grpSp>
      <p:pic>
        <p:nvPicPr>
          <p:cNvPr id="87" name="Shape 87"/>
          <p:cNvPicPr preferRelativeResize="0"/>
          <p:nvPr/>
        </p:nvPicPr>
        <p:blipFill rotWithShape="1">
          <a:blip r:embed="rId5">
            <a:alphaModFix/>
          </a:blip>
          <a:srcRect/>
          <a:stretch/>
        </p:blipFill>
        <p:spPr>
          <a:xfrm>
            <a:off x="223520" y="254091"/>
            <a:ext cx="8536266" cy="84783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81"/>
                                        </p:tgtEl>
                                        <p:attrNameLst>
                                          <p:attrName>style.visibility</p:attrName>
                                        </p:attrNameLst>
                                      </p:cBhvr>
                                      <p:to>
                                        <p:strVal val="visible"/>
                                      </p:to>
                                    </p:set>
                                    <p:anim calcmode="lin" valueType="num">
                                      <p:cBhvr additive="base">
                                        <p:cTn id="16" dur="500"/>
                                        <p:tgtEl>
                                          <p:spTgt spid="81"/>
                                        </p:tgtEl>
                                        <p:attrNameLst>
                                          <p:attrName>ppt_w</p:attrName>
                                        </p:attrNameLst>
                                      </p:cBhvr>
                                      <p:tavLst>
                                        <p:tav tm="0">
                                          <p:val>
                                            <p:strVal val="0"/>
                                          </p:val>
                                        </p:tav>
                                        <p:tav tm="100000">
                                          <p:val>
                                            <p:strVal val="#ppt_w"/>
                                          </p:val>
                                        </p:tav>
                                      </p:tavLst>
                                    </p:anim>
                                    <p:anim calcmode="lin" valueType="num">
                                      <p:cBhvr additive="base">
                                        <p:cTn id="17" dur="500"/>
                                        <p:tgtEl>
                                          <p:spTgt spid="81"/>
                                        </p:tgtEl>
                                        <p:attrNameLst>
                                          <p:attrName>ppt_h</p:attrName>
                                        </p:attrNameLst>
                                      </p:cBhvr>
                                      <p:tavLst>
                                        <p:tav tm="0">
                                          <p:val>
                                            <p:str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childTnLst>
                          </p:cTn>
                        </p:par>
                        <p:par>
                          <p:cTn id="23" fill="hold">
                            <p:stCondLst>
                              <p:cond delay="500"/>
                            </p:stCondLst>
                            <p:childTnLst>
                              <p:par>
                                <p:cTn id="24" presetID="23" presetClass="entr" presetSubtype="16" fill="hold" nodeType="afterEffect">
                                  <p:stCondLst>
                                    <p:cond delay="0"/>
                                  </p:stCondLst>
                                  <p:childTnLst>
                                    <p:set>
                                      <p:cBhvr>
                                        <p:cTn id="25" dur="1" fill="hold">
                                          <p:stCondLst>
                                            <p:cond delay="0"/>
                                          </p:stCondLst>
                                        </p:cTn>
                                        <p:tgtEl>
                                          <p:spTgt spid="84"/>
                                        </p:tgtEl>
                                        <p:attrNameLst>
                                          <p:attrName>style.visibility</p:attrName>
                                        </p:attrNameLst>
                                      </p:cBhvr>
                                      <p:to>
                                        <p:strVal val="visible"/>
                                      </p:to>
                                    </p:set>
                                    <p:anim calcmode="lin" valueType="num">
                                      <p:cBhvr additive="base">
                                        <p:cTn id="26" dur="500"/>
                                        <p:tgtEl>
                                          <p:spTgt spid="84"/>
                                        </p:tgtEl>
                                        <p:attrNameLst>
                                          <p:attrName>ppt_w</p:attrName>
                                        </p:attrNameLst>
                                      </p:cBhvr>
                                      <p:tavLst>
                                        <p:tav tm="0">
                                          <p:val>
                                            <p:strVal val="0"/>
                                          </p:val>
                                        </p:tav>
                                        <p:tav tm="100000">
                                          <p:val>
                                            <p:strVal val="#ppt_w"/>
                                          </p:val>
                                        </p:tav>
                                      </p:tavLst>
                                    </p:anim>
                                    <p:anim calcmode="lin" valueType="num">
                                      <p:cBhvr additive="base">
                                        <p:cTn id="27" dur="500"/>
                                        <p:tgtEl>
                                          <p:spTgt spid="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1"/>
        <p:cNvGrpSpPr/>
        <p:nvPr/>
      </p:nvGrpSpPr>
      <p:grpSpPr>
        <a:xfrm>
          <a:off x="0" y="0"/>
          <a:ext cx="0" cy="0"/>
          <a:chOff x="0" y="0"/>
          <a:chExt cx="0" cy="0"/>
        </a:xfrm>
      </p:grpSpPr>
      <p:pic>
        <p:nvPicPr>
          <p:cNvPr id="92" name="Shape 92"/>
          <p:cNvPicPr preferRelativeResize="0"/>
          <p:nvPr/>
        </p:nvPicPr>
        <p:blipFill rotWithShape="1">
          <a:blip r:embed="rId3">
            <a:alphaModFix/>
          </a:blip>
          <a:srcRect l="2663" t="3267" r="4542" b="3436"/>
          <a:stretch/>
        </p:blipFill>
        <p:spPr>
          <a:xfrm>
            <a:off x="419100" y="2540000"/>
            <a:ext cx="4216835" cy="3969921"/>
          </a:xfrm>
          <a:prstGeom prst="rect">
            <a:avLst/>
          </a:prstGeom>
          <a:noFill/>
          <a:ln>
            <a:noFill/>
          </a:ln>
          <a:effectLst>
            <a:outerShdw blurRad="63500" dist="63500" dir="2212194" rotWithShape="0">
              <a:srgbClr val="929292">
                <a:alpha val="74901"/>
              </a:srgbClr>
            </a:outerShdw>
          </a:effectLst>
        </p:spPr>
      </p:pic>
      <p:sp>
        <p:nvSpPr>
          <p:cNvPr id="93" name="Shape 93"/>
          <p:cNvSpPr/>
          <p:nvPr/>
        </p:nvSpPr>
        <p:spPr>
          <a:xfrm>
            <a:off x="165100" y="977900"/>
            <a:ext cx="8801100" cy="1260345"/>
          </a:xfrm>
          <a:prstGeom prst="rect">
            <a:avLst/>
          </a:prstGeom>
          <a:noFill/>
          <a:ln>
            <a:noFill/>
          </a:ln>
        </p:spPr>
        <p:txBody>
          <a:bodyPr spcFirstLastPara="1" wrap="square" lIns="0" tIns="0" rIns="0" bIns="0" anchor="t" anchorCtr="0">
            <a:noAutofit/>
          </a:bodyPr>
          <a:lstStyle/>
          <a:p>
            <a:pPr marL="213677" marR="40639" lvl="0" indent="-10477" algn="l" rtl="0">
              <a:lnSpc>
                <a:spcPct val="90000"/>
              </a:lnSpc>
              <a:spcBef>
                <a:spcPts val="0"/>
              </a:spcBef>
              <a:spcAft>
                <a:spcPts val="0"/>
              </a:spcAft>
              <a:buNone/>
            </a:pPr>
            <a:r>
              <a:rPr lang="en-US" sz="2800" b="1" i="0" u="none" strike="noStrike" cap="none" dirty="0">
                <a:solidFill>
                  <a:schemeClr val="lt1"/>
                </a:solidFill>
                <a:latin typeface="Belleza"/>
                <a:ea typeface="Belleza"/>
                <a:cs typeface="Belleza"/>
                <a:sym typeface="Belleza"/>
              </a:rPr>
              <a:t>Context-Dependent Memory -</a:t>
            </a:r>
            <a:endParaRPr sz="2800" b="1" i="0" u="none" strike="noStrike" cap="none" dirty="0">
              <a:solidFill>
                <a:schemeClr val="lt1"/>
              </a:solidFill>
              <a:latin typeface="Belleza"/>
              <a:ea typeface="Belleza"/>
              <a:cs typeface="Belleza"/>
              <a:sym typeface="Belleza"/>
            </a:endParaRPr>
          </a:p>
          <a:p>
            <a:pPr marL="213677" marR="40639" lvl="0" indent="-10477" algn="l" rtl="0">
              <a:lnSpc>
                <a:spcPct val="90000"/>
              </a:lnSpc>
              <a:spcBef>
                <a:spcPts val="700"/>
              </a:spcBef>
              <a:spcAft>
                <a:spcPts val="0"/>
              </a:spcAft>
              <a:buNone/>
            </a:pPr>
            <a:r>
              <a:rPr lang="en-US" sz="2800" b="0" i="0" u="none" strike="noStrike" cap="none" dirty="0">
                <a:solidFill>
                  <a:srgbClr val="FFFFFF"/>
                </a:solidFill>
                <a:latin typeface="Belleza"/>
                <a:ea typeface="Belleza"/>
                <a:cs typeface="Belleza"/>
                <a:sym typeface="Belleza"/>
              </a:rPr>
              <a:t>Info is more easily retrieved in the context in which it was encoded &amp; stored. ( Tests)</a:t>
            </a:r>
            <a:endParaRPr dirty="0"/>
          </a:p>
        </p:txBody>
      </p:sp>
      <p:sp>
        <p:nvSpPr>
          <p:cNvPr id="94" name="Shape 94"/>
          <p:cNvSpPr/>
          <p:nvPr/>
        </p:nvSpPr>
        <p:spPr>
          <a:xfrm>
            <a:off x="177799" y="146050"/>
            <a:ext cx="9144001" cy="850900"/>
          </a:xfrm>
          <a:prstGeom prst="rect">
            <a:avLst/>
          </a:prstGeom>
          <a:noFill/>
          <a:ln>
            <a:noFill/>
          </a:ln>
          <a:effectLst>
            <a:outerShdw blurRad="63500" dist="50800" dir="2700000" rotWithShape="0">
              <a:srgbClr val="000000">
                <a:alpha val="74901"/>
              </a:srgbClr>
            </a:outerShdw>
          </a:effectLst>
        </p:spPr>
        <p:txBody>
          <a:bodyPr spcFirstLastPara="1" wrap="square" lIns="0" tIns="0" rIns="0" bIns="0" anchor="ctr" anchorCtr="0">
            <a:noAutofit/>
          </a:bodyPr>
          <a:lstStyle/>
          <a:p>
            <a:pPr marL="40639" marR="40639" lvl="0" indent="-2539" algn="l" rtl="0">
              <a:spcBef>
                <a:spcPts val="0"/>
              </a:spcBef>
              <a:spcAft>
                <a:spcPts val="0"/>
              </a:spcAft>
              <a:buNone/>
            </a:pPr>
            <a:r>
              <a:rPr lang="en-US" sz="5000" b="0" i="0" u="none" strike="noStrike" cap="none">
                <a:solidFill>
                  <a:srgbClr val="FFFFFF"/>
                </a:solidFill>
                <a:latin typeface="Belleza"/>
                <a:ea typeface="Belleza"/>
                <a:cs typeface="Belleza"/>
                <a:sym typeface="Belleza"/>
              </a:rPr>
              <a:t>Retrieving Memories</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xEl>
                                              <p:pRg st="0" end="0"/>
                                            </p:txEl>
                                          </p:spTgt>
                                        </p:tgtEl>
                                        <p:attrNameLst>
                                          <p:attrName>style.visibility</p:attrName>
                                        </p:attrNameLst>
                                      </p:cBhvr>
                                      <p:to>
                                        <p:strVal val="visible"/>
                                      </p:to>
                                    </p:set>
                                    <p:animEffect transition="in" filter="fade">
                                      <p:cBhvr>
                                        <p:cTn id="7" dur="1000"/>
                                        <p:tgtEl>
                                          <p:spTgt spid="9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3">
                                            <p:txEl>
                                              <p:pRg st="1" end="1"/>
                                            </p:txEl>
                                          </p:spTgt>
                                        </p:tgtEl>
                                        <p:attrNameLst>
                                          <p:attrName>style.visibility</p:attrName>
                                        </p:attrNameLst>
                                      </p:cBhvr>
                                      <p:to>
                                        <p:strVal val="visible"/>
                                      </p:to>
                                    </p:set>
                                    <p:animEffect transition="in" filter="fade">
                                      <p:cBhvr>
                                        <p:cTn id="10" dur="1000"/>
                                        <p:tgtEl>
                                          <p:spTgt spid="93">
                                            <p:txEl>
                                              <p:pRg st="1" end="1"/>
                                            </p:txEl>
                                          </p:spTgt>
                                        </p:tgtEl>
                                      </p:cBhvr>
                                    </p:animEffect>
                                  </p:childTnLst>
                                </p:cTn>
                              </p:par>
                              <p:par>
                                <p:cTn id="11" presetID="23" presetClass="entr" presetSubtype="16"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p:tgtEl>
                                          <p:spTgt spid="92"/>
                                        </p:tgtEl>
                                        <p:attrNameLst>
                                          <p:attrName>ppt_w</p:attrName>
                                        </p:attrNameLst>
                                      </p:cBhvr>
                                      <p:tavLst>
                                        <p:tav tm="0">
                                          <p:val>
                                            <p:strVal val="0"/>
                                          </p:val>
                                        </p:tav>
                                        <p:tav tm="100000">
                                          <p:val>
                                            <p:strVal val="#ppt_w"/>
                                          </p:val>
                                        </p:tav>
                                      </p:tavLst>
                                    </p:anim>
                                    <p:anim calcmode="lin" valueType="num">
                                      <p:cBhvr additive="base">
                                        <p:cTn id="14" dur="500"/>
                                        <p:tgtEl>
                                          <p:spTgt spid="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98"/>
        <p:cNvGrpSpPr/>
        <p:nvPr/>
      </p:nvGrpSpPr>
      <p:grpSpPr>
        <a:xfrm>
          <a:off x="0" y="0"/>
          <a:ext cx="0" cy="0"/>
          <a:chOff x="0" y="0"/>
          <a:chExt cx="0" cy="0"/>
        </a:xfrm>
      </p:grpSpPr>
      <p:pic>
        <p:nvPicPr>
          <p:cNvPr id="99" name="Shape 99"/>
          <p:cNvPicPr preferRelativeResize="0"/>
          <p:nvPr/>
        </p:nvPicPr>
        <p:blipFill rotWithShape="1">
          <a:blip r:embed="rId3">
            <a:alphaModFix/>
          </a:blip>
          <a:srcRect/>
          <a:stretch/>
        </p:blipFill>
        <p:spPr>
          <a:xfrm>
            <a:off x="4906962" y="1447800"/>
            <a:ext cx="4235061" cy="5410200"/>
          </a:xfrm>
          <a:prstGeom prst="rect">
            <a:avLst/>
          </a:prstGeom>
          <a:noFill/>
          <a:ln>
            <a:noFill/>
          </a:ln>
          <a:effectLst>
            <a:outerShdw blurRad="63500" dist="50800" dir="1593903" rotWithShape="0">
              <a:srgbClr val="000000">
                <a:alpha val="74901"/>
              </a:srgbClr>
            </a:outerShdw>
          </a:effectLst>
        </p:spPr>
      </p:pic>
      <p:sp>
        <p:nvSpPr>
          <p:cNvPr id="100" name="Shape 100"/>
          <p:cNvSpPr/>
          <p:nvPr/>
        </p:nvSpPr>
        <p:spPr>
          <a:xfrm>
            <a:off x="127000" y="1409700"/>
            <a:ext cx="5410201" cy="3787703"/>
          </a:xfrm>
          <a:prstGeom prst="rect">
            <a:avLst/>
          </a:prstGeom>
          <a:noFill/>
          <a:ln>
            <a:noFill/>
          </a:ln>
        </p:spPr>
        <p:txBody>
          <a:bodyPr spcFirstLastPara="1" wrap="square" lIns="0" tIns="0" rIns="0" bIns="0" anchor="t" anchorCtr="0">
            <a:noAutofit/>
          </a:bodyPr>
          <a:lstStyle/>
          <a:p>
            <a:pPr marL="1183639" marR="40639" lvl="0" indent="-1018539" algn="l" rtl="0">
              <a:lnSpc>
                <a:spcPct val="90000"/>
              </a:lnSpc>
              <a:spcBef>
                <a:spcPts val="0"/>
              </a:spcBef>
              <a:spcAft>
                <a:spcPts val="0"/>
              </a:spcAft>
              <a:buNone/>
            </a:pPr>
            <a:r>
              <a:rPr lang="en-US" sz="3200" b="1" i="0" u="none" strike="noStrike" cap="none">
                <a:solidFill>
                  <a:srgbClr val="FFFFFF"/>
                </a:solidFill>
                <a:latin typeface="Belleza"/>
                <a:ea typeface="Belleza"/>
                <a:cs typeface="Belleza"/>
                <a:sym typeface="Belleza"/>
              </a:rPr>
              <a:t>State-Dependent </a:t>
            </a:r>
            <a:endParaRPr/>
          </a:p>
          <a:p>
            <a:pPr marL="1183639" marR="40639" lvl="0" indent="-1018539" algn="l" rtl="0">
              <a:lnSpc>
                <a:spcPct val="90000"/>
              </a:lnSpc>
              <a:spcBef>
                <a:spcPts val="700"/>
              </a:spcBef>
              <a:spcAft>
                <a:spcPts val="0"/>
              </a:spcAft>
              <a:buNone/>
            </a:pPr>
            <a:r>
              <a:rPr lang="en-US" sz="3200" b="1" i="0" u="none" strike="noStrike" cap="none">
                <a:solidFill>
                  <a:srgbClr val="FFFFFF"/>
                </a:solidFill>
                <a:latin typeface="Belleza"/>
                <a:ea typeface="Belleza"/>
                <a:cs typeface="Belleza"/>
                <a:sym typeface="Belleza"/>
              </a:rPr>
              <a:t>Memory - </a:t>
            </a:r>
            <a:endParaRPr sz="3200" b="1" i="0" u="none" strike="noStrike" cap="none">
              <a:solidFill>
                <a:srgbClr val="FFFFFF"/>
              </a:solidFill>
              <a:latin typeface="Belleza"/>
              <a:ea typeface="Belleza"/>
              <a:cs typeface="Belleza"/>
              <a:sym typeface="Belleza"/>
            </a:endParaRPr>
          </a:p>
          <a:p>
            <a:pPr marL="1183639" marR="40639" lvl="0" indent="-1018539" algn="l" rtl="0">
              <a:lnSpc>
                <a:spcPct val="90000"/>
              </a:lnSpc>
              <a:spcBef>
                <a:spcPts val="700"/>
              </a:spcBef>
              <a:spcAft>
                <a:spcPts val="0"/>
              </a:spcAft>
              <a:buNone/>
            </a:pPr>
            <a:r>
              <a:rPr lang="en-US" sz="2800" b="0" i="0" u="none" strike="noStrike" cap="none">
                <a:solidFill>
                  <a:srgbClr val="FFFFFF"/>
                </a:solidFill>
                <a:latin typeface="Belleza"/>
                <a:ea typeface="Belleza"/>
                <a:cs typeface="Belleza"/>
                <a:sym typeface="Belleza"/>
              </a:rPr>
              <a:t>		memory where info is more easily retrieved when in the same physiological or emotional state as when the memory was originally learned. (ex. Happy exp., drugs)</a:t>
            </a:r>
            <a:endParaRPr/>
          </a:p>
        </p:txBody>
      </p:sp>
      <p:sp>
        <p:nvSpPr>
          <p:cNvPr id="101" name="Shape 101"/>
          <p:cNvSpPr/>
          <p:nvPr/>
        </p:nvSpPr>
        <p:spPr>
          <a:xfrm>
            <a:off x="177799" y="146050"/>
            <a:ext cx="9144001" cy="850900"/>
          </a:xfrm>
          <a:prstGeom prst="rect">
            <a:avLst/>
          </a:prstGeom>
          <a:noFill/>
          <a:ln>
            <a:noFill/>
          </a:ln>
          <a:effectLst>
            <a:outerShdw blurRad="63500" dist="50800" dir="2700000" rotWithShape="0">
              <a:srgbClr val="000000">
                <a:alpha val="74901"/>
              </a:srgbClr>
            </a:outerShdw>
          </a:effectLst>
        </p:spPr>
        <p:txBody>
          <a:bodyPr spcFirstLastPara="1" wrap="square" lIns="0" tIns="0" rIns="0" bIns="0" anchor="ctr" anchorCtr="0">
            <a:noAutofit/>
          </a:bodyPr>
          <a:lstStyle/>
          <a:p>
            <a:pPr marL="40639" marR="40639" lvl="0" indent="-2539" algn="l" rtl="0">
              <a:spcBef>
                <a:spcPts val="0"/>
              </a:spcBef>
              <a:spcAft>
                <a:spcPts val="0"/>
              </a:spcAft>
              <a:buNone/>
            </a:pPr>
            <a:r>
              <a:rPr lang="en-US" sz="5000" b="0" i="0" u="none" strike="noStrike" cap="none">
                <a:solidFill>
                  <a:srgbClr val="FFFFFF"/>
                </a:solidFill>
                <a:latin typeface="Belleza"/>
                <a:ea typeface="Belleza"/>
                <a:cs typeface="Belleza"/>
                <a:sym typeface="Belleza"/>
              </a:rPr>
              <a:t>Retrieving Memories</a:t>
            </a:r>
            <a:endParaRPr/>
          </a:p>
        </p:txBody>
      </p:sp>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fade">
                                      <p:cBhvr>
                                        <p:cTn id="7" dur="500"/>
                                        <p:tgtEl>
                                          <p:spTgt spid="10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0">
                                            <p:txEl>
                                              <p:pRg st="1" end="1"/>
                                            </p:txEl>
                                          </p:spTgt>
                                        </p:tgtEl>
                                        <p:attrNameLst>
                                          <p:attrName>style.visibility</p:attrName>
                                        </p:attrNameLst>
                                      </p:cBhvr>
                                      <p:to>
                                        <p:strVal val="visible"/>
                                      </p:to>
                                    </p:set>
                                    <p:animEffect transition="in" filter="fade">
                                      <p:cBhvr>
                                        <p:cTn id="10" dur="500"/>
                                        <p:tgtEl>
                                          <p:spTgt spid="10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xEl>
                                              <p:pRg st="2" end="2"/>
                                            </p:txEl>
                                          </p:spTgt>
                                        </p:tgtEl>
                                        <p:attrNameLst>
                                          <p:attrName>style.visibility</p:attrName>
                                        </p:attrNameLst>
                                      </p:cBhvr>
                                      <p:to>
                                        <p:strVal val="visible"/>
                                      </p:to>
                                    </p:set>
                                    <p:animEffect transition="in" filter="fade">
                                      <p:cBhvr>
                                        <p:cTn id="13" dur="500"/>
                                        <p:tgtEl>
                                          <p:spTgt spid="1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9411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1525</Words>
  <Application>Microsoft Office PowerPoint</Application>
  <PresentationFormat>On-screen Show (4:3)</PresentationFormat>
  <Paragraphs>64</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Merriweather Sans</vt:lpstr>
      <vt:lpstr>Belleza</vt:lpstr>
      <vt:lpstr>Arial</vt:lpstr>
      <vt:lpstr>Verdana</vt:lpstr>
      <vt:lpstr>Arial Black</vt:lpstr>
      <vt:lpstr>White</vt:lpstr>
      <vt:lpstr>PowerPoint Presentation</vt:lpstr>
      <vt:lpstr>PowerPoint Presentation</vt:lpstr>
      <vt:lpstr>PowerPoint Presentation</vt:lpstr>
      <vt:lpstr>Encoding Continued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Patrick Ackerman</cp:lastModifiedBy>
  <cp:revision>2</cp:revision>
  <dcterms:modified xsi:type="dcterms:W3CDTF">2020-01-07T15:58:25Z</dcterms:modified>
</cp:coreProperties>
</file>