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65" r:id="rId2"/>
    <p:sldId id="266" r:id="rId3"/>
    <p:sldId id="270" r:id="rId4"/>
    <p:sldId id="271" r:id="rId5"/>
    <p:sldId id="272" r:id="rId6"/>
    <p:sldId id="273" r:id="rId7"/>
    <p:sldId id="274" r:id="rId8"/>
    <p:sldId id="267" r:id="rId9"/>
    <p:sldId id="268" r:id="rId10"/>
    <p:sldId id="269" r:id="rId11"/>
    <p:sldId id="264" r:id="rId12"/>
    <p:sldId id="256" r:id="rId13"/>
    <p:sldId id="257" r:id="rId14"/>
    <p:sldId id="263" r:id="rId15"/>
    <p:sldId id="262" r:id="rId16"/>
    <p:sldId id="260" r:id="rId1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304" autoAdjust="0"/>
  </p:normalViewPr>
  <p:slideViewPr>
    <p:cSldViewPr snapToGrid="0" snapToObjects="1">
      <p:cViewPr>
        <p:scale>
          <a:sx n="38" d="100"/>
          <a:sy n="38" d="100"/>
        </p:scale>
        <p:origin x="990" y="63"/>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1143000" y="685800"/>
            <a:ext cx="4572000" cy="3429000"/>
          </a:xfrm>
          <a:prstGeom prst="rect">
            <a:avLst/>
          </a:prstGeom>
        </p:spPr>
        <p:txBody>
          <a:bodyPr/>
          <a:lstStyle/>
          <a:p>
            <a:endParaRPr/>
          </a:p>
        </p:txBody>
      </p:sp>
      <p:sp>
        <p:nvSpPr>
          <p:cNvPr id="125" name="Shape 12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3035293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26"/>
          <p:cNvSpPr>
            <a:spLocks noGrp="1" noRot="1" noChangeAspect="1"/>
          </p:cNvSpPr>
          <p:nvPr>
            <p:ph type="sldImg"/>
          </p:nvPr>
        </p:nvSpPr>
        <p:spPr>
          <a:prstGeom prst="rect">
            <a:avLst/>
          </a:prstGeom>
        </p:spPr>
        <p:txBody>
          <a:bodyPr/>
          <a:lstStyle/>
          <a:p>
            <a:pPr lvl="0"/>
            <a:endParaRPr/>
          </a:p>
        </p:txBody>
      </p:sp>
      <p:sp>
        <p:nvSpPr>
          <p:cNvPr id="27" name="Shape 27"/>
          <p:cNvSpPr>
            <a:spLocks noGrp="1"/>
          </p:cNvSpPr>
          <p:nvPr>
            <p:ph type="body" sz="quarter" idx="1"/>
          </p:nvPr>
        </p:nvSpPr>
        <p:spPr>
          <a:prstGeom prst="rect">
            <a:avLst/>
          </a:prstGeom>
        </p:spPr>
        <p:txBody>
          <a:bodyPr/>
          <a:lstStyle/>
          <a:p>
            <a:pPr marL="174625" lvl="0" indent="-174625">
              <a:lnSpc>
                <a:spcPts val="2700"/>
              </a:lnSpc>
              <a:spcBef>
                <a:spcPts val="400"/>
              </a:spcBef>
              <a:tabLst>
                <a:tab pos="1651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100">
                <a:latin typeface="Helvetica"/>
                <a:ea typeface="Helvetica"/>
                <a:cs typeface="Helvetica"/>
                <a:sym typeface="Helvetica"/>
              </a:rPr>
              <a:t>This is Ivan Pavlov. Pavlov was a Russian researcher investigating the digestive system.  He didn’t set out to learn about learning. It was a mistake.  When he made his discovery in the field of learning, he was studying the digestive system through saliva.</a:t>
            </a:r>
          </a:p>
          <a:p>
            <a:pPr marL="174625" lvl="0" indent="-174625">
              <a:lnSpc>
                <a:spcPts val="2700"/>
              </a:lnSpc>
              <a:spcBef>
                <a:spcPts val="400"/>
              </a:spcBef>
              <a:tabLst>
                <a:tab pos="1651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100">
                <a:latin typeface="Helvetica"/>
                <a:ea typeface="Helvetica"/>
                <a:cs typeface="Helvetica"/>
                <a:sym typeface="Helvetica"/>
              </a:rPr>
              <a:t>He knew that by setting meat on a dogs tongue, they would salivate because salivation aids in the digestion process. It allows food to slide down our throats into our stomach easier.  However he soon realized that dogs didn’t always wait until they received meat(it was actually meat powder) to start salivating.  Sometimes they would salivate when an assistant entered the laboratory. Why?  Because the dogs had learned from experience that these events - the clinking of the trays, the arrival of the assistants meant that food was coming.</a:t>
            </a:r>
          </a:p>
          <a:p>
            <a:pPr marL="174625" lvl="0" indent="-174625">
              <a:lnSpc>
                <a:spcPts val="3000"/>
              </a:lnSpc>
              <a:spcBef>
                <a:spcPts val="400"/>
              </a:spcBef>
              <a:tabLst>
                <a:tab pos="1651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endParaRPr sz="2100">
              <a:latin typeface="Helvetica"/>
              <a:ea typeface="Helvetica"/>
              <a:cs typeface="Helvetica"/>
              <a:sym typeface="Helvetica"/>
            </a:endParaRPr>
          </a:p>
          <a:p>
            <a:pPr marL="174625" lvl="0" indent="-174625">
              <a:lnSpc>
                <a:spcPts val="2700"/>
              </a:lnSpc>
              <a:spcBef>
                <a:spcPts val="400"/>
              </a:spcBef>
              <a:tabLst>
                <a:tab pos="1651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100">
                <a:latin typeface="Helvetica"/>
                <a:ea typeface="Helvetica"/>
                <a:cs typeface="Helvetica"/>
                <a:sym typeface="Helvetica"/>
              </a:rPr>
              <a:t>So the experimenting began. Pavlov isolated the dog in a small room, secured it in a harness, and attached a device to divert its saliva to a measuring instrument. (Click for animation to show dog in harness)</a:t>
            </a:r>
          </a:p>
          <a:p>
            <a:pPr marL="174625" lvl="0" indent="-174625">
              <a:lnSpc>
                <a:spcPts val="3000"/>
              </a:lnSpc>
              <a:spcBef>
                <a:spcPts val="400"/>
              </a:spcBef>
              <a:tabLst>
                <a:tab pos="1651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endParaRPr sz="2100">
              <a:latin typeface="Helvetica"/>
              <a:ea typeface="Helvetica"/>
              <a:cs typeface="Helvetica"/>
              <a:sym typeface="Helvetica"/>
            </a:endParaRPr>
          </a:p>
          <a:p>
            <a:pPr marL="174625" lvl="0" indent="-174625">
              <a:lnSpc>
                <a:spcPts val="2700"/>
              </a:lnSpc>
              <a:spcBef>
                <a:spcPts val="400"/>
              </a:spcBef>
              <a:tabLst>
                <a:tab pos="1651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100">
                <a:latin typeface="Helvetica"/>
                <a:ea typeface="Helvetica"/>
                <a:cs typeface="Helvetica"/>
                <a:sym typeface="Helvetica"/>
              </a:rPr>
              <a:t> From the next room, they presented food—first by sliding in a food bowl, later by blowing meat powder into the dog’s mouth at a precise moment.They then paired various neutral stimuli (NS)—events the dog could see or hear but didn’t associate with food—with food in the dog’s mouth. If a sight or sound regularly signaled the arrival of food, would the dog learn the link? If so, would it begin salivating in anticipation of the food?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p>
            <a:pPr marL="174625" indent="-174625">
              <a:lnSpc>
                <a:spcPts val="3400"/>
              </a:lnSpc>
              <a:spcBef>
                <a:spcPts val="300"/>
              </a:spcBef>
              <a:tabLst>
                <a:tab pos="1651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300">
                <a:latin typeface="Arial"/>
                <a:ea typeface="Arial"/>
                <a:cs typeface="Arial"/>
                <a:sym typeface="Arial"/>
              </a:defRPr>
            </a:pPr>
            <a:r>
              <a:rPr sz="2800">
                <a:latin typeface="Helvetica"/>
                <a:ea typeface="Helvetica"/>
                <a:cs typeface="Helvetica"/>
                <a:sym typeface="Helvetica"/>
              </a:rPr>
              <a:t>Flooding is based on Extinction - remember in extinction, after a stimulus has occurred without a unconditioned response, the conditioned response will eventually go extinct. </a:t>
            </a:r>
          </a:p>
          <a:p>
            <a:pPr marL="174625" indent="-174625">
              <a:lnSpc>
                <a:spcPts val="2800"/>
              </a:lnSpc>
              <a:spcBef>
                <a:spcPts val="300"/>
              </a:spcBef>
              <a:tabLst>
                <a:tab pos="1651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300">
                <a:latin typeface="Arial"/>
                <a:ea typeface="Arial"/>
                <a:cs typeface="Arial"/>
                <a:sym typeface="Arial"/>
              </a:defRPr>
            </a:pPr>
            <a:endParaRPr sz="2800" dirty="0">
              <a:latin typeface="Helvetica"/>
              <a:ea typeface="Helvetica"/>
              <a:cs typeface="Helvetica"/>
              <a:sym typeface="Helvetica"/>
            </a:endParaRPr>
          </a:p>
          <a:p>
            <a:pPr marL="174625" indent="-174625">
              <a:lnSpc>
                <a:spcPts val="3400"/>
              </a:lnSpc>
              <a:spcBef>
                <a:spcPts val="300"/>
              </a:spcBef>
              <a:tabLst>
                <a:tab pos="1651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300">
                <a:latin typeface="Arial"/>
                <a:ea typeface="Arial"/>
                <a:cs typeface="Arial"/>
                <a:sym typeface="Arial"/>
              </a:defRPr>
            </a:pPr>
            <a:r>
              <a:rPr sz="2800" dirty="0">
                <a:latin typeface="Helvetica"/>
                <a:ea typeface="Helvetica"/>
                <a:cs typeface="Helvetica"/>
                <a:sym typeface="Helvetica"/>
              </a:rPr>
              <a:t>A person who is afraid of heights might look out from a sixth-story window until she or he is no longer upset by it. Or. . .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prstGeom prst="rect">
            <a:avLst/>
          </a:prstGeom>
        </p:spPr>
        <p:txBody>
          <a:bodyPr/>
          <a:lstStyle/>
          <a:p>
            <a:endParaRPr/>
          </a:p>
        </p:txBody>
      </p:sp>
      <p:sp>
        <p:nvSpPr>
          <p:cNvPr id="144" name="Shape 144"/>
          <p:cNvSpPr>
            <a:spLocks noGrp="1"/>
          </p:cNvSpPr>
          <p:nvPr>
            <p:ph type="body" sz="quarter" idx="1"/>
          </p:nvPr>
        </p:nvSpPr>
        <p:spPr>
          <a:prstGeom prst="rect">
            <a:avLst/>
          </a:prstGeom>
        </p:spPr>
        <p:txBody>
          <a:bodyPr/>
          <a:lstStyle/>
          <a:p>
            <a:pPr marL="174625" indent="-174625">
              <a:lnSpc>
                <a:spcPts val="3200"/>
              </a:lnSpc>
              <a:spcBef>
                <a:spcPts val="300"/>
              </a:spcBef>
              <a:tabLst>
                <a:tab pos="1651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latin typeface="Lucida Grande"/>
                <a:ea typeface="Lucida Grande"/>
                <a:cs typeface="Lucida Grande"/>
                <a:sym typeface="Lucida Grande"/>
              </a:defRPr>
            </a:pPr>
            <a:r>
              <a:rPr sz="2600">
                <a:latin typeface="Helvetica"/>
                <a:ea typeface="Helvetica"/>
                <a:cs typeface="Helvetica"/>
                <a:sym typeface="Helvetica"/>
              </a:rPr>
              <a:t> A person with a fear of snakes might be put in a room with lots of harmless snakes crawling around in the room.</a:t>
            </a:r>
          </a:p>
          <a:p>
            <a:pPr marL="174625" indent="-174625">
              <a:lnSpc>
                <a:spcPts val="3200"/>
              </a:lnSpc>
              <a:spcBef>
                <a:spcPts val="300"/>
              </a:spcBef>
              <a:tabLst>
                <a:tab pos="1651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latin typeface="Lucida Grande"/>
                <a:ea typeface="Lucida Grande"/>
                <a:cs typeface="Lucida Grande"/>
                <a:sym typeface="Lucida Grande"/>
              </a:defRPr>
            </a:pPr>
            <a:r>
              <a:rPr sz="2600" b="1">
                <a:latin typeface="Helvetica"/>
                <a:ea typeface="Helvetica"/>
                <a:cs typeface="Helvetica"/>
                <a:sym typeface="Helvetica"/>
              </a:rPr>
              <a:t>It’s quite effe</a:t>
            </a:r>
            <a:r>
              <a:rPr sz="2600">
                <a:latin typeface="Helvetica"/>
                <a:ea typeface="Helvetica"/>
                <a:cs typeface="Helvetica"/>
                <a:sym typeface="Helvetica"/>
              </a:rPr>
              <a:t>ctive, BUT very unpleasant.  When people fear something, forced exposure to it is the last thing they want.  For this reason, psychologists usually prefer to use systematic desensitization</a:t>
            </a:r>
          </a:p>
          <a:p>
            <a:pPr marL="174625" indent="-174625">
              <a:lnSpc>
                <a:spcPts val="3200"/>
              </a:lnSpc>
              <a:spcBef>
                <a:spcPts val="300"/>
              </a:spcBef>
              <a:tabLst>
                <a:tab pos="1651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900">
                <a:latin typeface="Arial"/>
                <a:ea typeface="Arial"/>
                <a:cs typeface="Arial"/>
                <a:sym typeface="Arial"/>
              </a:defRPr>
            </a:pPr>
            <a:r>
              <a:rPr sz="2600" b="1">
                <a:latin typeface="Helvetica"/>
                <a:ea typeface="Helvetica"/>
                <a:cs typeface="Helvetica"/>
                <a:sym typeface="Helvetica"/>
              </a:rPr>
              <a:t>People who fea</a:t>
            </a:r>
            <a:r>
              <a:rPr sz="2600">
                <a:latin typeface="Helvetica"/>
                <a:ea typeface="Helvetica"/>
                <a:cs typeface="Helvetica"/>
                <a:sym typeface="Helvetica"/>
              </a:rPr>
              <a:t>r snakes are shown pictures of snakes while they are relaxed.  Once they can view pictures of snakes without losing the feeling of relaxation, they are shown some real snakes from a distance.  Then after some more time, the snakes are brought closer, and eventually the peopl no longer fear snakes.  </a:t>
            </a:r>
          </a:p>
          <a:p>
            <a:pPr marL="174625" indent="-174625">
              <a:lnSpc>
                <a:spcPts val="3200"/>
              </a:lnSpc>
              <a:spcBef>
                <a:spcPts val="300"/>
              </a:spcBef>
              <a:tabLst>
                <a:tab pos="1651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900">
                <a:latin typeface="Arial"/>
                <a:ea typeface="Arial"/>
                <a:cs typeface="Arial"/>
                <a:sym typeface="Arial"/>
              </a:defRPr>
            </a:pPr>
            <a:r>
              <a:rPr sz="2600">
                <a:latin typeface="Helvetica"/>
                <a:ea typeface="Helvetica"/>
                <a:cs typeface="Helvetica"/>
                <a:sym typeface="Helvetica"/>
              </a:rPr>
              <a:t>This takes longer, but its not as unpleasant.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prstGeom prst="rect">
            <a:avLst/>
          </a:prstGeom>
        </p:spPr>
        <p:txBody>
          <a:bodyPr/>
          <a:lstStyle/>
          <a:p>
            <a:pPr lvl="0"/>
            <a:endParaRPr/>
          </a:p>
        </p:txBody>
      </p:sp>
      <p:sp>
        <p:nvSpPr>
          <p:cNvPr id="246" name="Shape 246"/>
          <p:cNvSpPr>
            <a:spLocks noGrp="1"/>
          </p:cNvSpPr>
          <p:nvPr>
            <p:ph type="body" sz="quarter" idx="1"/>
          </p:nvPr>
        </p:nvSpPr>
        <p:spPr>
          <a:prstGeom prst="rect">
            <a:avLst/>
          </a:prstGeom>
        </p:spPr>
        <p:txBody>
          <a:bodyPr/>
          <a:lstStyle/>
          <a:p>
            <a:pPr marL="174625" lvl="0" indent="-174625">
              <a:lnSpc>
                <a:spcPts val="3200"/>
              </a:lnSpc>
              <a:spcBef>
                <a:spcPts val="300"/>
              </a:spcBef>
              <a:tabLst>
                <a:tab pos="1651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a:latin typeface="Helvetica"/>
                <a:ea typeface="Helvetica"/>
                <a:cs typeface="Helvetica"/>
                <a:sym typeface="Helvetica"/>
              </a:rPr>
              <a:t>An experiment in 1924 - used a 2 year old boy named Peter, who was afraid of Rabbits.  They gradually brought a rabbit closer to the boy while they fed the boy candy and cookies.  The boy seemed nervous about the rabbit, but he continued to eat his treat.  Gradually, the animal was bought even closer.  Eventually, the boy ate treats and petted the rabbit at the same time.</a:t>
            </a:r>
          </a:p>
          <a:p>
            <a:pPr marL="174625" lvl="0" indent="-174625">
              <a:lnSpc>
                <a:spcPts val="3200"/>
              </a:lnSpc>
              <a:spcBef>
                <a:spcPts val="300"/>
              </a:spcBef>
              <a:tabLst>
                <a:tab pos="1651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a:latin typeface="Helvetica"/>
                <a:ea typeface="Helvetica"/>
                <a:cs typeface="Helvetica"/>
                <a:sym typeface="Helvetica"/>
              </a:rPr>
              <a:t>---Apparently his pleasure at eating the sweets canceled out his fear of the rabbit.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prstGeom prst="rect">
            <a:avLst/>
          </a:prstGeom>
        </p:spPr>
        <p:txBody>
          <a:bodyPr/>
          <a:lstStyle/>
          <a:p>
            <a:pPr lvl="0"/>
            <a:endParaRPr/>
          </a:p>
        </p:txBody>
      </p:sp>
      <p:sp>
        <p:nvSpPr>
          <p:cNvPr id="257" name="Shape 257"/>
          <p:cNvSpPr>
            <a:spLocks noGrp="1"/>
          </p:cNvSpPr>
          <p:nvPr>
            <p:ph type="body" sz="quarter" idx="1"/>
          </p:nvPr>
        </p:nvSpPr>
        <p:spPr>
          <a:prstGeom prst="rect">
            <a:avLst/>
          </a:prstGeom>
        </p:spPr>
        <p:txBody>
          <a:bodyPr/>
          <a:lstStyle/>
          <a:p>
            <a:pPr marL="174625" lvl="0" indent="-174625">
              <a:lnSpc>
                <a:spcPts val="2700"/>
              </a:lnSpc>
              <a:spcBef>
                <a:spcPts val="300"/>
              </a:spcBef>
              <a:tabLst>
                <a:tab pos="1651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200" b="1">
                <a:latin typeface="Helvetica"/>
                <a:ea typeface="Helvetica"/>
                <a:cs typeface="Helvetica"/>
                <a:sym typeface="Helvetica"/>
              </a:rPr>
              <a:t>Classical conditioning </a:t>
            </a:r>
            <a:r>
              <a:rPr sz="2200">
                <a:latin typeface="Helvetica"/>
                <a:ea typeface="Helvetica"/>
                <a:cs typeface="Helvetica"/>
                <a:sym typeface="Helvetica"/>
              </a:rPr>
              <a:t>can also be used for some kids, usually around 5 or 6 who still wet the bed.  The problems is that they do not wake themselves up when the feel bladder tension.</a:t>
            </a:r>
          </a:p>
          <a:p>
            <a:pPr marL="174625" lvl="0" indent="-174625">
              <a:lnSpc>
                <a:spcPts val="3200"/>
              </a:lnSpc>
              <a:spcBef>
                <a:spcPts val="300"/>
              </a:spcBef>
              <a:tabLst>
                <a:tab pos="1651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endParaRPr sz="2200">
              <a:latin typeface="Helvetica"/>
              <a:ea typeface="Helvetica"/>
              <a:cs typeface="Helvetica"/>
              <a:sym typeface="Helvetica"/>
            </a:endParaRPr>
          </a:p>
          <a:p>
            <a:pPr marL="174625" lvl="0" indent="-174625">
              <a:lnSpc>
                <a:spcPts val="2700"/>
              </a:lnSpc>
              <a:spcBef>
                <a:spcPts val="300"/>
              </a:spcBef>
              <a:tabLst>
                <a:tab pos="1651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200" b="1">
                <a:latin typeface="Helvetica"/>
                <a:ea typeface="Helvetica"/>
                <a:cs typeface="Helvetica"/>
                <a:sym typeface="Helvetica"/>
              </a:rPr>
              <a:t>Bell &amp; Pad Method -</a:t>
            </a:r>
            <a:r>
              <a:rPr sz="2200">
                <a:latin typeface="Helvetica"/>
                <a:ea typeface="Helvetica"/>
                <a:cs typeface="Helvetica"/>
                <a:sym typeface="Helvetica"/>
              </a:rPr>
              <a:t> In this method, a child sleeps on a special pad.  Urination causes a bell to ring and wakes up the child .  After a couple of weeks, the child is conditioned to wake up in response to bladder tension   Child instructed to turn off alarm and go to the rest room</a:t>
            </a:r>
          </a:p>
          <a:p>
            <a:pPr marL="742950" lvl="0" indent="-285750">
              <a:defRPr sz="1800"/>
            </a:pPr>
            <a:r>
              <a:rPr sz="2200">
                <a:latin typeface="Helvetica"/>
                <a:ea typeface="Helvetica"/>
                <a:cs typeface="Helvetica"/>
                <a:sym typeface="Helvetica"/>
              </a:rPr>
              <a:t>Bell (US) Wake-up and tightening muscles to prevent urination (UR)</a:t>
            </a:r>
          </a:p>
          <a:p>
            <a:pPr marL="742950" lvl="0" indent="-285750">
              <a:defRPr sz="1800"/>
            </a:pPr>
            <a:r>
              <a:rPr sz="2200">
                <a:latin typeface="Helvetica"/>
                <a:ea typeface="Helvetica"/>
                <a:cs typeface="Helvetica"/>
                <a:sym typeface="Helvetica"/>
              </a:rPr>
              <a:t>Bodily sensations (CS)  Wake-up and tightening muscles to prevent urination (CR)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pPr>
              <a:lnSpc>
                <a:spcPct val="100000"/>
              </a:lnSpc>
              <a:defRPr sz="1600">
                <a:latin typeface="Lucida Grande"/>
                <a:ea typeface="Lucida Grande"/>
                <a:cs typeface="Lucida Grande"/>
                <a:sym typeface="Lucida Grande"/>
              </a:defRPr>
            </a:pPr>
            <a:r>
              <a:rPr dirty="0"/>
              <a:t>Label the US, UR, CS, CR while watching video.</a:t>
            </a:r>
          </a:p>
          <a:p>
            <a:pPr>
              <a:lnSpc>
                <a:spcPct val="100000"/>
              </a:lnSpc>
              <a:defRPr sz="1600">
                <a:latin typeface="Lucida Grande"/>
                <a:ea typeface="Lucida Grande"/>
                <a:cs typeface="Lucida Grande"/>
                <a:sym typeface="Lucida Grande"/>
              </a:defRPr>
            </a:pPr>
            <a:endParaRPr dirty="0"/>
          </a:p>
          <a:p>
            <a:pPr>
              <a:lnSpc>
                <a:spcPct val="100000"/>
              </a:lnSpc>
              <a:defRPr sz="1600">
                <a:latin typeface="Lucida Grande"/>
                <a:ea typeface="Lucida Grande"/>
                <a:cs typeface="Lucida Grande"/>
                <a:sym typeface="Lucida Grande"/>
              </a:defRPr>
            </a:pPr>
            <a:r>
              <a:rPr dirty="0"/>
              <a:t>Ask the class what the result of Albert’s fear through </a:t>
            </a:r>
            <a:r>
              <a:rPr dirty="0" smtClean="0"/>
              <a:t>generalization</a:t>
            </a:r>
            <a:r>
              <a:rPr lang="en-US" dirty="0" smtClean="0"/>
              <a:t>?  All white</a:t>
            </a:r>
            <a:r>
              <a:rPr lang="en-US" baseline="0" dirty="0" smtClean="0"/>
              <a:t> fuzzy furry things.</a:t>
            </a:r>
            <a:r>
              <a:rPr dirty="0" smtClean="0"/>
              <a:t>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Shape 94"/>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3175"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Shape 117"/>
          <p:cNvSpPr/>
          <p:nvPr/>
        </p:nvSpPr>
        <p:spPr>
          <a:xfrm>
            <a:off x="0" y="-195072"/>
            <a:ext cx="13004801" cy="10062465"/>
          </a:xfrm>
          <a:prstGeom prst="rect">
            <a:avLst/>
          </a:prstGeom>
          <a:solidFill>
            <a:srgbClr val="000000"/>
          </a:solidFill>
          <a:ln w="25400">
            <a:solidFill>
              <a:srgbClr val="000000"/>
            </a:solidFill>
            <a:miter lim="400000"/>
          </a:ln>
        </p:spPr>
        <p:txBody>
          <a:bodyPr lIns="48767" tIns="48767" rIns="48767" bIns="48767" anchor="ctr"/>
          <a:lstStyle/>
          <a:p>
            <a:pPr defTabSz="585216">
              <a:lnSpc>
                <a:spcPts val="3300"/>
              </a:lnSpc>
              <a:tabLst>
                <a:tab pos="1066800" algn="l"/>
              </a:tabLst>
              <a:defRPr sz="2800">
                <a:solidFill>
                  <a:srgbClr val="363929"/>
                </a:solidFill>
                <a:effectLst>
                  <a:outerShdw blurRad="38100" dist="12700" dir="5400000" rotWithShape="0">
                    <a:srgbClr val="000000">
                      <a:alpha val="50000"/>
                    </a:srgbClr>
                  </a:outerShdw>
                </a:effectLst>
                <a:latin typeface="Optima"/>
                <a:ea typeface="Optima"/>
                <a:cs typeface="Optima"/>
                <a:sym typeface="Optima"/>
              </a:defRPr>
            </a:pPr>
            <a:endParaRPr/>
          </a:p>
        </p:txBody>
      </p:sp>
      <p:sp>
        <p:nvSpPr>
          <p:cNvPr id="118" name="Shape 118"/>
          <p:cNvSpPr>
            <a:spLocks noGrp="1"/>
          </p:cNvSpPr>
          <p:nvPr>
            <p:ph type="sldNum" sz="quarter" idx="2"/>
          </p:nvPr>
        </p:nvSpPr>
        <p:spPr>
          <a:xfrm>
            <a:off x="12193726" y="9119616"/>
            <a:ext cx="420930" cy="433453"/>
          </a:xfrm>
          <a:prstGeom prst="rect">
            <a:avLst/>
          </a:prstGeom>
        </p:spPr>
        <p:txBody>
          <a:bodyPr lIns="48767" tIns="48767" rIns="48767" bIns="48767"/>
          <a:lstStyle>
            <a:lvl1pPr algn="r" defTabSz="585216">
              <a:lnSpc>
                <a:spcPts val="2600"/>
              </a:lnSpc>
              <a:tabLst>
                <a:tab pos="1066800" algn="l"/>
              </a:tabLst>
              <a:defRPr sz="2200">
                <a:solidFill>
                  <a:srgbClr val="363929"/>
                </a:solidFill>
                <a:latin typeface="Optima"/>
                <a:ea typeface="Optima"/>
                <a:cs typeface="Optima"/>
                <a:sym typeface="Optima"/>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19250" y="660400"/>
            <a:ext cx="9758016" cy="59055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lstStyle/>
          <a:p>
            <a:r>
              <a:t>Title Text</a:t>
            </a:r>
          </a:p>
        </p:txBody>
      </p:sp>
      <p:sp>
        <p:nvSpPr>
          <p:cNvPr id="22" name="Shape 22"/>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299" y="638919"/>
            <a:ext cx="5325770" cy="8216901"/>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31000" y="4965700"/>
            <a:ext cx="5334000" cy="3898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31000" y="635000"/>
            <a:ext cx="5334000" cy="3898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635000"/>
            <a:ext cx="5334000" cy="8229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830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video" Target="https://www.youtube.com/embed/ERSAaQrUpbc"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gif"/><Relationship Id="rId4" Type="http://schemas.openxmlformats.org/officeDocument/2006/relationships/image" Target="../media/image10.gif"/></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
          </p:nvPr>
        </p:nvSpPr>
        <p:spPr>
          <a:xfrm>
            <a:off x="1270000" y="1397000"/>
            <a:ext cx="10464800" cy="4762500"/>
          </a:xfrm>
        </p:spPr>
        <p:txBody>
          <a:bodyPr>
            <a:noAutofit/>
          </a:bodyPr>
          <a:lstStyle/>
          <a:p>
            <a:pPr algn="l"/>
            <a:r>
              <a:rPr lang="en-US" sz="4800" dirty="0" smtClean="0"/>
              <a:t>Do Now – Left Side</a:t>
            </a:r>
          </a:p>
          <a:p>
            <a:pPr algn="l"/>
            <a:endParaRPr lang="en-US" sz="4800" dirty="0" smtClean="0">
              <a:solidFill>
                <a:srgbClr val="92D050"/>
              </a:solidFill>
            </a:endParaRPr>
          </a:p>
          <a:p>
            <a:pPr algn="l"/>
            <a:r>
              <a:rPr lang="en-US" sz="4800" dirty="0" smtClean="0">
                <a:solidFill>
                  <a:srgbClr val="92D050"/>
                </a:solidFill>
              </a:rPr>
              <a:t>Mind Dump</a:t>
            </a:r>
          </a:p>
          <a:p>
            <a:pPr algn="l"/>
            <a:r>
              <a:rPr lang="en-US" sz="4800" dirty="0" smtClean="0"/>
              <a:t>With a partner you have </a:t>
            </a:r>
            <a:r>
              <a:rPr lang="en-US" sz="4800" dirty="0" smtClean="0">
                <a:solidFill>
                  <a:schemeClr val="accent3">
                    <a:lumMod val="60000"/>
                    <a:lumOff val="40000"/>
                  </a:schemeClr>
                </a:solidFill>
              </a:rPr>
              <a:t>two minutes </a:t>
            </a:r>
            <a:r>
              <a:rPr lang="en-US" sz="4800" dirty="0" smtClean="0"/>
              <a:t>to list as many facts as about Classical Conditioning. Number each fact. Both people keep the list in their notebooks.</a:t>
            </a:r>
            <a:endParaRPr lang="en-US" sz="4800" dirty="0"/>
          </a:p>
        </p:txBody>
      </p:sp>
      <p:pic>
        <p:nvPicPr>
          <p:cNvPr id="5" name="ERSAaQrUpbc"/>
          <p:cNvPicPr>
            <a:picLocks noRot="1" noChangeAspect="1"/>
          </p:cNvPicPr>
          <p:nvPr>
            <a:videoFile r:link="rId1"/>
          </p:nvPr>
        </p:nvPicPr>
        <p:blipFill>
          <a:blip r:embed="rId3"/>
          <a:stretch>
            <a:fillRect/>
          </a:stretch>
        </p:blipFill>
        <p:spPr>
          <a:xfrm>
            <a:off x="8839200" y="7370763"/>
            <a:ext cx="2286000" cy="1285875"/>
          </a:xfrm>
          <a:prstGeom prst="rect">
            <a:avLst/>
          </a:prstGeom>
        </p:spPr>
      </p:pic>
    </p:spTree>
    <p:extLst>
      <p:ext uri="{BB962C8B-B14F-4D97-AF65-F5344CB8AC3E}">
        <p14:creationId xmlns:p14="http://schemas.microsoft.com/office/powerpoint/2010/main" val="1169419298"/>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a:t>
            </a:r>
            <a:endParaRPr lang="en-US" dirty="0"/>
          </a:p>
        </p:txBody>
      </p:sp>
      <p:sp>
        <p:nvSpPr>
          <p:cNvPr id="3" name="Text Placeholder 2"/>
          <p:cNvSpPr>
            <a:spLocks noGrp="1"/>
          </p:cNvSpPr>
          <p:nvPr>
            <p:ph type="body" idx="1"/>
          </p:nvPr>
        </p:nvSpPr>
        <p:spPr>
          <a:xfrm>
            <a:off x="952500" y="2590800"/>
            <a:ext cx="11099800" cy="2730500"/>
          </a:xfrm>
        </p:spPr>
        <p:txBody>
          <a:bodyPr>
            <a:normAutofit lnSpcReduction="10000"/>
          </a:bodyPr>
          <a:lstStyle/>
          <a:p>
            <a:pPr marL="0" indent="0">
              <a:buNone/>
            </a:pPr>
            <a:r>
              <a:rPr lang="en-US" dirty="0" smtClean="0"/>
              <a:t>Sinbad was frightened when a barking spaniel lunged at the fence as Sinbad walked by. The next day, when Sinbad’s mother started to lead him by the house where the spaniel lives, Sinbad began to tremble and whimper.</a:t>
            </a:r>
            <a:endParaRPr lang="en-US" dirty="0"/>
          </a:p>
        </p:txBody>
      </p:sp>
      <p:sp>
        <p:nvSpPr>
          <p:cNvPr id="4" name="Rectangle 3"/>
          <p:cNvSpPr/>
          <p:nvPr/>
        </p:nvSpPr>
        <p:spPr>
          <a:xfrm>
            <a:off x="927100" y="5856238"/>
            <a:ext cx="6502400" cy="2308324"/>
          </a:xfrm>
          <a:prstGeom prst="rect">
            <a:avLst/>
          </a:prstGeom>
        </p:spPr>
        <p:txBody>
          <a:bodyPr>
            <a:spAutoFit/>
          </a:bodyPr>
          <a:lstStyle/>
          <a:p>
            <a:pPr algn="l"/>
            <a:r>
              <a:rPr lang="en-US" dirty="0">
                <a:solidFill>
                  <a:srgbClr val="92D050"/>
                </a:solidFill>
              </a:rPr>
              <a:t>Unconditioned Stimulus</a:t>
            </a:r>
          </a:p>
          <a:p>
            <a:pPr algn="l"/>
            <a:r>
              <a:rPr lang="en-US" dirty="0">
                <a:solidFill>
                  <a:srgbClr val="92D050"/>
                </a:solidFill>
              </a:rPr>
              <a:t>Unconditioned Response</a:t>
            </a:r>
          </a:p>
          <a:p>
            <a:pPr algn="l"/>
            <a:r>
              <a:rPr lang="en-US" dirty="0">
                <a:solidFill>
                  <a:srgbClr val="92D050"/>
                </a:solidFill>
              </a:rPr>
              <a:t>Conditioned Stimulus </a:t>
            </a:r>
          </a:p>
          <a:p>
            <a:pPr algn="l"/>
            <a:r>
              <a:rPr lang="en-US" dirty="0">
                <a:solidFill>
                  <a:srgbClr val="92D050"/>
                </a:solidFill>
              </a:rPr>
              <a:t>Conditioned Response</a:t>
            </a:r>
            <a:endParaRPr lang="en-US" dirty="0">
              <a:solidFill>
                <a:srgbClr val="92D050"/>
              </a:solidFill>
            </a:endParaRPr>
          </a:p>
        </p:txBody>
      </p:sp>
      <p:sp>
        <p:nvSpPr>
          <p:cNvPr id="5" name="TextBox 4"/>
          <p:cNvSpPr txBox="1"/>
          <p:nvPr/>
        </p:nvSpPr>
        <p:spPr>
          <a:xfrm>
            <a:off x="6502400" y="5856238"/>
            <a:ext cx="5549900"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Tx/>
              <a:buChar char="-"/>
              <a:tabLst/>
            </a:pPr>
            <a:r>
              <a:rPr kumimoji="0" lang="en-US" sz="3600" b="0" i="0" u="none" strike="noStrike" cap="none" spc="0" normalizeH="0" baseline="0" dirty="0" smtClean="0">
                <a:ln>
                  <a:noFill/>
                </a:ln>
                <a:solidFill>
                  <a:srgbClr val="FFFFFF"/>
                </a:solidFill>
                <a:effectLst/>
                <a:uFillTx/>
                <a:latin typeface="+mn-lt"/>
                <a:ea typeface="+mn-ea"/>
                <a:cs typeface="+mn-cs"/>
                <a:sym typeface="Helvetica Light"/>
              </a:rPr>
              <a:t>Barking Spaniel</a:t>
            </a:r>
          </a:p>
          <a:p>
            <a:pPr marL="571500" marR="0" indent="-571500" algn="l" defTabSz="584200" rtl="0" fontAlgn="auto" latinLnBrk="0" hangingPunct="0">
              <a:lnSpc>
                <a:spcPct val="100000"/>
              </a:lnSpc>
              <a:spcBef>
                <a:spcPts val="0"/>
              </a:spcBef>
              <a:spcAft>
                <a:spcPts val="0"/>
              </a:spcAft>
              <a:buClrTx/>
              <a:buSzTx/>
              <a:buFontTx/>
              <a:buChar char="-"/>
              <a:tabLst/>
            </a:pPr>
            <a:r>
              <a:rPr lang="en-US" dirty="0" smtClean="0"/>
              <a:t>Frightened</a:t>
            </a:r>
          </a:p>
          <a:p>
            <a:pPr marL="571500" marR="0" indent="-571500" algn="l" defTabSz="584200" rtl="0" fontAlgn="auto" latinLnBrk="0" hangingPunct="0">
              <a:lnSpc>
                <a:spcPct val="100000"/>
              </a:lnSpc>
              <a:spcBef>
                <a:spcPts val="0"/>
              </a:spcBef>
              <a:spcAft>
                <a:spcPts val="0"/>
              </a:spcAft>
              <a:buClrTx/>
              <a:buSzTx/>
              <a:buFontTx/>
              <a:buChar char="-"/>
              <a:tabLst/>
            </a:pPr>
            <a:r>
              <a:rPr lang="en-US" dirty="0" smtClean="0"/>
              <a:t>Home of the Spaniel</a:t>
            </a:r>
          </a:p>
          <a:p>
            <a:pPr marL="571500" marR="0" indent="-571500" algn="l" defTabSz="584200" rtl="0" fontAlgn="auto" latinLnBrk="0" hangingPunct="0">
              <a:lnSpc>
                <a:spcPct val="100000"/>
              </a:lnSpc>
              <a:spcBef>
                <a:spcPts val="0"/>
              </a:spcBef>
              <a:spcAft>
                <a:spcPts val="0"/>
              </a:spcAft>
              <a:buClrTx/>
              <a:buSzTx/>
              <a:buFontTx/>
              <a:buChar char="-"/>
              <a:tabLst/>
            </a:pPr>
            <a:r>
              <a:rPr lang="en-US" dirty="0" smtClean="0"/>
              <a:t>Tremble and Whimper</a:t>
            </a: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358823784"/>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p:nvPr/>
        </p:nvSpPr>
        <p:spPr>
          <a:xfrm>
            <a:off x="16256" y="-32512"/>
            <a:ext cx="13004800" cy="9867392"/>
          </a:xfrm>
          <a:prstGeom prst="rect">
            <a:avLst/>
          </a:prstGeom>
          <a:solidFill/>
          <a:ln w="25400">
            <a:solidFill/>
            <a:miter lim="400000"/>
          </a:ln>
        </p:spPr>
        <p:txBody>
          <a:bodyPr lIns="0" tIns="0" rIns="0" bIns="0" anchor="ctr"/>
          <a:lstStyle/>
          <a:p>
            <a:pPr>
              <a:tabLst>
                <a:tab pos="1072896" algn="l"/>
              </a:tabLst>
              <a:defRPr>
                <a:effectLst>
                  <a:outerShdw blurRad="38100" dist="12700" dir="5400000" rotWithShape="0">
                    <a:srgbClr val="000000">
                      <a:alpha val="50000"/>
                    </a:srgbClr>
                  </a:outerShdw>
                </a:effectLst>
              </a:defRPr>
            </a:pPr>
            <a:endParaRPr/>
          </a:p>
        </p:txBody>
      </p:sp>
      <p:pic>
        <p:nvPicPr>
          <p:cNvPr id="24" name="6a00e554b11a2e8833011570ec73b2970b-800wi.jpg"/>
          <p:cNvPicPr/>
          <p:nvPr/>
        </p:nvPicPr>
        <p:blipFill>
          <a:blip r:embed="rId3">
            <a:extLst/>
          </a:blip>
          <a:stretch>
            <a:fillRect/>
          </a:stretch>
        </p:blipFill>
        <p:spPr>
          <a:xfrm>
            <a:off x="3031860" y="213547"/>
            <a:ext cx="10129521" cy="9788146"/>
          </a:xfrm>
          <a:prstGeom prst="rect">
            <a:avLst/>
          </a:prstGeom>
          <a:ln w="12700">
            <a:miter lim="400000"/>
          </a:ln>
          <a:effectLst>
            <a:outerShdw blurRad="215900" dir="17280000" rotWithShape="0">
              <a:srgbClr val="000000"/>
            </a:outerShdw>
          </a:effectLst>
        </p:spPr>
      </p:pic>
      <p:sp>
        <p:nvSpPr>
          <p:cNvPr id="5" name="Shape 33"/>
          <p:cNvSpPr/>
          <p:nvPr/>
        </p:nvSpPr>
        <p:spPr>
          <a:xfrm>
            <a:off x="813245" y="8518267"/>
            <a:ext cx="11593500" cy="524824"/>
          </a:xfrm>
          <a:prstGeom prst="rect">
            <a:avLst/>
          </a:prstGeom>
          <a:ln w="12700">
            <a:miter lim="400000"/>
          </a:ln>
          <a:effectLst>
            <a:outerShdw blurRad="63500" dir="2700000" rotWithShape="0">
              <a:srgbClr val="000000"/>
            </a:outerShdw>
          </a:effectLst>
          <a:extLst>
            <a:ext uri="{C572A759-6A51-4108-AA02-DFA0A04FC94B}">
              <ma14:wrappingTextBoxFlag xmlns:ma14="http://schemas.microsoft.com/office/mac/drawingml/2011/main" xmlns="" val="1"/>
            </a:ext>
          </a:extLst>
        </p:spPr>
        <p:txBody>
          <a:bodyPr wrap="square" lIns="0" tIns="0" rIns="0" bIns="0">
            <a:spAutoFit/>
          </a:bodyPr>
          <a:lstStyle/>
          <a:p>
            <a:pPr lvl="0">
              <a:lnSpc>
                <a:spcPts val="4000"/>
              </a:lnSpc>
              <a:tabLst>
                <a:tab pos="838200" algn="l"/>
                <a:tab pos="7467600" algn="l"/>
              </a:tabLst>
              <a:defRPr sz="1800">
                <a:solidFill>
                  <a:srgbClr val="000000"/>
                </a:solidFill>
              </a:defRPr>
            </a:pPr>
            <a:r>
              <a:rPr lang="en-US" sz="4800" b="1" dirty="0" smtClean="0">
                <a:solidFill>
                  <a:srgbClr val="D3D3D3"/>
                </a:solidFill>
                <a:effectLst>
                  <a:outerShdw blurRad="63500" dir="2700000" rotWithShape="0">
                    <a:srgbClr val="000000"/>
                  </a:outerShdw>
                </a:effectLst>
                <a:latin typeface="Arial"/>
                <a:ea typeface="Arial"/>
                <a:cs typeface="Arial"/>
                <a:sym typeface="Arial"/>
              </a:rPr>
              <a:t>Phobias and Treatment</a:t>
            </a:r>
            <a:endParaRPr sz="4800" b="1" dirty="0">
              <a:solidFill>
                <a:srgbClr val="D3D3D3"/>
              </a:solidFill>
              <a:effectLst>
                <a:outerShdw blurRad="63500" dir="2700000" rotWithShape="0">
                  <a:srgbClr val="000000"/>
                </a:outerShdw>
              </a:effectLst>
              <a:latin typeface="Arial"/>
              <a:ea typeface="Arial"/>
              <a:cs typeface="Arial"/>
              <a:sym typeface="Arial"/>
            </a:endParaRPr>
          </a:p>
        </p:txBody>
      </p:sp>
      <p:pic>
        <p:nvPicPr>
          <p:cNvPr id="6" name="Classical Conditioning Titles.png"/>
          <p:cNvPicPr/>
          <p:nvPr/>
        </p:nvPicPr>
        <p:blipFill>
          <a:blip r:embed="rId4">
            <a:extLst/>
          </a:blip>
          <a:srcRect l="6738" r="282" b="77962"/>
          <a:stretch>
            <a:fillRect/>
          </a:stretch>
        </p:blipFill>
        <p:spPr>
          <a:xfrm>
            <a:off x="602885" y="139493"/>
            <a:ext cx="11990897" cy="1793216"/>
          </a:xfrm>
          <a:prstGeom prst="rect">
            <a:avLst/>
          </a:prstGeom>
          <a:ln w="12700">
            <a:miter lim="400000"/>
          </a:ln>
          <a:effectLst>
            <a:outerShdw blurRad="215900" dir="17280000" rotWithShape="0">
              <a:srgbClr val="000000"/>
            </a:outerShdw>
          </a:effectLst>
        </p:spPr>
      </p:pic>
    </p:spTree>
    <p:extLst>
      <p:ext uri="{BB962C8B-B14F-4D97-AF65-F5344CB8AC3E}">
        <p14:creationId xmlns:p14="http://schemas.microsoft.com/office/powerpoint/2010/main" val="132170131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BA9"/>
        </a:solidFill>
        <a:effectLst/>
      </p:bgPr>
    </p:bg>
    <p:spTree>
      <p:nvGrpSpPr>
        <p:cNvPr id="1" name=""/>
        <p:cNvGrpSpPr/>
        <p:nvPr/>
      </p:nvGrpSpPr>
      <p:grpSpPr>
        <a:xfrm>
          <a:off x="0" y="0"/>
          <a:ext cx="0" cy="0"/>
          <a:chOff x="0" y="0"/>
          <a:chExt cx="0" cy="0"/>
        </a:xfrm>
      </p:grpSpPr>
      <p:pic>
        <p:nvPicPr>
          <p:cNvPr id="127" name="Lady Screaming2.jpg"/>
          <p:cNvPicPr>
            <a:picLocks/>
          </p:cNvPicPr>
          <p:nvPr/>
        </p:nvPicPr>
        <p:blipFill>
          <a:blip r:embed="rId3">
            <a:extLst/>
          </a:blip>
          <a:srcRect l="181" r="7758"/>
          <a:stretch>
            <a:fillRect/>
          </a:stretch>
        </p:blipFill>
        <p:spPr>
          <a:xfrm>
            <a:off x="0" y="32512"/>
            <a:ext cx="13004801" cy="9721120"/>
          </a:xfrm>
          <a:prstGeom prst="rect">
            <a:avLst/>
          </a:prstGeom>
          <a:ln w="12700">
            <a:miter lim="400000"/>
          </a:ln>
        </p:spPr>
      </p:pic>
      <p:pic>
        <p:nvPicPr>
          <p:cNvPr id="128" name="ddgnewmove.png"/>
          <p:cNvPicPr>
            <a:picLocks noChangeAspect="1"/>
          </p:cNvPicPr>
          <p:nvPr/>
        </p:nvPicPr>
        <p:blipFill>
          <a:blip r:embed="rId4">
            <a:extLst/>
          </a:blip>
          <a:stretch>
            <a:fillRect/>
          </a:stretch>
        </p:blipFill>
        <p:spPr>
          <a:xfrm>
            <a:off x="0" y="7233919"/>
            <a:ext cx="1261873" cy="1536193"/>
          </a:xfrm>
          <a:prstGeom prst="rect">
            <a:avLst/>
          </a:prstGeom>
          <a:ln w="12700">
            <a:miter lim="400000"/>
          </a:ln>
        </p:spPr>
      </p:pic>
      <p:sp>
        <p:nvSpPr>
          <p:cNvPr id="129" name="Shape 129"/>
          <p:cNvSpPr/>
          <p:nvPr/>
        </p:nvSpPr>
        <p:spPr>
          <a:xfrm>
            <a:off x="333248" y="7768467"/>
            <a:ext cx="12988544" cy="2503425"/>
          </a:xfrm>
          <a:prstGeom prst="rect">
            <a:avLst/>
          </a:prstGeom>
          <a:ln w="12700">
            <a:miter lim="400000"/>
          </a:ln>
          <a:effectLst>
            <a:outerShdw blurRad="241300" dir="2700000" rotWithShape="0">
              <a:srgbClr val="000000"/>
            </a:outerShdw>
          </a:effectLst>
          <a:extLst>
            <a:ext uri="{C572A759-6A51-4108-AA02-DFA0A04FC94B}">
              <ma14:wrappingTextBoxFlag xmlns:ma14="http://schemas.microsoft.com/office/mac/drawingml/2011/main" xmlns="" val="1"/>
            </a:ext>
          </a:extLst>
        </p:spPr>
        <p:txBody>
          <a:bodyPr lIns="65023" tIns="65023" rIns="65023" bIns="65023">
            <a:spAutoFit/>
          </a:bodyPr>
          <a:lstStyle/>
          <a:p>
            <a:pPr marL="563541" indent="-585216" algn="l" defTabSz="585216">
              <a:lnSpc>
                <a:spcPts val="4400"/>
              </a:lnSpc>
              <a:tabLst>
                <a:tab pos="1066800" algn="l"/>
                <a:tab pos="2146300" algn="l"/>
                <a:tab pos="13017500" algn="l"/>
              </a:tabLst>
              <a:defRPr sz="2800">
                <a:solidFill>
                  <a:srgbClr val="363929"/>
                </a:solidFill>
                <a:latin typeface="Optima"/>
                <a:ea typeface="Optima"/>
                <a:cs typeface="Optima"/>
                <a:sym typeface="Optima"/>
              </a:defRPr>
            </a:pPr>
            <a:r>
              <a:rPr sz="3800" b="1" spc="-63">
                <a:solidFill>
                  <a:srgbClr val="FFFFFF"/>
                </a:solidFill>
                <a:latin typeface="Arial"/>
                <a:ea typeface="Arial"/>
                <a:cs typeface="Arial"/>
                <a:sym typeface="Arial"/>
              </a:rPr>
              <a:t>1. </a:t>
            </a:r>
            <a:r>
              <a:rPr sz="3800" b="1" u="sng" spc="-63">
                <a:solidFill>
                  <a:srgbClr val="FFFFFF"/>
                </a:solidFill>
                <a:latin typeface="Arial"/>
                <a:ea typeface="Arial"/>
                <a:cs typeface="Arial"/>
                <a:sym typeface="Arial"/>
              </a:rPr>
              <a:t>Flooding</a:t>
            </a:r>
            <a:r>
              <a:rPr sz="3800" spc="-63">
                <a:solidFill>
                  <a:srgbClr val="FFFFFF"/>
                </a:solidFill>
                <a:latin typeface="Arial"/>
                <a:ea typeface="Arial"/>
                <a:cs typeface="Arial"/>
                <a:sym typeface="Arial"/>
              </a:rPr>
              <a:t> - a person is exposed to the harmless stimulus until fear responses to that stimulus are extinguished</a:t>
            </a:r>
          </a:p>
        </p:txBody>
      </p:sp>
      <p:sp>
        <p:nvSpPr>
          <p:cNvPr id="130" name="Shape 130"/>
          <p:cNvSpPr/>
          <p:nvPr/>
        </p:nvSpPr>
        <p:spPr>
          <a:xfrm>
            <a:off x="1523805" y="1499563"/>
            <a:ext cx="9957189" cy="722199"/>
          </a:xfrm>
          <a:prstGeom prst="rect">
            <a:avLst/>
          </a:prstGeom>
          <a:ln w="12700">
            <a:miter lim="400000"/>
          </a:ln>
          <a:effectLst>
            <a:outerShdw blurRad="76200" dir="2700000" rotWithShape="0">
              <a:srgbClr val="000000"/>
            </a:outerShdw>
          </a:effectLst>
          <a:extLst>
            <a:ext uri="{C572A759-6A51-4108-AA02-DFA0A04FC94B}">
              <ma14:wrappingTextBoxFlag xmlns:ma14="http://schemas.microsoft.com/office/mac/drawingml/2011/main" xmlns="" val="1"/>
            </a:ext>
          </a:extLst>
        </p:spPr>
        <p:txBody>
          <a:bodyPr lIns="65023" tIns="65023" rIns="65023" bIns="65023">
            <a:spAutoFit/>
          </a:bodyPr>
          <a:lstStyle/>
          <a:p>
            <a:pPr defTabSz="585216">
              <a:lnSpc>
                <a:spcPts val="5000"/>
              </a:lnSpc>
              <a:tabLst>
                <a:tab pos="1066800" algn="l"/>
                <a:tab pos="9550400" algn="l"/>
              </a:tabLst>
              <a:defRPr sz="4200" b="1">
                <a:solidFill>
                  <a:srgbClr val="D3D3D3"/>
                </a:solidFill>
                <a:effectLst>
                  <a:outerShdw blurRad="63500" dir="2700000" rotWithShape="0">
                    <a:srgbClr val="000000"/>
                  </a:outerShdw>
                </a:effectLst>
                <a:latin typeface="Arial"/>
                <a:ea typeface="Arial"/>
                <a:cs typeface="Arial"/>
                <a:sym typeface="Arial"/>
              </a:defRPr>
            </a:pPr>
            <a:r>
              <a:t>II.</a:t>
            </a:r>
            <a:r>
              <a:rPr b="0"/>
              <a:t>Uses of Classical Conditioning</a:t>
            </a:r>
          </a:p>
        </p:txBody>
      </p:sp>
      <p:pic>
        <p:nvPicPr>
          <p:cNvPr id="131" name="Classical Conditioning Titles-filtered.png"/>
          <p:cNvPicPr>
            <a:picLocks/>
          </p:cNvPicPr>
          <p:nvPr/>
        </p:nvPicPr>
        <p:blipFill>
          <a:blip r:embed="rId5">
            <a:extLst/>
          </a:blip>
          <a:srcRect l="1291" t="76855"/>
          <a:stretch>
            <a:fillRect/>
          </a:stretch>
        </p:blipFill>
        <p:spPr>
          <a:xfrm>
            <a:off x="500723" y="6600516"/>
            <a:ext cx="8052513" cy="1487293"/>
          </a:xfrm>
          <a:prstGeom prst="rect">
            <a:avLst/>
          </a:prstGeom>
          <a:ln w="12700">
            <a:miter lim="400000"/>
          </a:ln>
          <a:effectLst>
            <a:outerShdw blurRad="266700" dir="17280000" rotWithShape="0">
              <a:srgbClr val="000000"/>
            </a:outerShdw>
          </a:effectLst>
        </p:spPr>
      </p:pic>
      <p:pic>
        <p:nvPicPr>
          <p:cNvPr id="132" name="Classical Conditioning Titles.png"/>
          <p:cNvPicPr>
            <a:picLocks noChangeAspect="1"/>
          </p:cNvPicPr>
          <p:nvPr/>
        </p:nvPicPr>
        <p:blipFill>
          <a:blip r:embed="rId6">
            <a:extLst/>
          </a:blip>
          <a:srcRect l="6738" r="282" b="77962"/>
          <a:stretch>
            <a:fillRect/>
          </a:stretch>
        </p:blipFill>
        <p:spPr>
          <a:xfrm>
            <a:off x="771693" y="178552"/>
            <a:ext cx="11470470" cy="1300010"/>
          </a:xfrm>
          <a:prstGeom prst="rect">
            <a:avLst/>
          </a:prstGeom>
          <a:ln w="12700">
            <a:miter lim="400000"/>
          </a:ln>
          <a:effectLst>
            <a:outerShdw blurRad="266700" dir="17280000" rotWithShape="0">
              <a:srgbClr val="000000"/>
            </a:outerShdw>
          </a:effectLst>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BA9"/>
        </a:solidFill>
        <a:effectLst/>
      </p:bgPr>
    </p:bg>
    <p:spTree>
      <p:nvGrpSpPr>
        <p:cNvPr id="1" name=""/>
        <p:cNvGrpSpPr/>
        <p:nvPr/>
      </p:nvGrpSpPr>
      <p:grpSpPr>
        <a:xfrm>
          <a:off x="0" y="0"/>
          <a:ext cx="0" cy="0"/>
          <a:chOff x="0" y="0"/>
          <a:chExt cx="0" cy="0"/>
        </a:xfrm>
      </p:grpSpPr>
      <p:sp>
        <p:nvSpPr>
          <p:cNvPr id="136" name="Shape 136"/>
          <p:cNvSpPr/>
          <p:nvPr/>
        </p:nvSpPr>
        <p:spPr>
          <a:xfrm>
            <a:off x="341376" y="2552192"/>
            <a:ext cx="12273280" cy="6795008"/>
          </a:xfrm>
          <a:prstGeom prst="rect">
            <a:avLst/>
          </a:prstGeom>
          <a:solidFill>
            <a:srgbClr val="DEDEDE"/>
          </a:solidFill>
          <a:ln w="12700">
            <a:miter lim="400000"/>
          </a:ln>
          <a:effectLst>
            <a:outerShdw blurRad="406400" dir="2700000" rotWithShape="0">
              <a:srgbClr val="FFFFFF">
                <a:alpha val="75000"/>
              </a:srgbClr>
            </a:outerShdw>
          </a:effectLst>
        </p:spPr>
        <p:txBody>
          <a:bodyPr lIns="48767" tIns="48767" rIns="48767" bIns="48767" anchor="ctr"/>
          <a:lstStyle/>
          <a:p>
            <a:pPr defTabSz="585216">
              <a:lnSpc>
                <a:spcPts val="3300"/>
              </a:lnSpc>
              <a:tabLst>
                <a:tab pos="1066800" algn="l"/>
              </a:tabLst>
              <a:defRPr sz="2800">
                <a:solidFill>
                  <a:srgbClr val="363929"/>
                </a:solidFill>
                <a:effectLst>
                  <a:outerShdw blurRad="38100" dist="12700" dir="5400000" rotWithShape="0">
                    <a:srgbClr val="000000">
                      <a:alpha val="50000"/>
                    </a:srgbClr>
                  </a:outerShdw>
                </a:effectLst>
                <a:latin typeface="Optima"/>
                <a:ea typeface="Optima"/>
                <a:cs typeface="Optima"/>
                <a:sym typeface="Optima"/>
              </a:defRPr>
            </a:pPr>
            <a:endParaRPr/>
          </a:p>
        </p:txBody>
      </p:sp>
      <p:pic>
        <p:nvPicPr>
          <p:cNvPr id="137" name="ddgnewmove.png"/>
          <p:cNvPicPr>
            <a:picLocks noChangeAspect="1"/>
          </p:cNvPicPr>
          <p:nvPr/>
        </p:nvPicPr>
        <p:blipFill>
          <a:blip r:embed="rId3">
            <a:extLst/>
          </a:blip>
          <a:stretch>
            <a:fillRect/>
          </a:stretch>
        </p:blipFill>
        <p:spPr>
          <a:xfrm>
            <a:off x="0" y="7233919"/>
            <a:ext cx="1261873" cy="1536193"/>
          </a:xfrm>
          <a:prstGeom prst="rect">
            <a:avLst/>
          </a:prstGeom>
          <a:ln w="12700">
            <a:miter lim="400000"/>
          </a:ln>
        </p:spPr>
      </p:pic>
      <p:pic>
        <p:nvPicPr>
          <p:cNvPr id="138" name="SNAKE2.jpg"/>
          <p:cNvPicPr>
            <a:picLocks/>
          </p:cNvPicPr>
          <p:nvPr/>
        </p:nvPicPr>
        <p:blipFill>
          <a:blip r:embed="rId4">
            <a:extLst/>
          </a:blip>
          <a:stretch>
            <a:fillRect/>
          </a:stretch>
        </p:blipFill>
        <p:spPr>
          <a:xfrm>
            <a:off x="341376" y="2568448"/>
            <a:ext cx="12257025" cy="6778724"/>
          </a:xfrm>
          <a:prstGeom prst="rect">
            <a:avLst/>
          </a:prstGeom>
          <a:ln w="12700">
            <a:miter lim="400000"/>
          </a:ln>
        </p:spPr>
      </p:pic>
      <p:sp>
        <p:nvSpPr>
          <p:cNvPr id="139" name="Shape 139"/>
          <p:cNvSpPr/>
          <p:nvPr/>
        </p:nvSpPr>
        <p:spPr>
          <a:xfrm>
            <a:off x="471424" y="2649727"/>
            <a:ext cx="5494528" cy="6464769"/>
          </a:xfrm>
          <a:prstGeom prst="rect">
            <a:avLst/>
          </a:prstGeom>
          <a:ln w="12700">
            <a:miter lim="400000"/>
          </a:ln>
          <a:effectLst>
            <a:outerShdw blurRad="241300" dir="2700000" rotWithShape="0">
              <a:srgbClr val="000000"/>
            </a:outerShdw>
          </a:effectLst>
          <a:extLst>
            <a:ext uri="{C572A759-6A51-4108-AA02-DFA0A04FC94B}">
              <ma14:wrappingTextBoxFlag xmlns:ma14="http://schemas.microsoft.com/office/mac/drawingml/2011/main" xmlns="" val="1"/>
            </a:ext>
          </a:extLst>
        </p:spPr>
        <p:txBody>
          <a:bodyPr lIns="65023" tIns="65023" rIns="65023" bIns="65023">
            <a:spAutoFit/>
          </a:bodyPr>
          <a:lstStyle/>
          <a:p>
            <a:pPr algn="l" defTabSz="585216">
              <a:lnSpc>
                <a:spcPts val="3300"/>
              </a:lnSpc>
              <a:tabLst>
                <a:tab pos="1066800" algn="l"/>
                <a:tab pos="5524500" algn="l"/>
              </a:tabLst>
              <a:defRPr sz="2800">
                <a:effectLst>
                  <a:outerShdw blurRad="63500" dir="18900000" rotWithShape="0">
                    <a:srgbClr val="000000"/>
                  </a:outerShdw>
                </a:effectLst>
                <a:latin typeface="Arial"/>
                <a:ea typeface="Arial"/>
                <a:cs typeface="Arial"/>
                <a:sym typeface="Arial"/>
              </a:defRPr>
            </a:pPr>
            <a:endParaRPr sz="8400">
              <a:latin typeface="CoopBold"/>
              <a:ea typeface="CoopBold"/>
              <a:cs typeface="CoopBold"/>
              <a:sym typeface="CoopBold"/>
            </a:endParaRPr>
          </a:p>
          <a:p>
            <a:pPr algn="l" defTabSz="585216">
              <a:lnSpc>
                <a:spcPts val="3300"/>
              </a:lnSpc>
              <a:tabLst>
                <a:tab pos="1066800" algn="l"/>
                <a:tab pos="2006600" algn="l"/>
              </a:tabLst>
              <a:defRPr sz="2800" b="1">
                <a:effectLst>
                  <a:outerShdw blurRad="63500" dir="18900000" rotWithShape="0">
                    <a:srgbClr val="000000"/>
                  </a:outerShdw>
                </a:effectLst>
                <a:latin typeface="Arial"/>
                <a:ea typeface="Arial"/>
                <a:cs typeface="Arial"/>
                <a:sym typeface="Arial"/>
              </a:defRPr>
            </a:pPr>
            <a:r>
              <a:t>with Classical Conditioning</a:t>
            </a:r>
          </a:p>
          <a:p>
            <a:pPr algn="l" defTabSz="585216">
              <a:lnSpc>
                <a:spcPts val="3300"/>
              </a:lnSpc>
              <a:tabLst>
                <a:tab pos="1066800" algn="l"/>
                <a:tab pos="2006600" algn="l"/>
              </a:tabLst>
              <a:defRPr sz="2800" b="1">
                <a:effectLst>
                  <a:outerShdw blurRad="63500" dir="18900000" rotWithShape="0">
                    <a:srgbClr val="000000"/>
                  </a:outerShdw>
                </a:effectLst>
                <a:latin typeface="Arial"/>
                <a:ea typeface="Arial"/>
                <a:cs typeface="Arial"/>
                <a:sym typeface="Arial"/>
              </a:defRPr>
            </a:pPr>
            <a:endParaRPr/>
          </a:p>
          <a:p>
            <a:pPr marL="563541" indent="-585216" algn="l" defTabSz="585216">
              <a:lnSpc>
                <a:spcPts val="4400"/>
              </a:lnSpc>
              <a:tabLst>
                <a:tab pos="1066800" algn="l"/>
                <a:tab pos="2146300" algn="l"/>
                <a:tab pos="5524500" algn="l"/>
              </a:tabLst>
              <a:defRPr sz="2800">
                <a:solidFill>
                  <a:srgbClr val="363929"/>
                </a:solidFill>
                <a:effectLst>
                  <a:outerShdw blurRad="63500" dir="18900000" rotWithShape="0">
                    <a:srgbClr val="000000"/>
                  </a:outerShdw>
                </a:effectLst>
                <a:latin typeface="Optima"/>
                <a:ea typeface="Optima"/>
                <a:cs typeface="Optima"/>
                <a:sym typeface="Optima"/>
              </a:defRPr>
            </a:pPr>
            <a:r>
              <a:rPr sz="3800" b="1" spc="-63">
                <a:solidFill>
                  <a:srgbClr val="FFFFFF"/>
                </a:solidFill>
                <a:latin typeface="Arial"/>
                <a:ea typeface="Arial"/>
                <a:cs typeface="Arial"/>
                <a:sym typeface="Arial"/>
              </a:rPr>
              <a:t>2. </a:t>
            </a:r>
            <a:r>
              <a:rPr sz="3800" b="1" u="sng" spc="-63">
                <a:solidFill>
                  <a:srgbClr val="FFFFFF"/>
                </a:solidFill>
                <a:latin typeface="Arial"/>
                <a:ea typeface="Arial"/>
                <a:cs typeface="Arial"/>
                <a:sym typeface="Arial"/>
              </a:rPr>
              <a:t>Systematic desensitization</a:t>
            </a:r>
            <a:r>
              <a:rPr sz="3800" b="1" spc="-63">
                <a:solidFill>
                  <a:srgbClr val="FFFFFF"/>
                </a:solidFill>
                <a:latin typeface="Arial"/>
                <a:ea typeface="Arial"/>
                <a:cs typeface="Arial"/>
                <a:sym typeface="Arial"/>
              </a:rPr>
              <a:t> -</a:t>
            </a:r>
            <a:r>
              <a:rPr sz="3800" spc="-63">
                <a:solidFill>
                  <a:srgbClr val="FFFFFF"/>
                </a:solidFill>
                <a:latin typeface="Arial"/>
                <a:ea typeface="Arial"/>
                <a:cs typeface="Arial"/>
                <a:sym typeface="Arial"/>
              </a:rPr>
              <a:t> people are taught relaxation techniques.  Then are gradually exposed to the feared stimulus using the relaxation technique</a:t>
            </a:r>
          </a:p>
        </p:txBody>
      </p:sp>
      <p:pic>
        <p:nvPicPr>
          <p:cNvPr id="140" name="Classical Conditioning Titles-filtered.png"/>
          <p:cNvPicPr>
            <a:picLocks/>
          </p:cNvPicPr>
          <p:nvPr/>
        </p:nvPicPr>
        <p:blipFill>
          <a:blip r:embed="rId5">
            <a:extLst/>
          </a:blip>
          <a:srcRect l="1291" t="76855" r="37999" b="4652"/>
          <a:stretch>
            <a:fillRect/>
          </a:stretch>
        </p:blipFill>
        <p:spPr>
          <a:xfrm>
            <a:off x="417133" y="2755378"/>
            <a:ext cx="4952545" cy="1188329"/>
          </a:xfrm>
          <a:prstGeom prst="rect">
            <a:avLst/>
          </a:prstGeom>
          <a:ln w="12700">
            <a:miter lim="400000"/>
          </a:ln>
          <a:effectLst>
            <a:outerShdw blurRad="266700" dir="17280000" rotWithShape="0">
              <a:srgbClr val="000000"/>
            </a:outerShdw>
          </a:effectLst>
        </p:spPr>
      </p:pic>
      <p:sp>
        <p:nvSpPr>
          <p:cNvPr id="141" name="Shape 141"/>
          <p:cNvSpPr/>
          <p:nvPr/>
        </p:nvSpPr>
        <p:spPr>
          <a:xfrm>
            <a:off x="496547" y="1677746"/>
            <a:ext cx="11550067" cy="722198"/>
          </a:xfrm>
          <a:prstGeom prst="rect">
            <a:avLst/>
          </a:prstGeom>
          <a:ln w="12700">
            <a:miter lim="400000"/>
          </a:ln>
          <a:effectLst>
            <a:outerShdw blurRad="76200" dir="2700000" rotWithShape="0">
              <a:srgbClr val="000000"/>
            </a:outerShdw>
          </a:effectLst>
          <a:extLst>
            <a:ext uri="{C572A759-6A51-4108-AA02-DFA0A04FC94B}">
              <ma14:wrappingTextBoxFlag xmlns:ma14="http://schemas.microsoft.com/office/mac/drawingml/2011/main" xmlns="" val="1"/>
            </a:ext>
          </a:extLst>
        </p:spPr>
        <p:txBody>
          <a:bodyPr lIns="65023" tIns="65023" rIns="65023" bIns="65023">
            <a:spAutoFit/>
          </a:bodyPr>
          <a:lstStyle/>
          <a:p>
            <a:pPr defTabSz="585216">
              <a:lnSpc>
                <a:spcPts val="5000"/>
              </a:lnSpc>
              <a:tabLst>
                <a:tab pos="1066800" algn="l"/>
                <a:tab pos="9550400" algn="l"/>
              </a:tabLst>
              <a:defRPr sz="4200" b="1">
                <a:solidFill>
                  <a:srgbClr val="D3D3D3"/>
                </a:solidFill>
                <a:effectLst>
                  <a:outerShdw blurRad="63500" dir="2700000" rotWithShape="0">
                    <a:srgbClr val="000000"/>
                  </a:outerShdw>
                </a:effectLst>
                <a:latin typeface="Arial"/>
                <a:ea typeface="Arial"/>
                <a:cs typeface="Arial"/>
                <a:sym typeface="Arial"/>
              </a:defRPr>
            </a:pPr>
            <a:r>
              <a:t>II.</a:t>
            </a:r>
            <a:r>
              <a:rPr b="0"/>
              <a:t>Uses of Classical Conditioning</a:t>
            </a:r>
          </a:p>
        </p:txBody>
      </p:sp>
      <p:pic>
        <p:nvPicPr>
          <p:cNvPr id="142" name="Classical Conditioning Titles.png"/>
          <p:cNvPicPr>
            <a:picLocks noChangeAspect="1"/>
          </p:cNvPicPr>
          <p:nvPr/>
        </p:nvPicPr>
        <p:blipFill>
          <a:blip r:embed="rId6">
            <a:extLst/>
          </a:blip>
          <a:srcRect l="6738" r="282" b="77962"/>
          <a:stretch>
            <a:fillRect/>
          </a:stretch>
        </p:blipFill>
        <p:spPr>
          <a:xfrm>
            <a:off x="771693" y="178552"/>
            <a:ext cx="11470470" cy="1300010"/>
          </a:xfrm>
          <a:prstGeom prst="rect">
            <a:avLst/>
          </a:prstGeom>
          <a:ln w="12700">
            <a:miter lim="400000"/>
          </a:ln>
          <a:effectLst>
            <a:outerShdw blurRad="266700" dir="17280000" rotWithShape="0">
              <a:srgbClr val="000000"/>
            </a:outerShdw>
          </a:effectLst>
        </p:spPr>
      </p:pic>
    </p:spTree>
  </p:cSld>
  <p:clrMapOvr>
    <a:masterClrMapping/>
  </p:clrMapOvr>
  <mc:AlternateContent xmlns:mc="http://schemas.openxmlformats.org/markup-compatibility/2006" xmlns:p14="http://schemas.microsoft.com/office/powerpoint/2010/main">
    <mc:Choice Requires="p14">
      <p:transition spd="slow" p14:dur="2000">
        <p14:flip dir="l"/>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138"/>
                                        </p:tgtEl>
                                        <p:attrNameLst>
                                          <p:attrName>style.visibility</p:attrName>
                                        </p:attrNameLst>
                                      </p:cBhvr>
                                      <p:to>
                                        <p:strVal val="visible"/>
                                      </p:to>
                                    </p:set>
                                    <p:anim calcmode="lin" valueType="num">
                                      <p:cBhvr>
                                        <p:cTn id="7" dur="1000" fill="hold"/>
                                        <p:tgtEl>
                                          <p:spTgt spid="138"/>
                                        </p:tgtEl>
                                        <p:attrNameLst>
                                          <p:attrName>ppt_w</p:attrName>
                                        </p:attrNameLst>
                                      </p:cBhvr>
                                      <p:tavLst>
                                        <p:tav tm="0" fmla="#ppt_w*sin(2.5*pi*$)">
                                          <p:val>
                                            <p:fltVal val="0"/>
                                          </p:val>
                                        </p:tav>
                                        <p:tav tm="100000">
                                          <p:val>
                                            <p:fltVal val="1"/>
                                          </p:val>
                                        </p:tav>
                                      </p:tavLst>
                                    </p:anim>
                                    <p:anim calcmode="lin" valueType="num">
                                      <p:cBhvr>
                                        <p:cTn id="8" dur="1000" fill="hold"/>
                                        <p:tgtEl>
                                          <p:spTgt spid="13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2" nodeType="clickEffect">
                                  <p:stCondLst>
                                    <p:cond delay="0"/>
                                  </p:stCondLst>
                                  <p:iterate>
                                    <p:tmAbs val="0"/>
                                  </p:iterate>
                                  <p:childTnLst>
                                    <p:set>
                                      <p:cBhvr>
                                        <p:cTn id="12" fill="hold"/>
                                        <p:tgtEl>
                                          <p:spTgt spid="139"/>
                                        </p:tgtEl>
                                        <p:attrNameLst>
                                          <p:attrName>style.visibility</p:attrName>
                                        </p:attrNameLst>
                                      </p:cBhvr>
                                      <p:to>
                                        <p:strVal val="visible"/>
                                      </p:to>
                                    </p:set>
                                    <p:animEffect transition="in" filter="wipe(left)">
                                      <p:cBhvr>
                                        <p:cTn id="13" dur="10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1" animBg="1" advAuto="0"/>
      <p:bldP spid="139" grpId="2"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p:nvPr/>
        </p:nvSpPr>
        <p:spPr>
          <a:xfrm>
            <a:off x="341376" y="2552192"/>
            <a:ext cx="12273280" cy="6795008"/>
          </a:xfrm>
          <a:prstGeom prst="rect">
            <a:avLst/>
          </a:prstGeom>
          <a:solidFill>
            <a:srgbClr val="DEDEDE"/>
          </a:solidFill>
          <a:ln w="25400">
            <a:miter lim="400000"/>
          </a:ln>
          <a:effectLst>
            <a:outerShdw blurRad="317500" dir="2700000" rotWithShape="0">
              <a:srgbClr val="FFFFFF">
                <a:alpha val="75000"/>
              </a:srgbClr>
            </a:outerShdw>
          </a:effectLst>
        </p:spPr>
        <p:txBody>
          <a:bodyPr lIns="0" tIns="0" rIns="0" bIns="0" anchor="ctr"/>
          <a:lstStyle/>
          <a:p>
            <a:pPr>
              <a:lnSpc>
                <a:spcPts val="3328"/>
              </a:lnSpc>
              <a:tabLst>
                <a:tab pos="1072896" algn="l"/>
              </a:tabLst>
              <a:defRPr sz="2200">
                <a:effectLst>
                  <a:outerShdw blurRad="38100" dist="12700" dir="5400000" rotWithShape="0">
                    <a:srgbClr val="000000">
                      <a:alpha val="50000"/>
                    </a:srgbClr>
                  </a:outerShdw>
                </a:effectLst>
              </a:defRPr>
            </a:pPr>
            <a:endParaRPr/>
          </a:p>
        </p:txBody>
      </p:sp>
      <p:pic>
        <p:nvPicPr>
          <p:cNvPr id="234" name="ddgnewmove.png"/>
          <p:cNvPicPr/>
          <p:nvPr/>
        </p:nvPicPr>
        <p:blipFill>
          <a:blip r:embed="rId3">
            <a:extLst/>
          </a:blip>
          <a:stretch>
            <a:fillRect/>
          </a:stretch>
        </p:blipFill>
        <p:spPr>
          <a:xfrm>
            <a:off x="0" y="7233921"/>
            <a:ext cx="1261873" cy="1536193"/>
          </a:xfrm>
          <a:prstGeom prst="rect">
            <a:avLst/>
          </a:prstGeom>
          <a:ln w="12700">
            <a:miter lim="400000"/>
          </a:ln>
        </p:spPr>
      </p:pic>
      <p:pic>
        <p:nvPicPr>
          <p:cNvPr id="235" name="Raisincookie.gif"/>
          <p:cNvPicPr/>
          <p:nvPr/>
        </p:nvPicPr>
        <p:blipFill>
          <a:blip r:embed="rId4">
            <a:extLst/>
          </a:blip>
          <a:stretch>
            <a:fillRect/>
          </a:stretch>
        </p:blipFill>
        <p:spPr>
          <a:xfrm>
            <a:off x="292609" y="6177281"/>
            <a:ext cx="2619314" cy="2443270"/>
          </a:xfrm>
          <a:prstGeom prst="rect">
            <a:avLst/>
          </a:prstGeom>
          <a:ln w="12700">
            <a:miter lim="400000"/>
          </a:ln>
          <a:effectLst>
            <a:outerShdw blurRad="317500" dist="190500" dir="4320000" rotWithShape="0">
              <a:srgbClr val="000000">
                <a:alpha val="75000"/>
              </a:srgbClr>
            </a:outerShdw>
          </a:effectLst>
        </p:spPr>
      </p:pic>
      <p:sp>
        <p:nvSpPr>
          <p:cNvPr id="236" name="Shape 236"/>
          <p:cNvSpPr/>
          <p:nvPr/>
        </p:nvSpPr>
        <p:spPr>
          <a:xfrm>
            <a:off x="-32512" y="2779776"/>
            <a:ext cx="12468352" cy="20662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1126541" indent="-670560" algn="l">
              <a:lnSpc>
                <a:spcPts val="5376"/>
              </a:lnSpc>
              <a:tabLst>
                <a:tab pos="1007872" algn="l"/>
                <a:tab pos="1934464" algn="l"/>
                <a:tab pos="3104896" algn="l"/>
                <a:tab pos="4275328" algn="l"/>
                <a:tab pos="5445760" algn="l"/>
                <a:tab pos="6616192" algn="l"/>
                <a:tab pos="7786624" algn="l"/>
                <a:tab pos="8957056" algn="l"/>
                <a:tab pos="10127488" algn="l"/>
                <a:tab pos="12500864" algn="l"/>
              </a:tabLst>
              <a:defRPr sz="1800">
                <a:solidFill>
                  <a:srgbClr val="000000"/>
                </a:solidFill>
              </a:defRPr>
            </a:pPr>
            <a:r>
              <a:rPr sz="4700" b="1" u="sng">
                <a:solidFill>
                  <a:srgbClr val="363929"/>
                </a:solidFill>
                <a:latin typeface="Arial"/>
                <a:ea typeface="Arial"/>
                <a:cs typeface="Arial"/>
                <a:sym typeface="Arial"/>
              </a:rPr>
              <a:t>Counterconditioning</a:t>
            </a:r>
            <a:r>
              <a:rPr sz="4400" b="1">
                <a:solidFill>
                  <a:srgbClr val="363929"/>
                </a:solidFill>
                <a:latin typeface="Arial"/>
                <a:ea typeface="Arial"/>
                <a:cs typeface="Arial"/>
                <a:sym typeface="Arial"/>
              </a:rPr>
              <a:t> </a:t>
            </a:r>
            <a:r>
              <a:rPr sz="4400">
                <a:solidFill>
                  <a:srgbClr val="363929"/>
                </a:solidFill>
                <a:latin typeface="Arial"/>
                <a:ea typeface="Arial"/>
                <a:cs typeface="Arial"/>
                <a:sym typeface="Arial"/>
              </a:rPr>
              <a:t>- a pleasant stimulus is paired repeatedly with a fearful one, counteracting the fear.</a:t>
            </a:r>
          </a:p>
        </p:txBody>
      </p:sp>
      <p:grpSp>
        <p:nvGrpSpPr>
          <p:cNvPr id="239" name="Group 239"/>
          <p:cNvGrpSpPr/>
          <p:nvPr/>
        </p:nvGrpSpPr>
        <p:grpSpPr>
          <a:xfrm>
            <a:off x="2958592" y="6209792"/>
            <a:ext cx="4749768" cy="2377388"/>
            <a:chOff x="0" y="0"/>
            <a:chExt cx="3710755" cy="1857333"/>
          </a:xfrm>
        </p:grpSpPr>
        <p:pic>
          <p:nvPicPr>
            <p:cNvPr id="237" name="rabbit.gif"/>
            <p:cNvPicPr/>
            <p:nvPr/>
          </p:nvPicPr>
          <p:blipFill>
            <a:blip r:embed="rId5">
              <a:extLst/>
            </a:blip>
            <a:stretch>
              <a:fillRect/>
            </a:stretch>
          </p:blipFill>
          <p:spPr>
            <a:xfrm>
              <a:off x="762000" y="0"/>
              <a:ext cx="2948756" cy="1857334"/>
            </a:xfrm>
            <a:prstGeom prst="rect">
              <a:avLst/>
            </a:prstGeom>
            <a:ln w="12700" cap="flat">
              <a:noFill/>
              <a:miter lim="400000"/>
            </a:ln>
            <a:effectLst>
              <a:outerShdw blurRad="317500" dist="190500" dir="4320000" rotWithShape="0">
                <a:srgbClr val="000000">
                  <a:alpha val="75000"/>
                </a:srgbClr>
              </a:outerShdw>
            </a:effectLst>
          </p:spPr>
        </p:pic>
        <p:sp>
          <p:nvSpPr>
            <p:cNvPr id="238" name="Shape 238"/>
            <p:cNvSpPr/>
            <p:nvPr/>
          </p:nvSpPr>
          <p:spPr>
            <a:xfrm>
              <a:off x="0" y="368300"/>
              <a:ext cx="772779" cy="1101337"/>
            </a:xfrm>
            <a:custGeom>
              <a:avLst/>
              <a:gdLst/>
              <a:ahLst/>
              <a:cxnLst>
                <a:cxn ang="0">
                  <a:pos x="wd2" y="hd2"/>
                </a:cxn>
                <a:cxn ang="5400000">
                  <a:pos x="wd2" y="hd2"/>
                </a:cxn>
                <a:cxn ang="10800000">
                  <a:pos x="wd2" y="hd2"/>
                </a:cxn>
                <a:cxn ang="16200000">
                  <a:pos x="wd2" y="hd2"/>
                </a:cxn>
              </a:cxnLst>
              <a:rect l="0" t="0" r="r" b="b"/>
              <a:pathLst>
                <a:path w="21600" h="21600" extrusionOk="0">
                  <a:moveTo>
                    <a:pt x="0" y="7193"/>
                  </a:moveTo>
                  <a:lnTo>
                    <a:pt x="0" y="14407"/>
                  </a:lnTo>
                  <a:lnTo>
                    <a:pt x="12960" y="14407"/>
                  </a:lnTo>
                  <a:lnTo>
                    <a:pt x="12960" y="21600"/>
                  </a:lnTo>
                  <a:lnTo>
                    <a:pt x="21600" y="10800"/>
                  </a:lnTo>
                  <a:lnTo>
                    <a:pt x="12960" y="0"/>
                  </a:lnTo>
                  <a:lnTo>
                    <a:pt x="12960" y="7193"/>
                  </a:lnTo>
                  <a:close/>
                </a:path>
              </a:pathLst>
            </a:custGeom>
            <a:solidFill>
              <a:srgbClr val="DEDEDE"/>
            </a:solidFill>
            <a:ln w="25400" cap="flat">
              <a:solidFill>
                <a:srgbClr val="000000"/>
              </a:solidFill>
              <a:prstDash val="solid"/>
              <a:miter lim="400000"/>
            </a:ln>
            <a:effectLst>
              <a:outerShdw blurRad="266700" dist="101600" dir="4320000" rotWithShape="0">
                <a:srgbClr val="000000">
                  <a:alpha val="75000"/>
                </a:srgbClr>
              </a:outerShdw>
            </a:effectLst>
          </p:spPr>
          <p:txBody>
            <a:bodyPr wrap="square" lIns="0" tIns="0" rIns="0" bIns="0" numCol="1" anchor="ctr">
              <a:noAutofit/>
            </a:bodyPr>
            <a:lstStyle/>
            <a:p>
              <a:pPr>
                <a:lnSpc>
                  <a:spcPts val="3328"/>
                </a:lnSpc>
                <a:tabLst>
                  <a:tab pos="1072896" algn="l"/>
                </a:tabLst>
                <a:defRPr sz="2200">
                  <a:effectLst>
                    <a:outerShdw blurRad="38100" dist="12700" dir="5400000" rotWithShape="0">
                      <a:srgbClr val="000000">
                        <a:alpha val="50000"/>
                      </a:srgbClr>
                    </a:outerShdw>
                  </a:effectLst>
                </a:defRPr>
              </a:pPr>
              <a:endParaRPr/>
            </a:p>
          </p:txBody>
        </p:sp>
      </p:grpSp>
      <p:grpSp>
        <p:nvGrpSpPr>
          <p:cNvPr id="242" name="Group 242"/>
          <p:cNvGrpSpPr/>
          <p:nvPr/>
        </p:nvGrpSpPr>
        <p:grpSpPr>
          <a:xfrm>
            <a:off x="7754112" y="4356609"/>
            <a:ext cx="4665472" cy="4665471"/>
            <a:chOff x="0" y="0"/>
            <a:chExt cx="3644899" cy="3644898"/>
          </a:xfrm>
        </p:grpSpPr>
        <p:pic>
          <p:nvPicPr>
            <p:cNvPr id="240" name="rabbit_grece.jpg"/>
            <p:cNvPicPr/>
            <p:nvPr/>
          </p:nvPicPr>
          <p:blipFill>
            <a:blip r:embed="rId6">
              <a:extLst/>
            </a:blip>
            <a:stretch>
              <a:fillRect/>
            </a:stretch>
          </p:blipFill>
          <p:spPr>
            <a:xfrm>
              <a:off x="977900" y="0"/>
              <a:ext cx="2667000" cy="3644899"/>
            </a:xfrm>
            <a:prstGeom prst="rect">
              <a:avLst/>
            </a:prstGeom>
            <a:ln w="12700" cap="flat">
              <a:noFill/>
              <a:miter lim="400000"/>
            </a:ln>
            <a:effectLst>
              <a:outerShdw blurRad="317500" dist="190500" dir="4320000" rotWithShape="0">
                <a:srgbClr val="000000">
                  <a:alpha val="75000"/>
                </a:srgbClr>
              </a:outerShdw>
            </a:effectLst>
          </p:spPr>
        </p:pic>
        <p:sp>
          <p:nvSpPr>
            <p:cNvPr id="241" name="Shape 241"/>
            <p:cNvSpPr/>
            <p:nvPr/>
          </p:nvSpPr>
          <p:spPr>
            <a:xfrm>
              <a:off x="0" y="1816100"/>
              <a:ext cx="772779" cy="1101337"/>
            </a:xfrm>
            <a:custGeom>
              <a:avLst/>
              <a:gdLst/>
              <a:ahLst/>
              <a:cxnLst>
                <a:cxn ang="0">
                  <a:pos x="wd2" y="hd2"/>
                </a:cxn>
                <a:cxn ang="5400000">
                  <a:pos x="wd2" y="hd2"/>
                </a:cxn>
                <a:cxn ang="10800000">
                  <a:pos x="wd2" y="hd2"/>
                </a:cxn>
                <a:cxn ang="16200000">
                  <a:pos x="wd2" y="hd2"/>
                </a:cxn>
              </a:cxnLst>
              <a:rect l="0" t="0" r="r" b="b"/>
              <a:pathLst>
                <a:path w="21600" h="21600" extrusionOk="0">
                  <a:moveTo>
                    <a:pt x="0" y="7193"/>
                  </a:moveTo>
                  <a:lnTo>
                    <a:pt x="0" y="14407"/>
                  </a:lnTo>
                  <a:lnTo>
                    <a:pt x="12960" y="14407"/>
                  </a:lnTo>
                  <a:lnTo>
                    <a:pt x="12960" y="21600"/>
                  </a:lnTo>
                  <a:lnTo>
                    <a:pt x="21600" y="10800"/>
                  </a:lnTo>
                  <a:lnTo>
                    <a:pt x="12960" y="0"/>
                  </a:lnTo>
                  <a:lnTo>
                    <a:pt x="12960" y="7193"/>
                  </a:lnTo>
                  <a:close/>
                </a:path>
              </a:pathLst>
            </a:custGeom>
            <a:solidFill>
              <a:srgbClr val="DEDEDE"/>
            </a:solidFill>
            <a:ln w="25400" cap="flat">
              <a:solidFill>
                <a:srgbClr val="000000"/>
              </a:solidFill>
              <a:prstDash val="solid"/>
              <a:miter lim="400000"/>
            </a:ln>
            <a:effectLst/>
          </p:spPr>
          <p:txBody>
            <a:bodyPr wrap="square" lIns="0" tIns="0" rIns="0" bIns="0" numCol="1" anchor="ctr">
              <a:noAutofit/>
            </a:bodyPr>
            <a:lstStyle/>
            <a:p>
              <a:pPr>
                <a:lnSpc>
                  <a:spcPts val="3328"/>
                </a:lnSpc>
                <a:tabLst>
                  <a:tab pos="1072896" algn="l"/>
                </a:tabLst>
                <a:defRPr sz="2200">
                  <a:effectLst>
                    <a:outerShdw blurRad="38100" dist="12700" dir="5400000" rotWithShape="0">
                      <a:srgbClr val="000000">
                        <a:alpha val="50000"/>
                      </a:srgbClr>
                    </a:outerShdw>
                  </a:effectLst>
                </a:defRPr>
              </a:pPr>
              <a:endParaRPr/>
            </a:p>
          </p:txBody>
        </p:sp>
      </p:grpSp>
      <p:sp>
        <p:nvSpPr>
          <p:cNvPr id="243" name="Shape 243"/>
          <p:cNvSpPr/>
          <p:nvPr/>
        </p:nvSpPr>
        <p:spPr>
          <a:xfrm>
            <a:off x="496547" y="1677745"/>
            <a:ext cx="11550067" cy="660010"/>
          </a:xfrm>
          <a:prstGeom prst="rect">
            <a:avLst/>
          </a:prstGeom>
          <a:ln w="12700">
            <a:miter lim="400000"/>
          </a:ln>
          <a:effectLst>
            <a:outerShdw blurRad="63500" dir="2700000" rotWithShape="0">
              <a:srgbClr val="000000"/>
            </a:outerShdw>
          </a:effectLst>
          <a:extLst>
            <a:ext uri="{C572A759-6A51-4108-AA02-DFA0A04FC94B}">
              <ma14:wrappingTextBoxFlag xmlns:ma14="http://schemas.microsoft.com/office/mac/drawingml/2011/main" xmlns="" val="1"/>
            </a:ext>
          </a:extLst>
        </p:spPr>
        <p:txBody>
          <a:bodyPr lIns="0" tIns="0" rIns="0" bIns="0">
            <a:spAutoFit/>
          </a:bodyPr>
          <a:lstStyle/>
          <a:p>
            <a:pPr>
              <a:lnSpc>
                <a:spcPts val="5120"/>
              </a:lnSpc>
              <a:tabLst>
                <a:tab pos="1072896" algn="l"/>
                <a:tab pos="9558528" algn="l"/>
              </a:tabLst>
              <a:defRPr sz="1800">
                <a:solidFill>
                  <a:srgbClr val="000000"/>
                </a:solidFill>
              </a:defRPr>
            </a:pPr>
            <a:r>
              <a:rPr sz="4400" b="1">
                <a:solidFill>
                  <a:srgbClr val="D3D3D3"/>
                </a:solidFill>
                <a:effectLst>
                  <a:outerShdw blurRad="63500" dir="2700000" rotWithShape="0">
                    <a:srgbClr val="000000"/>
                  </a:outerShdw>
                </a:effectLst>
                <a:latin typeface="Arial"/>
                <a:ea typeface="Arial"/>
                <a:cs typeface="Arial"/>
                <a:sym typeface="Arial"/>
              </a:rPr>
              <a:t>II.</a:t>
            </a:r>
            <a:r>
              <a:rPr sz="4400">
                <a:solidFill>
                  <a:srgbClr val="D3D3D3"/>
                </a:solidFill>
                <a:effectLst>
                  <a:outerShdw blurRad="63500" dir="2700000" rotWithShape="0">
                    <a:srgbClr val="000000"/>
                  </a:outerShdw>
                </a:effectLst>
                <a:latin typeface="Arial"/>
                <a:ea typeface="Arial"/>
                <a:cs typeface="Arial"/>
                <a:sym typeface="Arial"/>
              </a:rPr>
              <a:t>Uses of Classical Conditioning</a:t>
            </a:r>
          </a:p>
        </p:txBody>
      </p:sp>
      <p:pic>
        <p:nvPicPr>
          <p:cNvPr id="244" name="Classical Conditioning Titles.png"/>
          <p:cNvPicPr/>
          <p:nvPr/>
        </p:nvPicPr>
        <p:blipFill>
          <a:blip r:embed="rId7">
            <a:extLst/>
          </a:blip>
          <a:srcRect l="6738" r="282" b="77962"/>
          <a:stretch>
            <a:fillRect/>
          </a:stretch>
        </p:blipFill>
        <p:spPr>
          <a:xfrm>
            <a:off x="771694" y="178551"/>
            <a:ext cx="11470470" cy="1300012"/>
          </a:xfrm>
          <a:prstGeom prst="rect">
            <a:avLst/>
          </a:prstGeom>
          <a:ln w="12700">
            <a:miter lim="400000"/>
          </a:ln>
          <a:effectLst>
            <a:outerShdw blurRad="215900" dir="17280000" rotWithShape="0">
              <a:srgbClr val="000000"/>
            </a:outerShdw>
          </a:effectLst>
        </p:spPr>
      </p:pic>
    </p:spTree>
    <p:extLst>
      <p:ext uri="{BB962C8B-B14F-4D97-AF65-F5344CB8AC3E}">
        <p14:creationId xmlns:p14="http://schemas.microsoft.com/office/powerpoint/2010/main" val="227548880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36"/>
                                        </p:tgtEl>
                                        <p:attrNameLst>
                                          <p:attrName>style.visibility</p:attrName>
                                        </p:attrNameLst>
                                      </p:cBhvr>
                                      <p:to>
                                        <p:strVal val="visible"/>
                                      </p:to>
                                    </p:set>
                                    <p:animEffect transition="in" filter="wipe(left)">
                                      <p:cBhvr>
                                        <p:cTn id="7" dur="1500"/>
                                        <p:tgtEl>
                                          <p:spTgt spid="23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35"/>
                                        </p:tgtEl>
                                        <p:attrNameLst>
                                          <p:attrName>style.visibility</p:attrName>
                                        </p:attrNameLst>
                                      </p:cBhvr>
                                      <p:to>
                                        <p:strVal val="visible"/>
                                      </p:to>
                                    </p:set>
                                    <p:anim calcmode="lin" valueType="num">
                                      <p:cBhvr>
                                        <p:cTn id="12" dur="1000" fill="hold"/>
                                        <p:tgtEl>
                                          <p:spTgt spid="235"/>
                                        </p:tgtEl>
                                        <p:attrNameLst>
                                          <p:attrName>ppt_w</p:attrName>
                                        </p:attrNameLst>
                                      </p:cBhvr>
                                      <p:tavLst>
                                        <p:tav tm="0">
                                          <p:val>
                                            <p:fltVal val="0"/>
                                          </p:val>
                                        </p:tav>
                                        <p:tav tm="100000">
                                          <p:val>
                                            <p:strVal val="#ppt_w"/>
                                          </p:val>
                                        </p:tav>
                                      </p:tavLst>
                                    </p:anim>
                                    <p:anim calcmode="lin" valueType="num">
                                      <p:cBhvr>
                                        <p:cTn id="13" dur="1000" fill="hold"/>
                                        <p:tgtEl>
                                          <p:spTgt spid="235"/>
                                        </p:tgtEl>
                                        <p:attrNameLst>
                                          <p:attrName>ppt_h</p:attrName>
                                        </p:attrNameLst>
                                      </p:cBhvr>
                                      <p:tavLst>
                                        <p:tav tm="0">
                                          <p:val>
                                            <p:fltVal val="0"/>
                                          </p:val>
                                        </p:tav>
                                        <p:tav tm="100000">
                                          <p:val>
                                            <p:strVal val="#ppt_h"/>
                                          </p:val>
                                        </p:tav>
                                      </p:tavLst>
                                    </p:anim>
                                    <p:anim calcmode="lin" valueType="num">
                                      <p:cBhvr>
                                        <p:cTn id="14" dur="1000" fill="hold"/>
                                        <p:tgtEl>
                                          <p:spTgt spid="235"/>
                                        </p:tgtEl>
                                        <p:attrNameLst>
                                          <p:attrName>style.rotation</p:attrName>
                                        </p:attrNameLst>
                                      </p:cBhvr>
                                      <p:tavLst>
                                        <p:tav tm="0">
                                          <p:val>
                                            <p:fltVal val="90"/>
                                          </p:val>
                                        </p:tav>
                                        <p:tav tm="100000">
                                          <p:val>
                                            <p:fltVal val="0"/>
                                          </p:val>
                                        </p:tav>
                                      </p:tavLst>
                                    </p:anim>
                                    <p:animEffect transition="in" filter="fade">
                                      <p:cBhvr>
                                        <p:cTn id="15" dur="1000"/>
                                        <p:tgtEl>
                                          <p:spTgt spid="23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iterate>
                                    <p:tmAbs val="0"/>
                                  </p:iterate>
                                  <p:childTnLst>
                                    <p:set>
                                      <p:cBhvr>
                                        <p:cTn id="19" fill="hold"/>
                                        <p:tgtEl>
                                          <p:spTgt spid="239"/>
                                        </p:tgtEl>
                                        <p:attrNameLst>
                                          <p:attrName>style.visibility</p:attrName>
                                        </p:attrNameLst>
                                      </p:cBhvr>
                                      <p:to>
                                        <p:strVal val="visible"/>
                                      </p:to>
                                    </p:set>
                                    <p:anim calcmode="lin" valueType="num">
                                      <p:cBhvr>
                                        <p:cTn id="20" dur="1000" fill="hold"/>
                                        <p:tgtEl>
                                          <p:spTgt spid="239"/>
                                        </p:tgtEl>
                                        <p:attrNameLst>
                                          <p:attrName>ppt_x</p:attrName>
                                        </p:attrNameLst>
                                      </p:cBhvr>
                                      <p:tavLst>
                                        <p:tav tm="0">
                                          <p:val>
                                            <p:strVal val="0-#ppt_w/2"/>
                                          </p:val>
                                        </p:tav>
                                        <p:tav tm="100000">
                                          <p:val>
                                            <p:strVal val="#ppt_x"/>
                                          </p:val>
                                        </p:tav>
                                      </p:tavLst>
                                    </p:anim>
                                    <p:anim calcmode="lin" valueType="num">
                                      <p:cBhvr>
                                        <p:cTn id="21" dur="1000" fill="hold"/>
                                        <p:tgtEl>
                                          <p:spTgt spid="23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iterate>
                                    <p:tmAbs val="0"/>
                                  </p:iterate>
                                  <p:childTnLst>
                                    <p:set>
                                      <p:cBhvr>
                                        <p:cTn id="25" fill="hold"/>
                                        <p:tgtEl>
                                          <p:spTgt spid="242"/>
                                        </p:tgtEl>
                                        <p:attrNameLst>
                                          <p:attrName>style.visibility</p:attrName>
                                        </p:attrNameLst>
                                      </p:cBhvr>
                                      <p:to>
                                        <p:strVal val="visible"/>
                                      </p:to>
                                    </p:set>
                                    <p:anim calcmode="lin" valueType="num">
                                      <p:cBhvr>
                                        <p:cTn id="26" dur="1000" fill="hold"/>
                                        <p:tgtEl>
                                          <p:spTgt spid="242"/>
                                        </p:tgtEl>
                                        <p:attrNameLst>
                                          <p:attrName>ppt_x</p:attrName>
                                        </p:attrNameLst>
                                      </p:cBhvr>
                                      <p:tavLst>
                                        <p:tav tm="0">
                                          <p:val>
                                            <p:strVal val="0-#ppt_w/2"/>
                                          </p:val>
                                        </p:tav>
                                        <p:tav tm="100000">
                                          <p:val>
                                            <p:strVal val="#ppt_x"/>
                                          </p:val>
                                        </p:tav>
                                      </p:tavLst>
                                    </p:anim>
                                    <p:anim calcmode="lin" valueType="num">
                                      <p:cBhvr>
                                        <p:cTn id="27" dur="1000" fill="hold"/>
                                        <p:tgtEl>
                                          <p:spTgt spid="2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animBg="1" advAuto="0"/>
      <p:bldP spid="239" grpId="0" animBg="1" advAuto="0"/>
      <p:bldP spid="242"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p:nvPr/>
        </p:nvSpPr>
        <p:spPr>
          <a:xfrm>
            <a:off x="341376" y="2552192"/>
            <a:ext cx="12273280" cy="6795008"/>
          </a:xfrm>
          <a:prstGeom prst="rect">
            <a:avLst/>
          </a:prstGeom>
          <a:solidFill>
            <a:srgbClr val="DEDEDE"/>
          </a:solidFill>
          <a:ln w="25400">
            <a:miter lim="400000"/>
          </a:ln>
          <a:effectLst>
            <a:outerShdw blurRad="317500" dir="2700000" rotWithShape="0">
              <a:srgbClr val="FFFFFF">
                <a:alpha val="75000"/>
              </a:srgbClr>
            </a:outerShdw>
          </a:effectLst>
        </p:spPr>
        <p:txBody>
          <a:bodyPr lIns="0" tIns="0" rIns="0" bIns="0" anchor="ctr"/>
          <a:lstStyle/>
          <a:p>
            <a:pPr>
              <a:lnSpc>
                <a:spcPts val="3328"/>
              </a:lnSpc>
              <a:tabLst>
                <a:tab pos="1072896" algn="l"/>
              </a:tabLst>
              <a:defRPr sz="2200">
                <a:effectLst>
                  <a:outerShdw blurRad="38100" dist="12700" dir="5400000" rotWithShape="0">
                    <a:srgbClr val="000000">
                      <a:alpha val="50000"/>
                    </a:srgbClr>
                  </a:outerShdw>
                </a:effectLst>
              </a:defRPr>
            </a:pPr>
            <a:endParaRPr/>
          </a:p>
        </p:txBody>
      </p:sp>
      <p:pic>
        <p:nvPicPr>
          <p:cNvPr id="249" name="ddgnewmove.png"/>
          <p:cNvPicPr/>
          <p:nvPr/>
        </p:nvPicPr>
        <p:blipFill>
          <a:blip r:embed="rId3">
            <a:extLst/>
          </a:blip>
          <a:stretch>
            <a:fillRect/>
          </a:stretch>
        </p:blipFill>
        <p:spPr>
          <a:xfrm>
            <a:off x="0" y="7233921"/>
            <a:ext cx="1261873" cy="1536193"/>
          </a:xfrm>
          <a:prstGeom prst="rect">
            <a:avLst/>
          </a:prstGeom>
          <a:ln w="12700">
            <a:miter lim="400000"/>
          </a:ln>
        </p:spPr>
      </p:pic>
      <p:pic>
        <p:nvPicPr>
          <p:cNvPr id="250" name="Child under Bed.jpg"/>
          <p:cNvPicPr/>
          <p:nvPr/>
        </p:nvPicPr>
        <p:blipFill>
          <a:blip r:embed="rId4">
            <a:extLst/>
          </a:blip>
          <a:stretch>
            <a:fillRect/>
          </a:stretch>
        </p:blipFill>
        <p:spPr>
          <a:xfrm>
            <a:off x="747776" y="3397504"/>
            <a:ext cx="7949184" cy="5673344"/>
          </a:xfrm>
          <a:prstGeom prst="rect">
            <a:avLst/>
          </a:prstGeom>
          <a:ln w="12700">
            <a:miter lim="400000"/>
          </a:ln>
        </p:spPr>
      </p:pic>
      <p:sp>
        <p:nvSpPr>
          <p:cNvPr id="251" name="Shape 251"/>
          <p:cNvSpPr/>
          <p:nvPr/>
        </p:nvSpPr>
        <p:spPr>
          <a:xfrm>
            <a:off x="780288" y="2985685"/>
            <a:ext cx="7884160" cy="739091"/>
          </a:xfrm>
          <a:prstGeom prst="rect">
            <a:avLst/>
          </a:prstGeom>
          <a:ln w="12700">
            <a:miter lim="400000"/>
          </a:ln>
          <a:effectLst>
            <a:outerShdw blurRad="228600" dir="2700000" rotWithShape="0">
              <a:srgbClr val="FFFFFF"/>
            </a:outerShdw>
          </a:effectLst>
          <a:extLst>
            <a:ext uri="{C572A759-6A51-4108-AA02-DFA0A04FC94B}">
              <ma14:wrappingTextBoxFlag xmlns:ma14="http://schemas.microsoft.com/office/mac/drawingml/2011/main" xmlns="" val="1"/>
            </a:ext>
          </a:extLst>
        </p:spPr>
        <p:txBody>
          <a:bodyPr lIns="0" tIns="0" rIns="0" bIns="0">
            <a:spAutoFit/>
          </a:bodyPr>
          <a:lstStyle>
            <a:lvl1pPr algn="l">
              <a:lnSpc>
                <a:spcPts val="5500"/>
              </a:lnSpc>
              <a:tabLst>
                <a:tab pos="838200" algn="l"/>
                <a:tab pos="1574800" algn="l"/>
              </a:tabLst>
              <a:defRPr sz="4600" b="1">
                <a:solidFill>
                  <a:srgbClr val="000000"/>
                </a:solidFill>
                <a:effectLst>
                  <a:outerShdw blurRad="76200" dir="18900000" rotWithShape="0">
                    <a:srgbClr val="FFFFFF"/>
                  </a:outerShdw>
                </a:effectLst>
                <a:latin typeface="Arial"/>
                <a:ea typeface="Arial"/>
                <a:cs typeface="Arial"/>
                <a:sym typeface="Arial"/>
              </a:defRPr>
            </a:lvl1pPr>
          </a:lstStyle>
          <a:p>
            <a:pPr lvl="0">
              <a:defRPr sz="1800" b="0">
                <a:effectLst/>
              </a:defRPr>
            </a:pPr>
            <a:r>
              <a:rPr sz="5900"/>
              <a:t>Bell and Pad Method </a:t>
            </a:r>
          </a:p>
        </p:txBody>
      </p:sp>
      <p:sp>
        <p:nvSpPr>
          <p:cNvPr id="252" name="Shape 252"/>
          <p:cNvSpPr/>
          <p:nvPr/>
        </p:nvSpPr>
        <p:spPr>
          <a:xfrm>
            <a:off x="7363968" y="4527296"/>
            <a:ext cx="1983232" cy="4210554"/>
          </a:xfrm>
          <a:prstGeom prst="rect">
            <a:avLst/>
          </a:prstGeom>
          <a:ln w="12700">
            <a:miter lim="400000"/>
          </a:ln>
          <a:effectLst>
            <a:outerShdw blurRad="241300" dir="2700000" rotWithShape="0">
              <a:srgbClr val="010101">
                <a:alpha val="75000"/>
              </a:srgbClr>
            </a:outerShdw>
          </a:effectLst>
          <a:extLst>
            <a:ext uri="{C572A759-6A51-4108-AA02-DFA0A04FC94B}">
              <ma14:wrappingTextBoxFlag xmlns:ma14="http://schemas.microsoft.com/office/mac/drawingml/2011/main" xmlns="" val="1"/>
            </a:ext>
          </a:extLst>
        </p:spPr>
        <p:txBody>
          <a:bodyPr lIns="0" tIns="0" rIns="0" bIns="0">
            <a:spAutoFit/>
          </a:bodyPr>
          <a:lstStyle/>
          <a:p>
            <a:pPr algn="l">
              <a:lnSpc>
                <a:spcPts val="8320"/>
              </a:lnSpc>
              <a:tabLst>
                <a:tab pos="1072896" algn="l"/>
                <a:tab pos="2015744" algn="l"/>
              </a:tabLst>
              <a:defRPr sz="1800">
                <a:solidFill>
                  <a:srgbClr val="000000"/>
                </a:solidFill>
              </a:defRPr>
            </a:pPr>
            <a:r>
              <a:rPr sz="4700" b="1">
                <a:latin typeface="Arial"/>
                <a:ea typeface="Arial"/>
                <a:cs typeface="Arial"/>
                <a:sym typeface="Arial"/>
              </a:rPr>
              <a:t>US =</a:t>
            </a:r>
          </a:p>
          <a:p>
            <a:pPr algn="l">
              <a:lnSpc>
                <a:spcPts val="8320"/>
              </a:lnSpc>
              <a:tabLst>
                <a:tab pos="1072896" algn="l"/>
                <a:tab pos="2015744" algn="l"/>
              </a:tabLst>
              <a:defRPr sz="1800">
                <a:solidFill>
                  <a:srgbClr val="000000"/>
                </a:solidFill>
              </a:defRPr>
            </a:pPr>
            <a:r>
              <a:rPr sz="4700" b="1">
                <a:latin typeface="Arial"/>
                <a:ea typeface="Arial"/>
                <a:cs typeface="Arial"/>
                <a:sym typeface="Arial"/>
              </a:rPr>
              <a:t>UR=</a:t>
            </a:r>
          </a:p>
          <a:p>
            <a:pPr algn="l">
              <a:lnSpc>
                <a:spcPts val="8320"/>
              </a:lnSpc>
              <a:tabLst>
                <a:tab pos="1072896" algn="l"/>
                <a:tab pos="2015744" algn="l"/>
              </a:tabLst>
              <a:defRPr sz="1800">
                <a:solidFill>
                  <a:srgbClr val="000000"/>
                </a:solidFill>
              </a:defRPr>
            </a:pPr>
            <a:r>
              <a:rPr sz="4700" b="1">
                <a:latin typeface="Arial"/>
                <a:ea typeface="Arial"/>
                <a:cs typeface="Arial"/>
                <a:sym typeface="Arial"/>
              </a:rPr>
              <a:t>CS=</a:t>
            </a:r>
          </a:p>
          <a:p>
            <a:pPr algn="l">
              <a:lnSpc>
                <a:spcPts val="8320"/>
              </a:lnSpc>
              <a:tabLst>
                <a:tab pos="1072896" algn="l"/>
                <a:tab pos="2015744" algn="l"/>
              </a:tabLst>
              <a:defRPr sz="1800">
                <a:solidFill>
                  <a:srgbClr val="000000"/>
                </a:solidFill>
              </a:defRPr>
            </a:pPr>
            <a:r>
              <a:rPr sz="4700" b="1">
                <a:latin typeface="Arial"/>
                <a:ea typeface="Arial"/>
                <a:cs typeface="Arial"/>
                <a:sym typeface="Arial"/>
              </a:rPr>
              <a:t>CR=</a:t>
            </a:r>
          </a:p>
        </p:txBody>
      </p:sp>
      <p:sp>
        <p:nvSpPr>
          <p:cNvPr id="253" name="Shape 253"/>
          <p:cNvSpPr/>
          <p:nvPr/>
        </p:nvSpPr>
        <p:spPr>
          <a:xfrm>
            <a:off x="8810752" y="4567936"/>
            <a:ext cx="3982720" cy="4064000"/>
          </a:xfrm>
          <a:prstGeom prst="rect">
            <a:avLst/>
          </a:prstGeom>
          <a:ln w="12700">
            <a:miter lim="400000"/>
          </a:ln>
          <a:effectLst/>
          <a:extLst>
            <a:ext uri="{C572A759-6A51-4108-AA02-DFA0A04FC94B}">
              <ma14:wrappingTextBoxFlag xmlns:ma14="http://schemas.microsoft.com/office/mac/drawingml/2011/main" xmlns="" val="1"/>
            </a:ext>
          </a:extLst>
        </p:spPr>
        <p:txBody>
          <a:bodyPr lIns="0" tIns="0" rIns="0" bIns="0">
            <a:spAutoFit/>
          </a:bodyPr>
          <a:lstStyle/>
          <a:p>
            <a:pPr marL="223520" indent="-223520" algn="l">
              <a:lnSpc>
                <a:spcPts val="6144"/>
              </a:lnSpc>
              <a:spcBef>
                <a:spcPts val="384"/>
              </a:spcBef>
              <a:tabLst>
                <a:tab pos="211328" algn="l"/>
                <a:tab pos="455168" algn="l"/>
                <a:tab pos="910336" algn="l"/>
                <a:tab pos="1365504" algn="l"/>
                <a:tab pos="1820672" algn="l"/>
                <a:tab pos="2275840" algn="l"/>
                <a:tab pos="2731008" algn="l"/>
                <a:tab pos="3186176" algn="l"/>
                <a:tab pos="3641344" algn="l"/>
                <a:tab pos="4096512" algn="l"/>
                <a:tab pos="4551680" algn="l"/>
                <a:tab pos="5006848" algn="l"/>
                <a:tab pos="5462016" algn="l"/>
              </a:tabLst>
              <a:defRPr sz="1800">
                <a:solidFill>
                  <a:srgbClr val="000000"/>
                </a:solidFill>
              </a:defRPr>
            </a:pPr>
            <a:r>
              <a:rPr sz="3300" dirty="0">
                <a:latin typeface="Arial"/>
                <a:ea typeface="Arial"/>
                <a:cs typeface="Arial"/>
                <a:sym typeface="Arial"/>
              </a:rPr>
              <a:t>Bell </a:t>
            </a:r>
          </a:p>
          <a:p>
            <a:pPr marL="223520" indent="-223520" algn="l">
              <a:lnSpc>
                <a:spcPts val="3968"/>
              </a:lnSpc>
              <a:spcBef>
                <a:spcPts val="384"/>
              </a:spcBef>
              <a:tabLst>
                <a:tab pos="211328" algn="l"/>
                <a:tab pos="455168" algn="l"/>
                <a:tab pos="910336" algn="l"/>
                <a:tab pos="1365504" algn="l"/>
                <a:tab pos="1820672" algn="l"/>
                <a:tab pos="2275840" algn="l"/>
                <a:tab pos="2731008" algn="l"/>
                <a:tab pos="3186176" algn="l"/>
                <a:tab pos="3641344" algn="l"/>
                <a:tab pos="4096512" algn="l"/>
                <a:tab pos="4551680" algn="l"/>
                <a:tab pos="5006848" algn="l"/>
                <a:tab pos="5462016" algn="l"/>
              </a:tabLst>
              <a:defRPr sz="1800">
                <a:solidFill>
                  <a:srgbClr val="000000"/>
                </a:solidFill>
              </a:defRPr>
            </a:pPr>
            <a:r>
              <a:rPr sz="3300" spc="-233" dirty="0">
                <a:latin typeface="Arial"/>
                <a:ea typeface="Arial"/>
                <a:cs typeface="Arial"/>
                <a:sym typeface="Arial"/>
              </a:rPr>
              <a:t>Wake-up &amp; preventing urination</a:t>
            </a:r>
            <a:endParaRPr sz="3300" dirty="0">
              <a:latin typeface="Arial"/>
              <a:ea typeface="Arial"/>
              <a:cs typeface="Arial"/>
              <a:sym typeface="Arial"/>
            </a:endParaRPr>
          </a:p>
          <a:p>
            <a:pPr marL="223520" indent="-223520" algn="l">
              <a:lnSpc>
                <a:spcPts val="6912"/>
              </a:lnSpc>
              <a:spcBef>
                <a:spcPts val="384"/>
              </a:spcBef>
              <a:tabLst>
                <a:tab pos="211328" algn="l"/>
                <a:tab pos="455168" algn="l"/>
                <a:tab pos="910336" algn="l"/>
                <a:tab pos="1365504" algn="l"/>
                <a:tab pos="1820672" algn="l"/>
                <a:tab pos="2275840" algn="l"/>
                <a:tab pos="2731008" algn="l"/>
                <a:tab pos="3186176" algn="l"/>
                <a:tab pos="3641344" algn="l"/>
                <a:tab pos="4096512" algn="l"/>
                <a:tab pos="4551680" algn="l"/>
                <a:tab pos="5006848" algn="l"/>
                <a:tab pos="5462016" algn="l"/>
              </a:tabLst>
              <a:defRPr sz="1800">
                <a:solidFill>
                  <a:srgbClr val="000000"/>
                </a:solidFill>
              </a:defRPr>
            </a:pPr>
            <a:r>
              <a:rPr sz="3300" dirty="0">
                <a:latin typeface="Arial"/>
                <a:ea typeface="Arial"/>
                <a:cs typeface="Arial"/>
                <a:sym typeface="Arial"/>
              </a:rPr>
              <a:t>bladder tension</a:t>
            </a:r>
          </a:p>
          <a:p>
            <a:pPr marL="223520" indent="-223520" algn="l">
              <a:lnSpc>
                <a:spcPts val="4352"/>
              </a:lnSpc>
              <a:spcBef>
                <a:spcPts val="384"/>
              </a:spcBef>
              <a:tabLst>
                <a:tab pos="211328" algn="l"/>
                <a:tab pos="455168" algn="l"/>
                <a:tab pos="910336" algn="l"/>
                <a:tab pos="1365504" algn="l"/>
                <a:tab pos="1820672" algn="l"/>
                <a:tab pos="2275840" algn="l"/>
                <a:tab pos="2731008" algn="l"/>
                <a:tab pos="3186176" algn="l"/>
                <a:tab pos="3641344" algn="l"/>
                <a:tab pos="4096512" algn="l"/>
                <a:tab pos="4551680" algn="l"/>
                <a:tab pos="5006848" algn="l"/>
                <a:tab pos="5462016" algn="l"/>
              </a:tabLst>
              <a:defRPr sz="1800">
                <a:solidFill>
                  <a:srgbClr val="000000"/>
                </a:solidFill>
              </a:defRPr>
            </a:pPr>
            <a:r>
              <a:rPr sz="3200" spc="-128" dirty="0">
                <a:latin typeface="Arial"/>
                <a:ea typeface="Arial"/>
                <a:cs typeface="Arial"/>
                <a:sym typeface="Arial"/>
              </a:rPr>
              <a:t>Wake-up &amp; preventing urination</a:t>
            </a:r>
          </a:p>
        </p:txBody>
      </p:sp>
      <p:sp>
        <p:nvSpPr>
          <p:cNvPr id="254" name="Shape 254"/>
          <p:cNvSpPr/>
          <p:nvPr/>
        </p:nvSpPr>
        <p:spPr>
          <a:xfrm>
            <a:off x="496547" y="1677745"/>
            <a:ext cx="11550067" cy="660010"/>
          </a:xfrm>
          <a:prstGeom prst="rect">
            <a:avLst/>
          </a:prstGeom>
          <a:ln w="12700">
            <a:miter lim="400000"/>
          </a:ln>
          <a:effectLst>
            <a:outerShdw blurRad="63500" dir="2700000" rotWithShape="0">
              <a:srgbClr val="000000"/>
            </a:outerShdw>
          </a:effectLst>
          <a:extLst>
            <a:ext uri="{C572A759-6A51-4108-AA02-DFA0A04FC94B}">
              <ma14:wrappingTextBoxFlag xmlns:ma14="http://schemas.microsoft.com/office/mac/drawingml/2011/main" xmlns="" val="1"/>
            </a:ext>
          </a:extLst>
        </p:spPr>
        <p:txBody>
          <a:bodyPr lIns="0" tIns="0" rIns="0" bIns="0">
            <a:spAutoFit/>
          </a:bodyPr>
          <a:lstStyle/>
          <a:p>
            <a:pPr>
              <a:lnSpc>
                <a:spcPts val="5120"/>
              </a:lnSpc>
              <a:tabLst>
                <a:tab pos="1072896" algn="l"/>
                <a:tab pos="9558528" algn="l"/>
              </a:tabLst>
              <a:defRPr sz="1800">
                <a:solidFill>
                  <a:srgbClr val="000000"/>
                </a:solidFill>
              </a:defRPr>
            </a:pPr>
            <a:r>
              <a:rPr sz="4400" b="1">
                <a:solidFill>
                  <a:srgbClr val="D3D3D3"/>
                </a:solidFill>
                <a:effectLst>
                  <a:outerShdw blurRad="63500" dir="2700000" rotWithShape="0">
                    <a:srgbClr val="000000"/>
                  </a:outerShdw>
                </a:effectLst>
                <a:latin typeface="Arial"/>
                <a:ea typeface="Arial"/>
                <a:cs typeface="Arial"/>
                <a:sym typeface="Arial"/>
              </a:rPr>
              <a:t>II.</a:t>
            </a:r>
            <a:r>
              <a:rPr sz="4400">
                <a:solidFill>
                  <a:srgbClr val="D3D3D3"/>
                </a:solidFill>
                <a:effectLst>
                  <a:outerShdw blurRad="63500" dir="2700000" rotWithShape="0">
                    <a:srgbClr val="000000"/>
                  </a:outerShdw>
                </a:effectLst>
                <a:latin typeface="Arial"/>
                <a:ea typeface="Arial"/>
                <a:cs typeface="Arial"/>
                <a:sym typeface="Arial"/>
              </a:rPr>
              <a:t>Uses of Classical Conditioning</a:t>
            </a:r>
          </a:p>
        </p:txBody>
      </p:sp>
      <p:pic>
        <p:nvPicPr>
          <p:cNvPr id="255" name="Classical Conditioning Titles.png"/>
          <p:cNvPicPr/>
          <p:nvPr/>
        </p:nvPicPr>
        <p:blipFill>
          <a:blip r:embed="rId5">
            <a:extLst/>
          </a:blip>
          <a:srcRect l="6738" r="282" b="77962"/>
          <a:stretch>
            <a:fillRect/>
          </a:stretch>
        </p:blipFill>
        <p:spPr>
          <a:xfrm>
            <a:off x="771694" y="178551"/>
            <a:ext cx="11470470" cy="1300012"/>
          </a:xfrm>
          <a:prstGeom prst="rect">
            <a:avLst/>
          </a:prstGeom>
          <a:ln w="12700">
            <a:miter lim="400000"/>
          </a:ln>
          <a:effectLst>
            <a:outerShdw blurRad="215900" dir="17280000" rotWithShape="0">
              <a:srgbClr val="000000"/>
            </a:outerShdw>
          </a:effectLst>
        </p:spPr>
      </p:pic>
    </p:spTree>
    <p:extLst>
      <p:ext uri="{BB962C8B-B14F-4D97-AF65-F5344CB8AC3E}">
        <p14:creationId xmlns:p14="http://schemas.microsoft.com/office/powerpoint/2010/main" val="212557987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51"/>
                                        </p:tgtEl>
                                        <p:attrNameLst>
                                          <p:attrName>style.visibility</p:attrName>
                                        </p:attrNameLst>
                                      </p:cBhvr>
                                      <p:to>
                                        <p:strVal val="visible"/>
                                      </p:to>
                                    </p:set>
                                    <p:animEffect transition="in" filter="wipe(left)">
                                      <p:cBhvr>
                                        <p:cTn id="7" dur="1500"/>
                                        <p:tgtEl>
                                          <p:spTgt spid="251"/>
                                        </p:tgtEl>
                                      </p:cBhvr>
                                    </p:animEffect>
                                  </p:childTnLst>
                                </p:cTn>
                              </p:par>
                            </p:childTnLst>
                          </p:cTn>
                        </p:par>
                        <p:par>
                          <p:cTn id="8" fill="hold">
                            <p:stCondLst>
                              <p:cond delay="1500"/>
                            </p:stCondLst>
                            <p:childTnLst>
                              <p:par>
                                <p:cTn id="9" presetID="2" presetClass="entr" presetSubtype="2" fill="hold" grpId="0" nodeType="afterEffect">
                                  <p:stCondLst>
                                    <p:cond delay="0"/>
                                  </p:stCondLst>
                                  <p:iterate type="lt">
                                    <p:tmAbs val="0"/>
                                  </p:iterate>
                                  <p:childTnLst>
                                    <p:set>
                                      <p:cBhvr>
                                        <p:cTn id="10" fill="hold"/>
                                        <p:tgtEl>
                                          <p:spTgt spid="252"/>
                                        </p:tgtEl>
                                        <p:attrNameLst>
                                          <p:attrName>style.visibility</p:attrName>
                                        </p:attrNameLst>
                                      </p:cBhvr>
                                      <p:to>
                                        <p:strVal val="visible"/>
                                      </p:to>
                                    </p:set>
                                    <p:anim calcmode="lin" valueType="num">
                                      <p:cBhvr>
                                        <p:cTn id="11" dur="3000" fill="hold"/>
                                        <p:tgtEl>
                                          <p:spTgt spid="252"/>
                                        </p:tgtEl>
                                        <p:attrNameLst>
                                          <p:attrName>ppt_x</p:attrName>
                                        </p:attrNameLst>
                                      </p:cBhvr>
                                      <p:tavLst>
                                        <p:tav tm="0">
                                          <p:val>
                                            <p:strVal val="1+#ppt_w/2"/>
                                          </p:val>
                                        </p:tav>
                                        <p:tav tm="100000">
                                          <p:val>
                                            <p:strVal val="#ppt_x"/>
                                          </p:val>
                                        </p:tav>
                                      </p:tavLst>
                                    </p:anim>
                                    <p:anim calcmode="lin" valueType="num">
                                      <p:cBhvr>
                                        <p:cTn id="12" dur="3000" fill="hold"/>
                                        <p:tgtEl>
                                          <p:spTgt spid="25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Abs val="100"/>
                                  </p:iterate>
                                  <p:childTnLst>
                                    <p:set>
                                      <p:cBhvr>
                                        <p:cTn id="16" fill="hold"/>
                                        <p:tgtEl>
                                          <p:spTgt spid="253">
                                            <p:bg/>
                                          </p:spTgt>
                                        </p:tgtEl>
                                        <p:attrNameLst>
                                          <p:attrName>style.visibility</p:attrName>
                                        </p:attrNameLst>
                                      </p:cBhvr>
                                      <p:to>
                                        <p:strVal val="visible"/>
                                      </p:to>
                                    </p:set>
                                    <p:animEffect transition="in" filter="fade">
                                      <p:cBhvr>
                                        <p:cTn id="17" dur="80"/>
                                        <p:tgtEl>
                                          <p:spTgt spid="253">
                                            <p:bg/>
                                          </p:spTgt>
                                        </p:tgtEl>
                                      </p:cBhvr>
                                    </p:animEffect>
                                  </p:childTnLst>
                                </p:cTn>
                              </p:par>
                            </p:childTnLst>
                          </p:cTn>
                        </p:par>
                        <p:par>
                          <p:cTn id="18" fill="hold">
                            <p:stCondLst>
                              <p:cond delay="80"/>
                            </p:stCondLst>
                            <p:childTnLst>
                              <p:par>
                                <p:cTn id="19" presetID="10" presetClass="entr" presetSubtype="0" fill="hold" grpId="0" nodeType="afterEffect">
                                  <p:stCondLst>
                                    <p:cond delay="0"/>
                                  </p:stCondLst>
                                  <p:iterate type="lt">
                                    <p:tmAbs val="100"/>
                                  </p:iterate>
                                  <p:childTnLst>
                                    <p:set>
                                      <p:cBhvr>
                                        <p:cTn id="20" fill="hold"/>
                                        <p:tgtEl>
                                          <p:spTgt spid="253">
                                            <p:txEl>
                                              <p:pRg st="0" end="0"/>
                                            </p:txEl>
                                          </p:spTgt>
                                        </p:tgtEl>
                                        <p:attrNameLst>
                                          <p:attrName>style.visibility</p:attrName>
                                        </p:attrNameLst>
                                      </p:cBhvr>
                                      <p:to>
                                        <p:strVal val="visible"/>
                                      </p:to>
                                    </p:set>
                                    <p:animEffect transition="in" filter="fade">
                                      <p:cBhvr>
                                        <p:cTn id="21" dur="80"/>
                                        <p:tgtEl>
                                          <p:spTgt spid="253">
                                            <p:txEl>
                                              <p:pRg st="0" end="0"/>
                                            </p:txEl>
                                          </p:spTgt>
                                        </p:tgtEl>
                                      </p:cBhvr>
                                    </p:animEffect>
                                  </p:childTnLst>
                                </p:cTn>
                              </p:par>
                            </p:childTnLst>
                          </p:cTn>
                        </p:par>
                        <p:par>
                          <p:cTn id="22" fill="hold">
                            <p:stCondLst>
                              <p:cond delay="460"/>
                            </p:stCondLst>
                            <p:childTnLst>
                              <p:par>
                                <p:cTn id="23" presetID="10" presetClass="entr" presetSubtype="0" fill="hold" grpId="0" nodeType="afterEffect">
                                  <p:stCondLst>
                                    <p:cond delay="0"/>
                                  </p:stCondLst>
                                  <p:iterate type="lt">
                                    <p:tmAbs val="100"/>
                                  </p:iterate>
                                  <p:childTnLst>
                                    <p:set>
                                      <p:cBhvr>
                                        <p:cTn id="24" fill="hold"/>
                                        <p:tgtEl>
                                          <p:spTgt spid="253">
                                            <p:txEl>
                                              <p:pRg st="1" end="1"/>
                                            </p:txEl>
                                          </p:spTgt>
                                        </p:tgtEl>
                                        <p:attrNameLst>
                                          <p:attrName>style.visibility</p:attrName>
                                        </p:attrNameLst>
                                      </p:cBhvr>
                                      <p:to>
                                        <p:strVal val="visible"/>
                                      </p:to>
                                    </p:set>
                                    <p:animEffect transition="in" filter="fade">
                                      <p:cBhvr>
                                        <p:cTn id="25" dur="80"/>
                                        <p:tgtEl>
                                          <p:spTgt spid="253">
                                            <p:txEl>
                                              <p:pRg st="1" end="1"/>
                                            </p:txEl>
                                          </p:spTgt>
                                        </p:tgtEl>
                                      </p:cBhvr>
                                    </p:animEffect>
                                  </p:childTnLst>
                                </p:cTn>
                              </p:par>
                            </p:childTnLst>
                          </p:cTn>
                        </p:par>
                        <p:par>
                          <p:cTn id="26" fill="hold">
                            <p:stCondLst>
                              <p:cond delay="3140"/>
                            </p:stCondLst>
                            <p:childTnLst>
                              <p:par>
                                <p:cTn id="27" presetID="10" presetClass="entr" presetSubtype="0" fill="hold" grpId="0" nodeType="afterEffect">
                                  <p:stCondLst>
                                    <p:cond delay="0"/>
                                  </p:stCondLst>
                                  <p:iterate type="lt">
                                    <p:tmAbs val="100"/>
                                  </p:iterate>
                                  <p:childTnLst>
                                    <p:set>
                                      <p:cBhvr>
                                        <p:cTn id="28" fill="hold"/>
                                        <p:tgtEl>
                                          <p:spTgt spid="253">
                                            <p:txEl>
                                              <p:pRg st="2" end="2"/>
                                            </p:txEl>
                                          </p:spTgt>
                                        </p:tgtEl>
                                        <p:attrNameLst>
                                          <p:attrName>style.visibility</p:attrName>
                                        </p:attrNameLst>
                                      </p:cBhvr>
                                      <p:to>
                                        <p:strVal val="visible"/>
                                      </p:to>
                                    </p:set>
                                    <p:animEffect transition="in" filter="fade">
                                      <p:cBhvr>
                                        <p:cTn id="29" dur="80"/>
                                        <p:tgtEl>
                                          <p:spTgt spid="253">
                                            <p:txEl>
                                              <p:pRg st="2" end="2"/>
                                            </p:txEl>
                                          </p:spTgt>
                                        </p:tgtEl>
                                      </p:cBhvr>
                                    </p:animEffect>
                                  </p:childTnLst>
                                </p:cTn>
                              </p:par>
                            </p:childTnLst>
                          </p:cTn>
                        </p:par>
                        <p:par>
                          <p:cTn id="30" fill="hold">
                            <p:stCondLst>
                              <p:cond delay="4520"/>
                            </p:stCondLst>
                            <p:childTnLst>
                              <p:par>
                                <p:cTn id="31" presetID="10" presetClass="entr" presetSubtype="0" fill="hold" grpId="0" nodeType="afterEffect">
                                  <p:stCondLst>
                                    <p:cond delay="0"/>
                                  </p:stCondLst>
                                  <p:iterate type="lt">
                                    <p:tmAbs val="100"/>
                                  </p:iterate>
                                  <p:childTnLst>
                                    <p:set>
                                      <p:cBhvr>
                                        <p:cTn id="32" fill="hold"/>
                                        <p:tgtEl>
                                          <p:spTgt spid="253">
                                            <p:txEl>
                                              <p:pRg st="3" end="3"/>
                                            </p:txEl>
                                          </p:spTgt>
                                        </p:tgtEl>
                                        <p:attrNameLst>
                                          <p:attrName>style.visibility</p:attrName>
                                        </p:attrNameLst>
                                      </p:cBhvr>
                                      <p:to>
                                        <p:strVal val="visible"/>
                                      </p:to>
                                    </p:set>
                                    <p:animEffect transition="in" filter="fade">
                                      <p:cBhvr>
                                        <p:cTn id="33" dur="80"/>
                                        <p:tgtEl>
                                          <p:spTgt spid="25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animBg="1" advAuto="0"/>
      <p:bldP spid="252" grpId="0" animBg="1" advAuto="0"/>
      <p:bldP spid="253" grpId="0"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BA9"/>
        </a:solidFill>
        <a:effectLst/>
      </p:bgPr>
    </p:bg>
    <p:spTree>
      <p:nvGrpSpPr>
        <p:cNvPr id="1" name=""/>
        <p:cNvGrpSpPr/>
        <p:nvPr/>
      </p:nvGrpSpPr>
      <p:grpSpPr>
        <a:xfrm>
          <a:off x="0" y="0"/>
          <a:ext cx="0" cy="0"/>
          <a:chOff x="0" y="0"/>
          <a:chExt cx="0" cy="0"/>
        </a:xfrm>
      </p:grpSpPr>
      <p:pic>
        <p:nvPicPr>
          <p:cNvPr id="172" name="ddgnewmove.png"/>
          <p:cNvPicPr>
            <a:picLocks noChangeAspect="1"/>
          </p:cNvPicPr>
          <p:nvPr/>
        </p:nvPicPr>
        <p:blipFill>
          <a:blip r:embed="rId5">
            <a:extLst/>
          </a:blip>
          <a:stretch>
            <a:fillRect/>
          </a:stretch>
        </p:blipFill>
        <p:spPr>
          <a:xfrm>
            <a:off x="0" y="7233919"/>
            <a:ext cx="1261873" cy="1536193"/>
          </a:xfrm>
          <a:prstGeom prst="rect">
            <a:avLst/>
          </a:prstGeom>
          <a:ln w="12700">
            <a:miter lim="400000"/>
          </a:ln>
        </p:spPr>
      </p:pic>
      <p:pic>
        <p:nvPicPr>
          <p:cNvPr id="173" name="Classical Conditioning Titles.png"/>
          <p:cNvPicPr>
            <a:picLocks noChangeAspect="1"/>
          </p:cNvPicPr>
          <p:nvPr/>
        </p:nvPicPr>
        <p:blipFill>
          <a:blip r:embed="rId6">
            <a:extLst/>
          </a:blip>
          <a:srcRect l="6738" r="282" b="77962"/>
          <a:stretch>
            <a:fillRect/>
          </a:stretch>
        </p:blipFill>
        <p:spPr>
          <a:xfrm>
            <a:off x="771693" y="178552"/>
            <a:ext cx="11470470" cy="1300010"/>
          </a:xfrm>
          <a:prstGeom prst="rect">
            <a:avLst/>
          </a:prstGeom>
          <a:ln w="12700">
            <a:miter lim="400000"/>
          </a:ln>
          <a:effectLst>
            <a:outerShdw blurRad="266700" dir="17280000" rotWithShape="0">
              <a:srgbClr val="000000"/>
            </a:outerShdw>
          </a:effectLst>
        </p:spPr>
      </p:pic>
      <p:pic>
        <p:nvPicPr>
          <p:cNvPr id="174" name="Litte Albert.mp4"/>
          <p:cNvPicPr>
            <a:picLocks/>
          </p:cNvPicPr>
          <p:nvPr>
            <a:videoFile r:link="rId2"/>
            <p:extLst>
              <p:ext uri="{DAA4B4D4-6D71-4841-9C94-3DE7FCFB9230}">
                <p14:media xmlns:p14="http://schemas.microsoft.com/office/powerpoint/2010/main" r:embed="rId1"/>
              </p:ext>
            </p:extLst>
          </p:nvPr>
        </p:nvPicPr>
        <p:blipFill>
          <a:blip r:embed="rId7">
            <a:extLst/>
          </a:blip>
          <a:stretch>
            <a:fillRect/>
          </a:stretch>
        </p:blipFill>
        <p:spPr>
          <a:xfrm>
            <a:off x="424562" y="3061505"/>
            <a:ext cx="7356645" cy="5517484"/>
          </a:xfrm>
          <a:prstGeom prst="rect">
            <a:avLst/>
          </a:prstGeom>
          <a:ln w="12700">
            <a:miter lim="400000"/>
          </a:ln>
          <a:effectLst>
            <a:outerShdw blurRad="711200" dir="2040000" rotWithShape="0">
              <a:srgbClr val="FFFFFF"/>
            </a:outerShdw>
          </a:effectLst>
        </p:spPr>
      </p:pic>
      <p:sp>
        <p:nvSpPr>
          <p:cNvPr id="175" name="Shape 175"/>
          <p:cNvSpPr/>
          <p:nvPr/>
        </p:nvSpPr>
        <p:spPr>
          <a:xfrm>
            <a:off x="1449144" y="1510614"/>
            <a:ext cx="9622633" cy="808606"/>
          </a:xfrm>
          <a:prstGeom prst="rect">
            <a:avLst/>
          </a:prstGeom>
          <a:ln w="12700">
            <a:miter lim="400000"/>
          </a:ln>
          <a:effectLst>
            <a:outerShdw blurRad="76200" dir="2700000" rotWithShape="0">
              <a:srgbClr val="000000"/>
            </a:outerShdw>
            <a:reflection stA="50000" endPos="40000" dir="5400000" sy="-100000" algn="bl" rotWithShape="0"/>
          </a:effectLst>
          <a:extLst>
            <a:ext uri="{C572A759-6A51-4108-AA02-DFA0A04FC94B}">
              <ma14:wrappingTextBoxFlag xmlns:ma14="http://schemas.microsoft.com/office/mac/drawingml/2011/main" xmlns="" val="1"/>
            </a:ext>
          </a:extLst>
        </p:spPr>
        <p:txBody>
          <a:bodyPr lIns="65023" tIns="65023" rIns="65023" bIns="65023">
            <a:spAutoFit/>
          </a:bodyPr>
          <a:lstStyle>
            <a:lvl1pPr defTabSz="585216">
              <a:lnSpc>
                <a:spcPts val="5700"/>
              </a:lnSpc>
              <a:tabLst>
                <a:tab pos="1066800" algn="l"/>
                <a:tab pos="9550400" algn="l"/>
              </a:tabLst>
              <a:defRPr sz="4800">
                <a:solidFill>
                  <a:srgbClr val="D3D3D3"/>
                </a:solidFill>
                <a:effectLst>
                  <a:outerShdw blurRad="63500" dir="2700000" rotWithShape="0">
                    <a:srgbClr val="000000"/>
                  </a:outerShdw>
                </a:effectLst>
                <a:latin typeface="Arial"/>
                <a:ea typeface="Arial"/>
                <a:cs typeface="Arial"/>
                <a:sym typeface="Arial"/>
              </a:defRPr>
            </a:lvl1pPr>
          </a:lstStyle>
          <a:p>
            <a:pPr>
              <a:defRPr b="1"/>
            </a:pPr>
            <a:r>
              <a:rPr b="0"/>
              <a:t>John B. Watson and Little Albert</a:t>
            </a:r>
          </a:p>
        </p:txBody>
      </p:sp>
      <p:sp>
        <p:nvSpPr>
          <p:cNvPr id="176" name="Shape 176"/>
          <p:cNvSpPr/>
          <p:nvPr/>
        </p:nvSpPr>
        <p:spPr>
          <a:xfrm>
            <a:off x="8210134" y="4481292"/>
            <a:ext cx="1983233" cy="3901441"/>
          </a:xfrm>
          <a:prstGeom prst="rect">
            <a:avLst/>
          </a:prstGeom>
          <a:ln w="12700">
            <a:miter lim="400000"/>
          </a:ln>
          <a:effectLst>
            <a:outerShdw blurRad="304800" dir="2700000" rotWithShape="0">
              <a:srgbClr val="010101">
                <a:alpha val="75000"/>
              </a:srgbClr>
            </a:outerShdw>
          </a:effectLst>
          <a:extLst>
            <a:ext uri="{C572A759-6A51-4108-AA02-DFA0A04FC94B}">
              <ma14:wrappingTextBoxFlag xmlns:ma14="http://schemas.microsoft.com/office/mac/drawingml/2011/main" xmlns="" val="1"/>
            </a:ext>
          </a:extLst>
        </p:spPr>
        <p:txBody>
          <a:bodyPr lIns="65023" tIns="65023" rIns="65023" bIns="65023">
            <a:spAutoFit/>
          </a:bodyPr>
          <a:lstStyle/>
          <a:p>
            <a:pPr algn="l" defTabSz="585216">
              <a:lnSpc>
                <a:spcPts val="8200"/>
              </a:lnSpc>
              <a:tabLst>
                <a:tab pos="1066800" algn="l"/>
                <a:tab pos="2006600" algn="l"/>
              </a:tabLst>
              <a:defRPr sz="4600" b="1">
                <a:latin typeface="Arial"/>
                <a:ea typeface="Arial"/>
                <a:cs typeface="Arial"/>
                <a:sym typeface="Arial"/>
              </a:defRPr>
            </a:pPr>
            <a:r>
              <a:rPr dirty="0"/>
              <a:t>US =</a:t>
            </a:r>
          </a:p>
          <a:p>
            <a:pPr algn="l" defTabSz="585216">
              <a:lnSpc>
                <a:spcPts val="8200"/>
              </a:lnSpc>
              <a:tabLst>
                <a:tab pos="1066800" algn="l"/>
                <a:tab pos="2006600" algn="l"/>
              </a:tabLst>
              <a:defRPr sz="4600" b="1">
                <a:latin typeface="Arial"/>
                <a:ea typeface="Arial"/>
                <a:cs typeface="Arial"/>
                <a:sym typeface="Arial"/>
              </a:defRPr>
            </a:pPr>
            <a:r>
              <a:rPr dirty="0"/>
              <a:t>UR=</a:t>
            </a:r>
          </a:p>
          <a:p>
            <a:pPr algn="l" defTabSz="585216">
              <a:lnSpc>
                <a:spcPts val="8200"/>
              </a:lnSpc>
              <a:tabLst>
                <a:tab pos="1066800" algn="l"/>
                <a:tab pos="2006600" algn="l"/>
              </a:tabLst>
              <a:defRPr sz="4600" b="1">
                <a:latin typeface="Arial"/>
                <a:ea typeface="Arial"/>
                <a:cs typeface="Arial"/>
                <a:sym typeface="Arial"/>
              </a:defRPr>
            </a:pPr>
            <a:r>
              <a:rPr dirty="0"/>
              <a:t>CS=</a:t>
            </a:r>
          </a:p>
          <a:p>
            <a:pPr algn="l" defTabSz="585216">
              <a:lnSpc>
                <a:spcPts val="8200"/>
              </a:lnSpc>
              <a:tabLst>
                <a:tab pos="1066800" algn="l"/>
                <a:tab pos="2006600" algn="l"/>
              </a:tabLst>
              <a:defRPr sz="4600" b="1">
                <a:latin typeface="Arial"/>
                <a:ea typeface="Arial"/>
                <a:cs typeface="Arial"/>
                <a:sym typeface="Arial"/>
              </a:defRPr>
            </a:pPr>
            <a:r>
              <a:rPr dirty="0"/>
              <a:t>CR=</a:t>
            </a:r>
          </a:p>
        </p:txBody>
      </p:sp>
      <p:sp>
        <p:nvSpPr>
          <p:cNvPr id="177" name="Shape 177"/>
          <p:cNvSpPr/>
          <p:nvPr/>
        </p:nvSpPr>
        <p:spPr>
          <a:xfrm>
            <a:off x="9838703" y="4681229"/>
            <a:ext cx="3982721" cy="4019560"/>
          </a:xfrm>
          <a:prstGeom prst="rect">
            <a:avLst/>
          </a:prstGeom>
          <a:ln w="12700">
            <a:miter lim="400000"/>
          </a:ln>
          <a:effectLst>
            <a:outerShdw blurRad="101600" dist="25400" dir="2700000" rotWithShape="0">
              <a:srgbClr val="010101">
                <a:alpha val="28206"/>
              </a:srgbClr>
            </a:outerShdw>
          </a:effectLst>
          <a:extLst>
            <a:ext uri="{C572A759-6A51-4108-AA02-DFA0A04FC94B}">
              <ma14:wrappingTextBoxFlag xmlns:ma14="http://schemas.microsoft.com/office/mac/drawingml/2011/main" xmlns="" val="1"/>
            </a:ext>
          </a:extLst>
        </p:spPr>
        <p:txBody>
          <a:bodyPr lIns="65023" tIns="65023" rIns="65023" bIns="65023">
            <a:spAutoFit/>
          </a:bodyPr>
          <a:lstStyle/>
          <a:p>
            <a:pPr marL="223520" indent="-223520" algn="l" defTabSz="585216">
              <a:lnSpc>
                <a:spcPts val="4600"/>
              </a:lnSpc>
              <a:spcBef>
                <a:spcPts val="2800"/>
              </a:spcBef>
              <a:tabLst>
                <a:tab pos="215900" algn="l"/>
                <a:tab pos="444500" algn="l"/>
                <a:tab pos="901700" algn="l"/>
                <a:tab pos="1358900" algn="l"/>
                <a:tab pos="1816100" algn="l"/>
                <a:tab pos="2273300" algn="l"/>
                <a:tab pos="2730500" algn="l"/>
                <a:tab pos="3175000" algn="l"/>
                <a:tab pos="3632200" algn="l"/>
                <a:tab pos="4089400" algn="l"/>
                <a:tab pos="4546600" algn="l"/>
                <a:tab pos="5003800" algn="l"/>
                <a:tab pos="5461000" algn="l"/>
              </a:tabLst>
              <a:defRPr sz="3200">
                <a:latin typeface="Arial"/>
                <a:ea typeface="Arial"/>
                <a:cs typeface="Arial"/>
                <a:sym typeface="Arial"/>
              </a:defRPr>
            </a:pPr>
            <a:r>
              <a:rPr dirty="0"/>
              <a:t>Loud bar sound</a:t>
            </a:r>
          </a:p>
          <a:p>
            <a:pPr marL="223520" indent="-223520" algn="l" defTabSz="585216">
              <a:lnSpc>
                <a:spcPts val="5900"/>
              </a:lnSpc>
              <a:spcBef>
                <a:spcPts val="2400"/>
              </a:spcBef>
              <a:tabLst>
                <a:tab pos="215900" algn="l"/>
                <a:tab pos="444500" algn="l"/>
                <a:tab pos="901700" algn="l"/>
                <a:tab pos="1358900" algn="l"/>
                <a:tab pos="1816100" algn="l"/>
                <a:tab pos="2273300" algn="l"/>
                <a:tab pos="2730500" algn="l"/>
                <a:tab pos="3175000" algn="l"/>
                <a:tab pos="3632200" algn="l"/>
                <a:tab pos="4089400" algn="l"/>
                <a:tab pos="4546600" algn="l"/>
                <a:tab pos="5003800" algn="l"/>
                <a:tab pos="5461000" algn="l"/>
              </a:tabLst>
              <a:defRPr sz="3200">
                <a:latin typeface="Arial"/>
                <a:ea typeface="Arial"/>
                <a:cs typeface="Arial"/>
                <a:sym typeface="Arial"/>
              </a:defRPr>
            </a:pPr>
            <a:r>
              <a:rPr dirty="0"/>
              <a:t>Fear/Crying</a:t>
            </a:r>
          </a:p>
          <a:p>
            <a:pPr marL="223520" indent="-223520" algn="l" defTabSz="585216">
              <a:lnSpc>
                <a:spcPct val="300000"/>
              </a:lnSpc>
              <a:tabLst>
                <a:tab pos="215900" algn="l"/>
                <a:tab pos="444500" algn="l"/>
                <a:tab pos="901700" algn="l"/>
                <a:tab pos="1358900" algn="l"/>
                <a:tab pos="1816100" algn="l"/>
                <a:tab pos="2273300" algn="l"/>
                <a:tab pos="2730500" algn="l"/>
                <a:tab pos="3175000" algn="l"/>
                <a:tab pos="3632200" algn="l"/>
                <a:tab pos="4089400" algn="l"/>
                <a:tab pos="4546600" algn="l"/>
                <a:tab pos="5003800" algn="l"/>
                <a:tab pos="5461000" algn="l"/>
              </a:tabLst>
              <a:defRPr sz="3200">
                <a:latin typeface="Arial"/>
                <a:ea typeface="Arial"/>
                <a:cs typeface="Arial"/>
                <a:sym typeface="Arial"/>
              </a:defRPr>
            </a:pPr>
            <a:r>
              <a:rPr dirty="0"/>
              <a:t>White rat</a:t>
            </a:r>
          </a:p>
          <a:p>
            <a:pPr marL="223520" indent="-223520" algn="l" defTabSz="585216">
              <a:lnSpc>
                <a:spcPts val="5900"/>
              </a:lnSpc>
              <a:tabLst>
                <a:tab pos="215900" algn="l"/>
                <a:tab pos="444500" algn="l"/>
                <a:tab pos="901700" algn="l"/>
                <a:tab pos="1358900" algn="l"/>
                <a:tab pos="1816100" algn="l"/>
                <a:tab pos="2273300" algn="l"/>
                <a:tab pos="2730500" algn="l"/>
                <a:tab pos="3175000" algn="l"/>
                <a:tab pos="3632200" algn="l"/>
                <a:tab pos="4089400" algn="l"/>
                <a:tab pos="4546600" algn="l"/>
                <a:tab pos="5003800" algn="l"/>
                <a:tab pos="5461000" algn="l"/>
              </a:tabLst>
              <a:defRPr sz="3200">
                <a:latin typeface="Arial"/>
                <a:ea typeface="Arial"/>
                <a:cs typeface="Arial"/>
                <a:sym typeface="Arial"/>
              </a:defRPr>
            </a:pPr>
            <a:r>
              <a:rPr dirty="0"/>
              <a:t>Fear/Crying</a:t>
            </a:r>
          </a:p>
        </p:txBody>
      </p:sp>
    </p:spTree>
  </p:cSld>
  <p:clrMapOvr>
    <a:masterClrMapping/>
  </p:clrMapOvr>
  <mc:AlternateContent xmlns:mc="http://schemas.openxmlformats.org/markup-compatibility/2006" xmlns:p14="http://schemas.microsoft.com/office/powerpoint/2010/main">
    <mc:Choice Requires="p14">
      <p:transition spd="slow" p14:dur="2500">
        <p14:flip dir="l"/>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966" fill="hold"/>
                                        <p:tgtEl>
                                          <p:spTgt spid="174"/>
                                        </p:tgtEl>
                                      </p:cBhvr>
                                    </p:cmd>
                                  </p:childTnLst>
                                </p:cTn>
                              </p:par>
                              <p:par>
                                <p:cTn id="7" presetID="2" presetClass="entr" presetSubtype="2" fill="hold" grpId="2" nodeType="withEffect">
                                  <p:stCondLst>
                                    <p:cond delay="0"/>
                                  </p:stCondLst>
                                  <p:iterate type="lt">
                                    <p:tmAbs val="0"/>
                                  </p:iterate>
                                  <p:childTnLst>
                                    <p:set>
                                      <p:cBhvr>
                                        <p:cTn id="8" fill="hold"/>
                                        <p:tgtEl>
                                          <p:spTgt spid="176"/>
                                        </p:tgtEl>
                                        <p:attrNameLst>
                                          <p:attrName>style.visibility</p:attrName>
                                        </p:attrNameLst>
                                      </p:cBhvr>
                                      <p:to>
                                        <p:strVal val="visible"/>
                                      </p:to>
                                    </p:set>
                                    <p:anim calcmode="lin" valueType="num">
                                      <p:cBhvr>
                                        <p:cTn id="9" dur="1250" fill="hold"/>
                                        <p:tgtEl>
                                          <p:spTgt spid="176"/>
                                        </p:tgtEl>
                                        <p:attrNameLst>
                                          <p:attrName>ppt_x</p:attrName>
                                        </p:attrNameLst>
                                      </p:cBhvr>
                                      <p:tavLst>
                                        <p:tav tm="0">
                                          <p:val>
                                            <p:strVal val="1+#ppt_w/2"/>
                                          </p:val>
                                        </p:tav>
                                        <p:tav tm="100000">
                                          <p:val>
                                            <p:strVal val="#ppt_x"/>
                                          </p:val>
                                        </p:tav>
                                      </p:tavLst>
                                    </p:anim>
                                    <p:anim calcmode="lin" valueType="num">
                                      <p:cBhvr>
                                        <p:cTn id="10" dur="1250" fill="hold"/>
                                        <p:tgtEl>
                                          <p:spTgt spid="176"/>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fill="hold" grpId="3" nodeType="clickEffect">
                                  <p:stCondLst>
                                    <p:cond delay="0"/>
                                  </p:stCondLst>
                                  <p:iterate type="lt">
                                    <p:tmAbs val="0"/>
                                  </p:iterate>
                                  <p:childTnLst>
                                    <p:set>
                                      <p:cBhvr>
                                        <p:cTn id="14" fill="hold"/>
                                        <p:tgtEl>
                                          <p:spTgt spid="177">
                                            <p:bg/>
                                          </p:spTgt>
                                        </p:tgtEl>
                                        <p:attrNameLst>
                                          <p:attrName>style.visibility</p:attrName>
                                        </p:attrNameLst>
                                      </p:cBhvr>
                                      <p:to>
                                        <p:strVal val="visible"/>
                                      </p:to>
                                    </p:set>
                                    <p:animEffect transition="in" filter="fade">
                                      <p:cBhvr>
                                        <p:cTn id="15" dur="1500"/>
                                        <p:tgtEl>
                                          <p:spTgt spid="177">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3" nodeType="clickEffect">
                                  <p:stCondLst>
                                    <p:cond delay="0"/>
                                  </p:stCondLst>
                                  <p:iterate type="lt">
                                    <p:tmAbs val="0"/>
                                  </p:iterate>
                                  <p:childTnLst>
                                    <p:set>
                                      <p:cBhvr>
                                        <p:cTn id="19" fill="hold"/>
                                        <p:tgtEl>
                                          <p:spTgt spid="177">
                                            <p:txEl>
                                              <p:pRg st="0" end="0"/>
                                            </p:txEl>
                                          </p:spTgt>
                                        </p:tgtEl>
                                        <p:attrNameLst>
                                          <p:attrName>style.visibility</p:attrName>
                                        </p:attrNameLst>
                                      </p:cBhvr>
                                      <p:to>
                                        <p:strVal val="visible"/>
                                      </p:to>
                                    </p:set>
                                    <p:animEffect transition="in" filter="fade">
                                      <p:cBhvr>
                                        <p:cTn id="20" dur="1500"/>
                                        <p:tgtEl>
                                          <p:spTgt spid="17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3" nodeType="clickEffect">
                                  <p:stCondLst>
                                    <p:cond delay="0"/>
                                  </p:stCondLst>
                                  <p:iterate type="lt">
                                    <p:tmAbs val="0"/>
                                  </p:iterate>
                                  <p:childTnLst>
                                    <p:set>
                                      <p:cBhvr>
                                        <p:cTn id="24" fill="hold"/>
                                        <p:tgtEl>
                                          <p:spTgt spid="177">
                                            <p:txEl>
                                              <p:pRg st="1" end="1"/>
                                            </p:txEl>
                                          </p:spTgt>
                                        </p:tgtEl>
                                        <p:attrNameLst>
                                          <p:attrName>style.visibility</p:attrName>
                                        </p:attrNameLst>
                                      </p:cBhvr>
                                      <p:to>
                                        <p:strVal val="visible"/>
                                      </p:to>
                                    </p:set>
                                    <p:animEffect transition="in" filter="fade">
                                      <p:cBhvr>
                                        <p:cTn id="25" dur="1500"/>
                                        <p:tgtEl>
                                          <p:spTgt spid="17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fill="hold" grpId="3" nodeType="clickEffect">
                                  <p:stCondLst>
                                    <p:cond delay="0"/>
                                  </p:stCondLst>
                                  <p:iterate type="lt">
                                    <p:tmAbs val="0"/>
                                  </p:iterate>
                                  <p:childTnLst>
                                    <p:set>
                                      <p:cBhvr>
                                        <p:cTn id="29" fill="hold"/>
                                        <p:tgtEl>
                                          <p:spTgt spid="177">
                                            <p:txEl>
                                              <p:pRg st="2" end="2"/>
                                            </p:txEl>
                                          </p:spTgt>
                                        </p:tgtEl>
                                        <p:attrNameLst>
                                          <p:attrName>style.visibility</p:attrName>
                                        </p:attrNameLst>
                                      </p:cBhvr>
                                      <p:to>
                                        <p:strVal val="visible"/>
                                      </p:to>
                                    </p:set>
                                    <p:animEffect transition="in" filter="fade">
                                      <p:cBhvr>
                                        <p:cTn id="30" dur="1500"/>
                                        <p:tgtEl>
                                          <p:spTgt spid="17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fill="hold" grpId="3" nodeType="clickEffect">
                                  <p:stCondLst>
                                    <p:cond delay="0"/>
                                  </p:stCondLst>
                                  <p:iterate type="lt">
                                    <p:tmAbs val="0"/>
                                  </p:iterate>
                                  <p:childTnLst>
                                    <p:set>
                                      <p:cBhvr>
                                        <p:cTn id="34" fill="hold"/>
                                        <p:tgtEl>
                                          <p:spTgt spid="177">
                                            <p:txEl>
                                              <p:pRg st="3" end="3"/>
                                            </p:txEl>
                                          </p:spTgt>
                                        </p:tgtEl>
                                        <p:attrNameLst>
                                          <p:attrName>style.visibility</p:attrName>
                                        </p:attrNameLst>
                                      </p:cBhvr>
                                      <p:to>
                                        <p:strVal val="visible"/>
                                      </p:to>
                                    </p:set>
                                    <p:animEffect transition="in" filter="fade">
                                      <p:cBhvr>
                                        <p:cTn id="35" dur="1500"/>
                                        <p:tgtEl>
                                          <p:spTgt spid="17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fill="hold" grpId="3" nodeType="clickEffect">
                                  <p:stCondLst>
                                    <p:cond delay="0"/>
                                  </p:stCondLst>
                                  <p:iterate type="lt">
                                    <p:tmAbs val="0"/>
                                  </p:iterate>
                                  <p:childTnLst>
                                    <p:set>
                                      <p:cBhvr>
                                        <p:cTn id="39" fill="hold"/>
                                        <p:tgtEl>
                                          <p:spTgt spid="177">
                                            <p:txEl>
                                              <p:pRg st="4" end="4"/>
                                            </p:txEl>
                                          </p:spTgt>
                                        </p:tgtEl>
                                        <p:attrNameLst>
                                          <p:attrName>style.visibility</p:attrName>
                                        </p:attrNameLst>
                                      </p:cBhvr>
                                      <p:to>
                                        <p:strVal val="visible"/>
                                      </p:to>
                                    </p:set>
                                    <p:animEffect transition="in" filter="fade">
                                      <p:cBhvr>
                                        <p:cTn id="40" dur="1500"/>
                                        <p:tgtEl>
                                          <p:spTgt spid="17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41" fill="hold" display="0">
                  <p:stCondLst>
                    <p:cond delay="indefinite"/>
                  </p:stCondLst>
                </p:cTn>
                <p:tgtEl>
                  <p:spTgt spid="174"/>
                </p:tgtEl>
              </p:cMediaNode>
            </p:video>
          </p:childTnLst>
        </p:cTn>
      </p:par>
    </p:tnLst>
    <p:bldLst>
      <p:bldP spid="176" grpId="2" animBg="1" advAuto="0"/>
      <p:bldP spid="177" grpId="3"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Summarize</a:t>
            </a:r>
            <a:endParaRPr lang="en-US" dirty="0"/>
          </a:p>
        </p:txBody>
      </p:sp>
      <p:sp>
        <p:nvSpPr>
          <p:cNvPr id="6" name="Text Placeholder 5"/>
          <p:cNvSpPr>
            <a:spLocks noGrp="1"/>
          </p:cNvSpPr>
          <p:nvPr>
            <p:ph type="body" idx="1"/>
          </p:nvPr>
        </p:nvSpPr>
        <p:spPr/>
        <p:txBody>
          <a:bodyPr>
            <a:normAutofit lnSpcReduction="10000"/>
          </a:bodyPr>
          <a:lstStyle/>
          <a:p>
            <a:r>
              <a:rPr lang="en-US" dirty="0" smtClean="0"/>
              <a:t>At your table combine your Mind Dump with your group. As a group use the white board to write a write a three sentence summary of Classical Conditioning.  Consider what are the most important parts. What do people need to know? </a:t>
            </a:r>
          </a:p>
          <a:p>
            <a:endParaRPr lang="en-US" dirty="0"/>
          </a:p>
          <a:p>
            <a:r>
              <a:rPr lang="en-US" dirty="0" smtClean="0"/>
              <a:t>Include vocabulary!</a:t>
            </a:r>
          </a:p>
          <a:p>
            <a:r>
              <a:rPr lang="en-US" dirty="0" smtClean="0"/>
              <a:t>BE READY TO SHARE</a:t>
            </a:r>
          </a:p>
          <a:p>
            <a:endParaRPr lang="en-US" dirty="0"/>
          </a:p>
        </p:txBody>
      </p:sp>
    </p:spTree>
    <p:extLst>
      <p:ext uri="{BB962C8B-B14F-4D97-AF65-F5344CB8AC3E}">
        <p14:creationId xmlns:p14="http://schemas.microsoft.com/office/powerpoint/2010/main" val="20763642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Target</a:t>
            </a:r>
            <a:endParaRPr lang="en-US" dirty="0"/>
          </a:p>
        </p:txBody>
      </p:sp>
      <p:sp>
        <p:nvSpPr>
          <p:cNvPr id="3" name="Text Placeholder 2"/>
          <p:cNvSpPr>
            <a:spLocks noGrp="1"/>
          </p:cNvSpPr>
          <p:nvPr>
            <p:ph type="body" idx="1"/>
          </p:nvPr>
        </p:nvSpPr>
        <p:spPr>
          <a:xfrm>
            <a:off x="1295400" y="2006600"/>
            <a:ext cx="11099800" cy="6286500"/>
          </a:xfrm>
        </p:spPr>
        <p:txBody>
          <a:bodyPr/>
          <a:lstStyle/>
          <a:p>
            <a:r>
              <a:rPr lang="en-US" dirty="0" smtClean="0"/>
              <a:t>I can summarize Classical Conditioning</a:t>
            </a:r>
          </a:p>
          <a:p>
            <a:r>
              <a:rPr lang="en-US" dirty="0" smtClean="0"/>
              <a:t>I can identify the US, UR, CS, CR</a:t>
            </a:r>
          </a:p>
          <a:p>
            <a:r>
              <a:rPr lang="en-US" dirty="0" smtClean="0"/>
              <a:t>I can identify ways Psychologists approach phobias.</a:t>
            </a:r>
            <a:endParaRPr lang="en-US" dirty="0"/>
          </a:p>
        </p:txBody>
      </p:sp>
    </p:spTree>
    <p:extLst>
      <p:ext uri="{BB962C8B-B14F-4D97-AF65-F5344CB8AC3E}">
        <p14:creationId xmlns:p14="http://schemas.microsoft.com/office/powerpoint/2010/main" val="2257543936"/>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Classical Conditioning Demo</a:t>
            </a:r>
            <a:endParaRPr lang="en-US" dirty="0"/>
          </a:p>
        </p:txBody>
      </p:sp>
      <p:sp>
        <p:nvSpPr>
          <p:cNvPr id="3" name="Text Placeholder 2"/>
          <p:cNvSpPr>
            <a:spLocks noGrp="1"/>
          </p:cNvSpPr>
          <p:nvPr>
            <p:ph type="body" idx="1"/>
          </p:nvPr>
        </p:nvSpPr>
        <p:spPr/>
        <p:txBody>
          <a:bodyPr/>
          <a:lstStyle/>
          <a:p>
            <a:pPr marL="0" indent="0">
              <a:buNone/>
            </a:pPr>
            <a:r>
              <a:rPr lang="en-US" dirty="0" smtClean="0"/>
              <a:t>Classical Conditioning occurs in humans and nonhumans and is produced by a variety of different stimulus-response relationships.</a:t>
            </a:r>
          </a:p>
          <a:p>
            <a:pPr marL="0" indent="0">
              <a:buNone/>
            </a:pPr>
            <a:r>
              <a:rPr lang="en-US" dirty="0" smtClean="0"/>
              <a:t>For this demo I need a volunteer that will not mind being squirted in the face by water.</a:t>
            </a:r>
            <a:endParaRPr lang="en-US" dirty="0"/>
          </a:p>
        </p:txBody>
      </p:sp>
    </p:spTree>
    <p:extLst>
      <p:ext uri="{BB962C8B-B14F-4D97-AF65-F5344CB8AC3E}">
        <p14:creationId xmlns:p14="http://schemas.microsoft.com/office/powerpoint/2010/main" val="2785456546"/>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52500" y="901700"/>
            <a:ext cx="11099800" cy="7975600"/>
          </a:xfrm>
        </p:spPr>
        <p:txBody>
          <a:bodyPr/>
          <a:lstStyle/>
          <a:p>
            <a:r>
              <a:rPr lang="en-US" dirty="0" smtClean="0"/>
              <a:t>cup, can, lime, CAN, dish, girl, chalk, can dish, CAN, key, screen, ran, desk, CAN, knob, bag, tape, CAN, dish, clip, CAN, air, ban, cheese, CAN, crane, wheel, fire, CAN, dish, king, cape, apple, CAN, dog, blue, can, dish, CAN, take call, brick, pair, CAN, spin, chair, CAN, camp, CAN, dish, CAN, bridge, scale, can, fan, board, CAN, cool, three, horn, disk, CAN, can, cast, test, pen, dime, CAN, dish, van, can, card, stand, meat, pad, can, sword, juice,, can, dish, rock, smoke, grease, dish, keep, kid, tan, dice, hole, set, eye, friend, wax, bill, bulb, dish, class…..</a:t>
            </a:r>
            <a:endParaRPr lang="en-US" dirty="0"/>
          </a:p>
        </p:txBody>
      </p:sp>
    </p:spTree>
    <p:extLst>
      <p:ext uri="{BB962C8B-B14F-4D97-AF65-F5344CB8AC3E}">
        <p14:creationId xmlns:p14="http://schemas.microsoft.com/office/powerpoint/2010/main" val="2600077193"/>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 it</a:t>
            </a:r>
            <a:endParaRPr lang="en-US" dirty="0"/>
          </a:p>
        </p:txBody>
      </p:sp>
      <p:sp>
        <p:nvSpPr>
          <p:cNvPr id="3" name="Text Placeholder 2"/>
          <p:cNvSpPr>
            <a:spLocks noGrp="1"/>
          </p:cNvSpPr>
          <p:nvPr>
            <p:ph type="body" idx="1"/>
          </p:nvPr>
        </p:nvSpPr>
        <p:spPr>
          <a:xfrm>
            <a:off x="952500" y="2590800"/>
            <a:ext cx="6667500" cy="6286500"/>
          </a:xfrm>
        </p:spPr>
        <p:txBody>
          <a:bodyPr/>
          <a:lstStyle/>
          <a:p>
            <a:r>
              <a:rPr lang="en-US" dirty="0" smtClean="0"/>
              <a:t>Unconditioned </a:t>
            </a:r>
            <a:r>
              <a:rPr lang="en-US" dirty="0"/>
              <a:t>S</a:t>
            </a:r>
            <a:r>
              <a:rPr lang="en-US" dirty="0" smtClean="0"/>
              <a:t>timulus  </a:t>
            </a:r>
          </a:p>
          <a:p>
            <a:r>
              <a:rPr lang="en-US" dirty="0" smtClean="0"/>
              <a:t>Unconditioned Responses</a:t>
            </a:r>
          </a:p>
          <a:p>
            <a:r>
              <a:rPr lang="en-US" dirty="0" smtClean="0"/>
              <a:t>Conditioned Stimulus</a:t>
            </a:r>
          </a:p>
          <a:p>
            <a:r>
              <a:rPr lang="en-US" dirty="0" smtClean="0"/>
              <a:t>Conditioned Response</a:t>
            </a:r>
          </a:p>
          <a:p>
            <a:pPr marL="0" indent="0">
              <a:buNone/>
            </a:pPr>
            <a:endParaRPr lang="en-US" dirty="0"/>
          </a:p>
        </p:txBody>
      </p:sp>
      <p:sp>
        <p:nvSpPr>
          <p:cNvPr id="4" name="TextBox 3"/>
          <p:cNvSpPr txBox="1"/>
          <p:nvPr/>
        </p:nvSpPr>
        <p:spPr>
          <a:xfrm>
            <a:off x="7366000" y="3123862"/>
            <a:ext cx="5473700" cy="45345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Tx/>
              <a:buChar char="-"/>
              <a:tabLst/>
            </a:pPr>
            <a:r>
              <a:rPr kumimoji="0" lang="en-US" sz="3600" b="0" i="0" u="none" strike="noStrike" cap="none" spc="0" normalizeH="0" baseline="0" dirty="0" smtClean="0">
                <a:ln>
                  <a:noFill/>
                </a:ln>
                <a:solidFill>
                  <a:srgbClr val="FFFFFF"/>
                </a:solidFill>
                <a:effectLst/>
                <a:uFillTx/>
                <a:latin typeface="+mn-lt"/>
                <a:ea typeface="+mn-ea"/>
                <a:cs typeface="+mn-cs"/>
                <a:sym typeface="Helvetica Light"/>
              </a:rPr>
              <a:t>Water squirted</a:t>
            </a:r>
            <a:r>
              <a:rPr kumimoji="0" lang="en-US" sz="3600" b="0" i="0" u="none" strike="noStrike" cap="none" spc="0" normalizeH="0" dirty="0" smtClean="0">
                <a:ln>
                  <a:noFill/>
                </a:ln>
                <a:solidFill>
                  <a:srgbClr val="FFFFFF"/>
                </a:solidFill>
                <a:effectLst/>
                <a:uFillTx/>
                <a:latin typeface="+mn-lt"/>
                <a:ea typeface="+mn-ea"/>
                <a:cs typeface="+mn-cs"/>
                <a:sym typeface="Helvetica Light"/>
              </a:rPr>
              <a:t> in face</a:t>
            </a:r>
          </a:p>
          <a:p>
            <a:pPr marL="571500" marR="0" indent="-571500" algn="l" defTabSz="584200" rtl="0" fontAlgn="auto" latinLnBrk="0" hangingPunct="0">
              <a:lnSpc>
                <a:spcPct val="100000"/>
              </a:lnSpc>
              <a:spcBef>
                <a:spcPts val="0"/>
              </a:spcBef>
              <a:spcAft>
                <a:spcPts val="0"/>
              </a:spcAft>
              <a:buClrTx/>
              <a:buSzTx/>
              <a:buFontTx/>
              <a:buChar char="-"/>
              <a:tabLst/>
            </a:pPr>
            <a:endParaRPr kumimoji="0" lang="en-US" sz="3600" b="0" i="0" u="none" strike="noStrike" cap="none" spc="0" normalizeH="0" dirty="0" smtClean="0">
              <a:ln>
                <a:noFill/>
              </a:ln>
              <a:solidFill>
                <a:srgbClr val="FFFFFF"/>
              </a:solidFill>
              <a:effectLst/>
              <a:uFillTx/>
              <a:latin typeface="+mn-lt"/>
              <a:ea typeface="+mn-ea"/>
              <a:cs typeface="+mn-cs"/>
              <a:sym typeface="Helvetica Light"/>
            </a:endParaRPr>
          </a:p>
          <a:p>
            <a:pPr marL="571500" marR="0" indent="-571500" algn="l" defTabSz="584200" rtl="0" fontAlgn="auto" latinLnBrk="0" hangingPunct="0">
              <a:lnSpc>
                <a:spcPct val="100000"/>
              </a:lnSpc>
              <a:spcBef>
                <a:spcPts val="0"/>
              </a:spcBef>
              <a:spcAft>
                <a:spcPts val="0"/>
              </a:spcAft>
              <a:buClrTx/>
              <a:buSzTx/>
              <a:buFontTx/>
              <a:buChar char="-"/>
              <a:tabLst/>
            </a:pPr>
            <a:r>
              <a:rPr lang="en-US" baseline="0" dirty="0" smtClean="0"/>
              <a:t>Flinching, squinting</a:t>
            </a:r>
          </a:p>
          <a:p>
            <a:pPr marL="571500" marR="0" indent="-571500" algn="l" defTabSz="584200" rtl="0" fontAlgn="auto" latinLnBrk="0" hangingPunct="0">
              <a:lnSpc>
                <a:spcPct val="100000"/>
              </a:lnSpc>
              <a:spcBef>
                <a:spcPts val="0"/>
              </a:spcBef>
              <a:spcAft>
                <a:spcPts val="0"/>
              </a:spcAft>
              <a:buClrTx/>
              <a:buSzTx/>
              <a:buFontTx/>
              <a:buChar char="-"/>
              <a:tabLst/>
            </a:pPr>
            <a:endParaRPr lang="en-US" dirty="0"/>
          </a:p>
          <a:p>
            <a:pPr marL="571500" marR="0" indent="-571500" algn="l" defTabSz="584200" rtl="0" fontAlgn="auto" latinLnBrk="0" hangingPunct="0">
              <a:lnSpc>
                <a:spcPct val="100000"/>
              </a:lnSpc>
              <a:spcBef>
                <a:spcPts val="0"/>
              </a:spcBef>
              <a:spcAft>
                <a:spcPts val="0"/>
              </a:spcAft>
              <a:buClrTx/>
              <a:buSzTx/>
              <a:buFontTx/>
              <a:buChar char="-"/>
              <a:tabLst/>
            </a:pPr>
            <a:r>
              <a:rPr lang="en-US" dirty="0" smtClean="0"/>
              <a:t>The word can</a:t>
            </a:r>
          </a:p>
          <a:p>
            <a:pPr marL="571500" marR="0" indent="-571500" algn="l" defTabSz="584200" rtl="0" fontAlgn="auto" latinLnBrk="0" hangingPunct="0">
              <a:lnSpc>
                <a:spcPct val="100000"/>
              </a:lnSpc>
              <a:spcBef>
                <a:spcPts val="0"/>
              </a:spcBef>
              <a:spcAft>
                <a:spcPts val="0"/>
              </a:spcAft>
              <a:buClrTx/>
              <a:buSzTx/>
              <a:buFontTx/>
              <a:buChar char="-"/>
              <a:tabLst/>
            </a:pPr>
            <a:endParaRPr lang="en-US" dirty="0" smtClean="0"/>
          </a:p>
          <a:p>
            <a:pPr marL="571500" marR="0" indent="-571500" algn="l" defTabSz="584200" rtl="0" fontAlgn="auto" latinLnBrk="0" hangingPunct="0">
              <a:lnSpc>
                <a:spcPct val="100000"/>
              </a:lnSpc>
              <a:spcBef>
                <a:spcPts val="0"/>
              </a:spcBef>
              <a:spcAft>
                <a:spcPts val="0"/>
              </a:spcAft>
              <a:buClrTx/>
              <a:buSzTx/>
              <a:buFontTx/>
              <a:buChar char="-"/>
              <a:tabLst/>
            </a:pPr>
            <a:r>
              <a:rPr kumimoji="0" lang="en-US" sz="3600" b="0" i="0" u="none" strike="noStrike" cap="none" spc="0" normalizeH="0" baseline="0" dirty="0" smtClean="0">
                <a:ln>
                  <a:noFill/>
                </a:ln>
                <a:solidFill>
                  <a:srgbClr val="FFFFFF"/>
                </a:solidFill>
                <a:effectLst/>
                <a:uFillTx/>
                <a:latin typeface="+mn-lt"/>
                <a:ea typeface="+mn-ea"/>
                <a:cs typeface="+mn-cs"/>
                <a:sym typeface="Helvetica Light"/>
              </a:rPr>
              <a:t>Flinch,</a:t>
            </a:r>
            <a:r>
              <a:rPr kumimoji="0" lang="en-US" sz="3600" b="0" i="0" u="none" strike="noStrike" cap="none" spc="0" normalizeH="0" dirty="0" smtClean="0">
                <a:ln>
                  <a:noFill/>
                </a:ln>
                <a:solidFill>
                  <a:srgbClr val="FFFFFF"/>
                </a:solidFill>
                <a:effectLst/>
                <a:uFillTx/>
                <a:latin typeface="+mn-lt"/>
                <a:ea typeface="+mn-ea"/>
                <a:cs typeface="+mn-cs"/>
                <a:sym typeface="Helvetica Light"/>
              </a:rPr>
              <a:t> squint</a:t>
            </a:r>
          </a:p>
          <a:p>
            <a:pPr marL="571500" marR="0" indent="-571500" algn="l" defTabSz="584200" rtl="0" fontAlgn="auto" latinLnBrk="0" hangingPunct="0">
              <a:lnSpc>
                <a:spcPct val="100000"/>
              </a:lnSpc>
              <a:spcBef>
                <a:spcPts val="0"/>
              </a:spcBef>
              <a:spcAft>
                <a:spcPts val="0"/>
              </a:spcAft>
              <a:buClrTx/>
              <a:buSzTx/>
              <a:buFontTx/>
              <a:buChar char="-"/>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5165019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 it</a:t>
            </a:r>
            <a:endParaRPr lang="en-US" dirty="0"/>
          </a:p>
        </p:txBody>
      </p:sp>
      <p:sp>
        <p:nvSpPr>
          <p:cNvPr id="3" name="Text Placeholder 2"/>
          <p:cNvSpPr>
            <a:spLocks noGrp="1"/>
          </p:cNvSpPr>
          <p:nvPr>
            <p:ph type="body" idx="1"/>
          </p:nvPr>
        </p:nvSpPr>
        <p:spPr/>
        <p:txBody>
          <a:bodyPr>
            <a:normAutofit lnSpcReduction="10000"/>
          </a:bodyPr>
          <a:lstStyle/>
          <a:p>
            <a:r>
              <a:rPr lang="en-US" dirty="0" smtClean="0"/>
              <a:t>Acquisition  - after repeated pairings with water can elicits the conditioned response</a:t>
            </a:r>
          </a:p>
          <a:p>
            <a:r>
              <a:rPr lang="en-US" dirty="0" smtClean="0"/>
              <a:t>Generalization – student begins to flinch at words like can, ban, cap….</a:t>
            </a:r>
          </a:p>
          <a:p>
            <a:r>
              <a:rPr lang="en-US" dirty="0" smtClean="0"/>
              <a:t>Extinction – when the word can is uttered several times with out water </a:t>
            </a:r>
          </a:p>
          <a:p>
            <a:r>
              <a:rPr lang="en-US" dirty="0" smtClean="0"/>
              <a:t>Spontaneous recover – long string of words with out can... Then CAN elicits a response</a:t>
            </a:r>
          </a:p>
          <a:p>
            <a:endParaRPr lang="en-US" dirty="0" smtClean="0"/>
          </a:p>
        </p:txBody>
      </p:sp>
    </p:spTree>
    <p:extLst>
      <p:ext uri="{BB962C8B-B14F-4D97-AF65-F5344CB8AC3E}">
        <p14:creationId xmlns:p14="http://schemas.microsoft.com/office/powerpoint/2010/main" val="3056040795"/>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a:t>
            </a:r>
            <a:endParaRPr lang="en-US" dirty="0"/>
          </a:p>
        </p:txBody>
      </p:sp>
      <p:sp>
        <p:nvSpPr>
          <p:cNvPr id="3" name="Text Placeholder 2"/>
          <p:cNvSpPr>
            <a:spLocks noGrp="1"/>
          </p:cNvSpPr>
          <p:nvPr>
            <p:ph type="body" idx="1"/>
          </p:nvPr>
        </p:nvSpPr>
        <p:spPr>
          <a:xfrm>
            <a:off x="952500" y="2590800"/>
            <a:ext cx="11099800" cy="3810000"/>
          </a:xfrm>
        </p:spPr>
        <p:txBody>
          <a:bodyPr/>
          <a:lstStyle/>
          <a:p>
            <a:pPr marL="0" indent="0">
              <a:buNone/>
            </a:pPr>
            <a:r>
              <a:rPr lang="en-US" i="1" dirty="0" smtClean="0"/>
              <a:t>Jamie was talked into riding on the roller coaster when she was 12. The ride absolutely terrified her.  Now whenever she geos to the amusement park, she breaks into a cold sweat f she even looks at the rollercoaster.</a:t>
            </a:r>
            <a:endParaRPr lang="en-US" i="1" dirty="0"/>
          </a:p>
        </p:txBody>
      </p:sp>
      <p:sp>
        <p:nvSpPr>
          <p:cNvPr id="4" name="TextBox 3"/>
          <p:cNvSpPr txBox="1"/>
          <p:nvPr/>
        </p:nvSpPr>
        <p:spPr>
          <a:xfrm>
            <a:off x="952500" y="6400800"/>
            <a:ext cx="6167119"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92D050"/>
                </a:solidFill>
                <a:effectLst/>
                <a:uFillTx/>
                <a:latin typeface="+mn-lt"/>
                <a:ea typeface="+mn-ea"/>
                <a:cs typeface="+mn-cs"/>
                <a:sym typeface="Helvetica Light"/>
              </a:rPr>
              <a:t>Unconditioned</a:t>
            </a:r>
            <a:r>
              <a:rPr kumimoji="0" lang="en-US" sz="3600" b="0" i="0" u="none" strike="noStrike" cap="none" spc="0" normalizeH="0" dirty="0" smtClean="0">
                <a:ln>
                  <a:noFill/>
                </a:ln>
                <a:solidFill>
                  <a:srgbClr val="92D050"/>
                </a:solidFill>
                <a:effectLst/>
                <a:uFillTx/>
                <a:latin typeface="+mn-lt"/>
                <a:ea typeface="+mn-ea"/>
                <a:cs typeface="+mn-cs"/>
                <a:sym typeface="Helvetica Light"/>
              </a:rPr>
              <a:t> Stimulus</a:t>
            </a:r>
          </a:p>
          <a:p>
            <a:pPr marL="0" marR="0" indent="0" algn="l" defTabSz="584200" rtl="0" fontAlgn="auto" latinLnBrk="0" hangingPunct="0">
              <a:lnSpc>
                <a:spcPct val="100000"/>
              </a:lnSpc>
              <a:spcBef>
                <a:spcPts val="0"/>
              </a:spcBef>
              <a:spcAft>
                <a:spcPts val="0"/>
              </a:spcAft>
              <a:buClrTx/>
              <a:buSzTx/>
              <a:buFontTx/>
              <a:buNone/>
              <a:tabLst/>
            </a:pPr>
            <a:r>
              <a:rPr lang="en-US" baseline="0" dirty="0" smtClean="0">
                <a:solidFill>
                  <a:srgbClr val="92D050"/>
                </a:solidFill>
              </a:rPr>
              <a:t>Unconditioned</a:t>
            </a:r>
            <a:r>
              <a:rPr lang="en-US" dirty="0" smtClean="0">
                <a:solidFill>
                  <a:srgbClr val="92D050"/>
                </a:solidFill>
              </a:rPr>
              <a:t> Response</a:t>
            </a:r>
          </a:p>
          <a:p>
            <a:pPr marL="0" marR="0" indent="0" algn="l"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92D050"/>
                </a:solidFill>
                <a:effectLst/>
                <a:uFillTx/>
                <a:latin typeface="+mn-lt"/>
                <a:ea typeface="+mn-ea"/>
                <a:cs typeface="+mn-cs"/>
                <a:sym typeface="Helvetica Light"/>
              </a:rPr>
              <a:t>Conditioned Stimulus </a:t>
            </a:r>
          </a:p>
          <a:p>
            <a:pPr marL="0" marR="0" indent="0" algn="l" defTabSz="584200" rtl="0" fontAlgn="auto" latinLnBrk="0" hangingPunct="0">
              <a:lnSpc>
                <a:spcPct val="100000"/>
              </a:lnSpc>
              <a:spcBef>
                <a:spcPts val="0"/>
              </a:spcBef>
              <a:spcAft>
                <a:spcPts val="0"/>
              </a:spcAft>
              <a:buClrTx/>
              <a:buSzTx/>
              <a:buFontTx/>
              <a:buNone/>
              <a:tabLst/>
            </a:pPr>
            <a:r>
              <a:rPr lang="en-US" dirty="0" smtClean="0">
                <a:solidFill>
                  <a:srgbClr val="92D050"/>
                </a:solidFill>
              </a:rPr>
              <a:t>Conditioned Response</a:t>
            </a:r>
            <a:endParaRPr kumimoji="0" lang="en-US" sz="3600" b="0" i="0" u="none" strike="noStrike" cap="none" spc="0" normalizeH="0" baseline="0" dirty="0">
              <a:ln>
                <a:noFill/>
              </a:ln>
              <a:solidFill>
                <a:srgbClr val="92D050"/>
              </a:solidFill>
              <a:effectLst/>
              <a:uFillTx/>
              <a:sym typeface="Helvetica Light"/>
            </a:endParaRPr>
          </a:p>
        </p:txBody>
      </p:sp>
      <p:sp>
        <p:nvSpPr>
          <p:cNvPr id="5" name="TextBox 4"/>
          <p:cNvSpPr txBox="1"/>
          <p:nvPr/>
        </p:nvSpPr>
        <p:spPr>
          <a:xfrm>
            <a:off x="6502400" y="6400800"/>
            <a:ext cx="6032500"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ctr" defTabSz="584200" rtl="0" fontAlgn="auto" latinLnBrk="0" hangingPunct="0">
              <a:lnSpc>
                <a:spcPct val="100000"/>
              </a:lnSpc>
              <a:spcBef>
                <a:spcPts val="0"/>
              </a:spcBef>
              <a:spcAft>
                <a:spcPts val="0"/>
              </a:spcAft>
              <a:buClrTx/>
              <a:buSzTx/>
              <a:buFontTx/>
              <a:buChar char="-"/>
              <a:tabLst/>
            </a:pPr>
            <a:r>
              <a:rPr kumimoji="0" lang="en-US" sz="3600" b="0" i="0" u="none" strike="noStrike" cap="none" spc="0" normalizeH="0" baseline="0" dirty="0" smtClean="0">
                <a:ln>
                  <a:noFill/>
                </a:ln>
                <a:solidFill>
                  <a:srgbClr val="FFFFFF"/>
                </a:solidFill>
                <a:effectLst/>
                <a:uFillTx/>
                <a:latin typeface="+mn-lt"/>
                <a:ea typeface="+mn-ea"/>
                <a:cs typeface="+mn-cs"/>
                <a:sym typeface="Helvetica Light"/>
              </a:rPr>
              <a:t>Riding</a:t>
            </a:r>
            <a:r>
              <a:rPr kumimoji="0" lang="en-US" sz="3600" b="0" i="0" u="none" strike="noStrike" cap="none" spc="0" normalizeH="0" dirty="0" smtClean="0">
                <a:ln>
                  <a:noFill/>
                </a:ln>
                <a:solidFill>
                  <a:srgbClr val="FFFFFF"/>
                </a:solidFill>
                <a:effectLst/>
                <a:uFillTx/>
                <a:latin typeface="+mn-lt"/>
                <a:ea typeface="+mn-ea"/>
                <a:cs typeface="+mn-cs"/>
                <a:sym typeface="Helvetica Light"/>
              </a:rPr>
              <a:t> a Rollercoaster</a:t>
            </a:r>
            <a:endParaRPr lang="en-US" dirty="0"/>
          </a:p>
          <a:p>
            <a:pPr marL="571500" marR="0" indent="-571500" algn="l" defTabSz="584200" rtl="0" fontAlgn="auto" latinLnBrk="0" hangingPunct="0">
              <a:lnSpc>
                <a:spcPct val="100000"/>
              </a:lnSpc>
              <a:spcBef>
                <a:spcPts val="0"/>
              </a:spcBef>
              <a:spcAft>
                <a:spcPts val="0"/>
              </a:spcAft>
              <a:buClrTx/>
              <a:buSzTx/>
              <a:buFontTx/>
              <a:buChar char="-"/>
              <a:tabLst/>
            </a:pPr>
            <a:r>
              <a:rPr kumimoji="0" lang="en-US" sz="3600" b="0" i="0" u="none" strike="noStrike" cap="none" spc="0" normalizeH="0" baseline="0" dirty="0" smtClean="0">
                <a:ln>
                  <a:noFill/>
                </a:ln>
                <a:solidFill>
                  <a:srgbClr val="FFFFFF"/>
                </a:solidFill>
                <a:effectLst/>
                <a:uFillTx/>
                <a:latin typeface="+mn-lt"/>
                <a:ea typeface="+mn-ea"/>
                <a:cs typeface="+mn-cs"/>
                <a:sym typeface="Helvetica Light"/>
              </a:rPr>
              <a:t>Fear</a:t>
            </a:r>
          </a:p>
          <a:p>
            <a:pPr marL="571500" marR="0" indent="-571500" algn="ctr" defTabSz="584200" rtl="0" fontAlgn="auto" latinLnBrk="0" hangingPunct="0">
              <a:lnSpc>
                <a:spcPct val="100000"/>
              </a:lnSpc>
              <a:spcBef>
                <a:spcPts val="0"/>
              </a:spcBef>
              <a:spcAft>
                <a:spcPts val="0"/>
              </a:spcAft>
              <a:buClrTx/>
              <a:buSzTx/>
              <a:buFontTx/>
              <a:buChar char="-"/>
              <a:tabLst/>
            </a:pPr>
            <a:r>
              <a:rPr lang="en-US" dirty="0" smtClean="0"/>
              <a:t>Sight </a:t>
            </a:r>
            <a:r>
              <a:rPr lang="en-US" dirty="0" smtClean="0"/>
              <a:t>Rollercoaster</a:t>
            </a:r>
          </a:p>
          <a:p>
            <a:pPr marL="571500" marR="0" indent="-571500" algn="ctr" defTabSz="584200" rtl="0" fontAlgn="auto" latinLnBrk="0" hangingPunct="0">
              <a:lnSpc>
                <a:spcPct val="100000"/>
              </a:lnSpc>
              <a:spcBef>
                <a:spcPts val="0"/>
              </a:spcBef>
              <a:spcAft>
                <a:spcPts val="0"/>
              </a:spcAft>
              <a:buClrTx/>
              <a:buSzTx/>
              <a:buFontTx/>
              <a:buChar char="-"/>
              <a:tabLst/>
            </a:pPr>
            <a:r>
              <a:rPr kumimoji="0" lang="en-US" sz="3600" b="0" i="0" u="none" strike="noStrike" cap="none" spc="0" normalizeH="0" baseline="0" dirty="0" smtClean="0">
                <a:ln>
                  <a:noFill/>
                </a:ln>
                <a:solidFill>
                  <a:srgbClr val="FFFFFF"/>
                </a:solidFill>
                <a:effectLst/>
                <a:uFillTx/>
                <a:latin typeface="+mn-lt"/>
                <a:ea typeface="+mn-ea"/>
                <a:cs typeface="+mn-cs"/>
                <a:sym typeface="Helvetica Light"/>
              </a:rPr>
              <a:t>Fear</a:t>
            </a:r>
            <a:endParaRPr kumimoji="0" lang="en-US" sz="3600" b="0" i="0" u="none" strike="noStrike" cap="none" spc="0" normalizeH="0" baseline="0" dirty="0" smtClean="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8293495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a:t>
            </a:r>
            <a:endParaRPr lang="en-US" dirty="0"/>
          </a:p>
        </p:txBody>
      </p:sp>
      <p:sp>
        <p:nvSpPr>
          <p:cNvPr id="6" name="Text Placeholder 5"/>
          <p:cNvSpPr>
            <a:spLocks noGrp="1"/>
          </p:cNvSpPr>
          <p:nvPr>
            <p:ph type="body" idx="1"/>
          </p:nvPr>
        </p:nvSpPr>
        <p:spPr>
          <a:xfrm>
            <a:off x="952500" y="2590800"/>
            <a:ext cx="11099800" cy="3162300"/>
          </a:xfrm>
        </p:spPr>
        <p:txBody>
          <a:bodyPr/>
          <a:lstStyle/>
          <a:p>
            <a:r>
              <a:rPr lang="en-US" dirty="0" smtClean="0"/>
              <a:t>Kim was sick all night after eating a bad fried oyster. Now, she says, the smell of ANYTHING frying makes her feel nauseated.</a:t>
            </a:r>
            <a:endParaRPr lang="en-US" dirty="0"/>
          </a:p>
        </p:txBody>
      </p:sp>
      <p:sp>
        <p:nvSpPr>
          <p:cNvPr id="7" name="Rectangle 6"/>
          <p:cNvSpPr/>
          <p:nvPr/>
        </p:nvSpPr>
        <p:spPr>
          <a:xfrm>
            <a:off x="1397000" y="5930900"/>
            <a:ext cx="6502400" cy="2308324"/>
          </a:xfrm>
          <a:prstGeom prst="rect">
            <a:avLst/>
          </a:prstGeom>
        </p:spPr>
        <p:txBody>
          <a:bodyPr>
            <a:spAutoFit/>
          </a:bodyPr>
          <a:lstStyle/>
          <a:p>
            <a:pPr algn="l"/>
            <a:r>
              <a:rPr lang="en-US" dirty="0">
                <a:solidFill>
                  <a:srgbClr val="92D050"/>
                </a:solidFill>
              </a:rPr>
              <a:t>Unconditioned Stimulus</a:t>
            </a:r>
          </a:p>
          <a:p>
            <a:pPr algn="l"/>
            <a:r>
              <a:rPr lang="en-US" dirty="0">
                <a:solidFill>
                  <a:srgbClr val="92D050"/>
                </a:solidFill>
              </a:rPr>
              <a:t>Unconditioned Response</a:t>
            </a:r>
          </a:p>
          <a:p>
            <a:pPr algn="l"/>
            <a:r>
              <a:rPr lang="en-US" dirty="0">
                <a:solidFill>
                  <a:srgbClr val="92D050"/>
                </a:solidFill>
              </a:rPr>
              <a:t>Conditioned Stimulus </a:t>
            </a:r>
          </a:p>
          <a:p>
            <a:pPr algn="l"/>
            <a:r>
              <a:rPr lang="en-US" dirty="0">
                <a:solidFill>
                  <a:srgbClr val="92D050"/>
                </a:solidFill>
              </a:rPr>
              <a:t>Conditioned Response</a:t>
            </a:r>
            <a:endParaRPr lang="en-US" dirty="0">
              <a:solidFill>
                <a:srgbClr val="92D050"/>
              </a:solidFill>
            </a:endParaRPr>
          </a:p>
        </p:txBody>
      </p:sp>
      <p:sp>
        <p:nvSpPr>
          <p:cNvPr id="8" name="TextBox 7"/>
          <p:cNvSpPr txBox="1"/>
          <p:nvPr/>
        </p:nvSpPr>
        <p:spPr>
          <a:xfrm>
            <a:off x="6946900" y="5813009"/>
            <a:ext cx="4711700"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Tx/>
              <a:buChar char="-"/>
              <a:tabLst/>
            </a:pPr>
            <a:r>
              <a:rPr kumimoji="0" lang="en-US" sz="3600" b="0" i="0" u="none" strike="noStrike" cap="none" spc="0" normalizeH="0" baseline="0" dirty="0" smtClean="0">
                <a:ln>
                  <a:noFill/>
                </a:ln>
                <a:solidFill>
                  <a:srgbClr val="FFFFFF"/>
                </a:solidFill>
                <a:effectLst/>
                <a:uFillTx/>
                <a:latin typeface="+mn-lt"/>
                <a:ea typeface="+mn-ea"/>
                <a:cs typeface="+mn-cs"/>
                <a:sym typeface="Helvetica Light"/>
              </a:rPr>
              <a:t>Bad</a:t>
            </a:r>
            <a:r>
              <a:rPr kumimoji="0" lang="en-US" sz="3600" b="0" i="0" u="none" strike="noStrike" cap="none" spc="0" normalizeH="0" dirty="0" smtClean="0">
                <a:ln>
                  <a:noFill/>
                </a:ln>
                <a:solidFill>
                  <a:srgbClr val="FFFFFF"/>
                </a:solidFill>
                <a:effectLst/>
                <a:uFillTx/>
                <a:latin typeface="+mn-lt"/>
                <a:ea typeface="+mn-ea"/>
                <a:cs typeface="+mn-cs"/>
                <a:sym typeface="Helvetica Light"/>
              </a:rPr>
              <a:t> Frie</a:t>
            </a:r>
            <a:r>
              <a:rPr lang="en-US" dirty="0" smtClean="0"/>
              <a:t>d Food</a:t>
            </a:r>
          </a:p>
          <a:p>
            <a:pPr marL="571500" marR="0" indent="-571500" algn="l" defTabSz="584200" rtl="0" fontAlgn="auto" latinLnBrk="0" hangingPunct="0">
              <a:lnSpc>
                <a:spcPct val="100000"/>
              </a:lnSpc>
              <a:spcBef>
                <a:spcPts val="0"/>
              </a:spcBef>
              <a:spcAft>
                <a:spcPts val="0"/>
              </a:spcAft>
              <a:buClrTx/>
              <a:buSzTx/>
              <a:buFontTx/>
              <a:buChar char="-"/>
              <a:tabLst/>
            </a:pPr>
            <a:r>
              <a:rPr kumimoji="0" lang="en-US" sz="3600" b="0" i="0" u="none" strike="noStrike" cap="none" spc="0" normalizeH="0" baseline="0" dirty="0" smtClean="0">
                <a:ln>
                  <a:noFill/>
                </a:ln>
                <a:solidFill>
                  <a:srgbClr val="FFFFFF"/>
                </a:solidFill>
                <a:effectLst/>
                <a:uFillTx/>
                <a:latin typeface="+mn-lt"/>
                <a:ea typeface="+mn-ea"/>
                <a:cs typeface="+mn-cs"/>
                <a:sym typeface="Helvetica Light"/>
              </a:rPr>
              <a:t>Getting</a:t>
            </a:r>
            <a:r>
              <a:rPr kumimoji="0" lang="en-US" sz="3600" b="0" i="0" u="none" strike="noStrike" cap="none" spc="0" normalizeH="0" dirty="0" smtClean="0">
                <a:ln>
                  <a:noFill/>
                </a:ln>
                <a:solidFill>
                  <a:srgbClr val="FFFFFF"/>
                </a:solidFill>
                <a:effectLst/>
                <a:uFillTx/>
                <a:latin typeface="+mn-lt"/>
                <a:ea typeface="+mn-ea"/>
                <a:cs typeface="+mn-cs"/>
                <a:sym typeface="Helvetica Light"/>
              </a:rPr>
              <a:t> Sick</a:t>
            </a:r>
          </a:p>
          <a:p>
            <a:pPr marL="571500" marR="0" indent="-571500" algn="l" defTabSz="584200" rtl="0" fontAlgn="auto" latinLnBrk="0" hangingPunct="0">
              <a:lnSpc>
                <a:spcPct val="100000"/>
              </a:lnSpc>
              <a:spcBef>
                <a:spcPts val="0"/>
              </a:spcBef>
              <a:spcAft>
                <a:spcPts val="0"/>
              </a:spcAft>
              <a:buClrTx/>
              <a:buSzTx/>
              <a:buFontTx/>
              <a:buChar char="-"/>
              <a:tabLst/>
            </a:pPr>
            <a:r>
              <a:rPr lang="en-US" baseline="0" dirty="0" smtClean="0"/>
              <a:t>Anything</a:t>
            </a:r>
            <a:r>
              <a:rPr lang="en-US" dirty="0" smtClean="0"/>
              <a:t> Fried</a:t>
            </a:r>
          </a:p>
          <a:p>
            <a:pPr marL="571500" marR="0" indent="-571500" algn="l" defTabSz="584200" rtl="0" fontAlgn="auto" latinLnBrk="0" hangingPunct="0">
              <a:lnSpc>
                <a:spcPct val="100000"/>
              </a:lnSpc>
              <a:spcBef>
                <a:spcPts val="0"/>
              </a:spcBef>
              <a:spcAft>
                <a:spcPts val="0"/>
              </a:spcAft>
              <a:buClrTx/>
              <a:buSzTx/>
              <a:buFontTx/>
              <a:buChar char="-"/>
              <a:tabLst/>
            </a:pPr>
            <a:r>
              <a:rPr kumimoji="0" lang="en-US" sz="3600" b="0" i="0" u="none" strike="noStrike" cap="none" spc="0" normalizeH="0" baseline="0" dirty="0" smtClean="0">
                <a:ln>
                  <a:noFill/>
                </a:ln>
                <a:solidFill>
                  <a:srgbClr val="FFFFFF"/>
                </a:solidFill>
                <a:effectLst/>
                <a:uFillTx/>
                <a:latin typeface="+mn-lt"/>
                <a:ea typeface="+mn-ea"/>
                <a:cs typeface="+mn-cs"/>
                <a:sym typeface="Helvetica Light"/>
              </a:rPr>
              <a:t>Nauseated</a:t>
            </a: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7552699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202</TotalTime>
  <Words>1435</Words>
  <Application>Microsoft Office PowerPoint</Application>
  <PresentationFormat>Custom</PresentationFormat>
  <Paragraphs>116</Paragraphs>
  <Slides>16</Slides>
  <Notes>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CoopBold</vt:lpstr>
      <vt:lpstr>Helvetica</vt:lpstr>
      <vt:lpstr>Helvetica Light</vt:lpstr>
      <vt:lpstr>Helvetica Neue</vt:lpstr>
      <vt:lpstr>Lucida Grande</vt:lpstr>
      <vt:lpstr>Optima</vt:lpstr>
      <vt:lpstr>Black</vt:lpstr>
      <vt:lpstr>PowerPoint Presentation</vt:lpstr>
      <vt:lpstr>Summarize</vt:lpstr>
      <vt:lpstr>Learning Target</vt:lpstr>
      <vt:lpstr>Classical Conditioning Demo</vt:lpstr>
      <vt:lpstr>PowerPoint Presentation</vt:lpstr>
      <vt:lpstr>Apply it</vt:lpstr>
      <vt:lpstr>Apply it</vt:lpstr>
      <vt:lpstr>Apply</vt:lpstr>
      <vt:lpstr>Apply</vt:lpstr>
      <vt:lpstr>Apply</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Donna Duval</cp:lastModifiedBy>
  <cp:revision>23</cp:revision>
  <dcterms:modified xsi:type="dcterms:W3CDTF">2017-12-07T23:47:35Z</dcterms:modified>
</cp:coreProperties>
</file>