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m4v"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72" r:id="rId3"/>
    <p:sldId id="267" r:id="rId4"/>
    <p:sldId id="268" r:id="rId5"/>
    <p:sldId id="269" r:id="rId6"/>
    <p:sldId id="270" r:id="rId7"/>
    <p:sldId id="271" r:id="rId8"/>
    <p:sldId id="273" r:id="rId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25" autoAdjust="0"/>
  </p:normalViewPr>
  <p:slideViewPr>
    <p:cSldViewPr>
      <p:cViewPr varScale="1">
        <p:scale>
          <a:sx n="51" d="100"/>
          <a:sy n="51" d="100"/>
        </p:scale>
        <p:origin x="948" y="3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390542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lvl1pPr defTabSz="406400">
              <a:lnSpc>
                <a:spcPct val="100000"/>
              </a:lnSpc>
              <a:defRPr sz="2400" b="1">
                <a:latin typeface="Arial"/>
                <a:ea typeface="Arial"/>
                <a:cs typeface="Arial"/>
                <a:sym typeface="Arial"/>
              </a:defRPr>
            </a:lvl1pPr>
          </a:lstStyle>
          <a:p>
            <a:r>
              <a:t>Students complete chart using their notes. Last column, students draw an representation of each of the five sleeping disorders.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defTabSz="406400">
              <a:lnSpc>
                <a:spcPct val="100000"/>
              </a:lnSpc>
              <a:defRPr sz="1700">
                <a:latin typeface="Lucida Grande"/>
                <a:ea typeface="Lucida Grande"/>
                <a:cs typeface="Lucida Grande"/>
                <a:sym typeface="Lucida Grande"/>
              </a:defRPr>
            </a:pPr>
            <a:r>
              <a:rPr b="1" u="sng"/>
              <a:t>Primary insomnia</a:t>
            </a:r>
            <a:r>
              <a:t> is insomnia that is NOT related to any medical, psychological, or physical condition</a:t>
            </a:r>
          </a:p>
          <a:p>
            <a:pPr defTabSz="406400">
              <a:lnSpc>
                <a:spcPct val="100000"/>
              </a:lnSpc>
              <a:defRPr sz="1700">
                <a:latin typeface="Lucida Grande"/>
                <a:ea typeface="Lucida Grande"/>
                <a:cs typeface="Lucida Grande"/>
                <a:sym typeface="Lucida Grande"/>
              </a:defRPr>
            </a:pPr>
            <a:endParaRPr/>
          </a:p>
          <a:p>
            <a:pPr defTabSz="406400">
              <a:lnSpc>
                <a:spcPct val="100000"/>
              </a:lnSpc>
              <a:defRPr sz="1700">
                <a:latin typeface="Lucida Grande"/>
                <a:ea typeface="Lucida Grande"/>
                <a:cs typeface="Lucida Grande"/>
                <a:sym typeface="Lucida Grande"/>
              </a:defRPr>
            </a:pPr>
            <a:r>
              <a:rPr b="1" u="sng"/>
              <a:t>Insomnia:</a:t>
            </a:r>
            <a:r>
              <a:rPr b="1"/>
              <a:t> </a:t>
            </a:r>
            <a:r>
              <a:t>In the U.S. National Sleep Foundation “2008 Sleep in America” poll, 65 percent of respondents reported that, within the past year, they had experienced a “sleep problem” at least a few nights a week, and 44% said they had experienced at least one symptom every night or almost every night. </a:t>
            </a:r>
          </a:p>
          <a:p>
            <a:pPr defTabSz="406400">
              <a:lnSpc>
                <a:spcPct val="100000"/>
              </a:lnSpc>
              <a:defRPr sz="1700">
                <a:latin typeface="Lucida Grande"/>
                <a:ea typeface="Lucida Grande"/>
                <a:cs typeface="Lucida Grande"/>
                <a:sym typeface="Lucida Grande"/>
              </a:defRPr>
            </a:pPr>
            <a:r>
              <a:rPr b="1" u="sng"/>
              <a:t>Common symptoms of insomnia</a:t>
            </a:r>
            <a:r>
              <a:t> include waking up feeling unrefreshed (49%) and being awake a lot during the night (42%). </a:t>
            </a:r>
          </a:p>
          <a:p>
            <a:pPr defTabSz="406400">
              <a:lnSpc>
                <a:spcPct val="100000"/>
              </a:lnSpc>
              <a:defRPr sz="1700">
                <a:latin typeface="Lucida Grande"/>
                <a:ea typeface="Lucida Grande"/>
                <a:cs typeface="Lucida Grande"/>
                <a:sym typeface="Lucida Grande"/>
              </a:defRPr>
            </a:pPr>
            <a:r>
              <a:rPr b="1" u="sng"/>
              <a:t>Less frequently reported symptoms are</a:t>
            </a:r>
            <a:r>
              <a:t> difficulty falling asleep (26%) and waking up too early and not being able to get back to sleep (29%). </a:t>
            </a:r>
          </a:p>
          <a:p>
            <a:pPr defTabSz="406400">
              <a:lnSpc>
                <a:spcPct val="100000"/>
              </a:lnSpc>
              <a:defRPr sz="1700">
                <a:latin typeface="Lucida Grande"/>
                <a:ea typeface="Lucida Grande"/>
                <a:cs typeface="Lucida Grande"/>
                <a:sym typeface="Lucida Grande"/>
              </a:defRPr>
            </a:pPr>
            <a:endParaRPr/>
          </a:p>
          <a:p>
            <a:pPr defTabSz="406400">
              <a:lnSpc>
                <a:spcPct val="100000"/>
              </a:lnSpc>
              <a:defRPr sz="1700">
                <a:latin typeface="Lucida Grande"/>
                <a:ea typeface="Lucida Grande"/>
                <a:cs typeface="Lucida Grande"/>
                <a:sym typeface="Lucida Grande"/>
              </a:defRPr>
            </a:pPr>
            <a:r>
              <a:t>Some researchers attribute the increasing problem with insomnia to the aging of the U.S. population and to the growing demands placed on people. As the large baby boom generation gets older, sleeping problems will likely rise. As for stress and work, 25% of adults believe they cannot be successful and get enough sleep. About 7% of those with insomnia never tell their doctors. </a:t>
            </a:r>
          </a:p>
          <a:p>
            <a:pPr defTabSz="406400">
              <a:lnSpc>
                <a:spcPct val="100000"/>
              </a:lnSpc>
              <a:defRPr sz="1700">
                <a:latin typeface="Lucida Grande"/>
                <a:ea typeface="Lucida Grande"/>
                <a:cs typeface="Lucida Grande"/>
                <a:sym typeface="Lucida Grande"/>
              </a:defRPr>
            </a:pPr>
            <a:endParaRPr/>
          </a:p>
          <a:p>
            <a:pPr defTabSz="406400">
              <a:lnSpc>
                <a:spcPct val="100000"/>
              </a:lnSpc>
              <a:defRPr sz="1700">
                <a:latin typeface="Lucida Grande"/>
                <a:ea typeface="Lucida Grande"/>
                <a:cs typeface="Lucida Grande"/>
                <a:sym typeface="Lucida Grande"/>
              </a:defRPr>
            </a:pPr>
            <a:r>
              <a:rPr b="1" u="sng"/>
              <a:t>Chronic Insomnia:</a:t>
            </a:r>
            <a:r>
              <a:t> When insomnia occurs most nights for three to four weeks, it is considered chronic. Chronic anxiety, depression, situational stress, and stimulus overload are among the important psychological causes of insomnia that account for about 50 percent of all cases. Drugs, including caffeine, alcohol, and nicotine, account for another 10 percent of all cases. Decongestants as well as drugs prescribed for asthma and emphysema may keep one awake. Medical problems lie behind another 10 percent of all cases. </a:t>
            </a:r>
          </a:p>
          <a:p>
            <a:pPr defTabSz="406400">
              <a:lnSpc>
                <a:spcPct val="100000"/>
              </a:lnSpc>
              <a:defRPr sz="1700">
                <a:latin typeface="Lucida Grande"/>
                <a:ea typeface="Lucida Grande"/>
                <a:cs typeface="Lucida Grande"/>
                <a:sym typeface="Lucida Grande"/>
              </a:defRPr>
            </a:pPr>
            <a:r>
              <a:rPr b="1" u="sng"/>
              <a:t>Example</a:t>
            </a:r>
            <a:r>
              <a:rPr b="1"/>
              <a:t>:</a:t>
            </a:r>
            <a:r>
              <a:t> patients with congestive heart failure or emphysema may have breathing problems that keep them awake. Restless leg syndrome and related neuromuscular disorders may produce restlessness and muscle spasms that interfere with sleep. About 30 percent of insomnia cases occur for no apparent reason. </a:t>
            </a:r>
          </a:p>
          <a:p>
            <a:pPr defTabSz="406400">
              <a:lnSpc>
                <a:spcPct val="100000"/>
              </a:lnSpc>
              <a:defRPr sz="1700">
                <a:latin typeface="Lucida Grande"/>
                <a:ea typeface="Lucida Grande"/>
                <a:cs typeface="Lucida Grande"/>
                <a:sym typeface="Lucida Grande"/>
              </a:defRPr>
            </a:pPr>
            <a:endParaRPr/>
          </a:p>
          <a:p>
            <a:pPr defTabSz="406400">
              <a:lnSpc>
                <a:spcPct val="100000"/>
              </a:lnSpc>
              <a:defRPr sz="1700">
                <a:latin typeface="Lucida Grande"/>
                <a:ea typeface="Lucida Grande"/>
                <a:cs typeface="Lucida Grande"/>
                <a:sym typeface="Lucida Grande"/>
              </a:defRPr>
            </a:pPr>
            <a:r>
              <a:t>Referred to as </a:t>
            </a:r>
            <a:r>
              <a:rPr b="1" u="sng"/>
              <a:t>primary insomnia</a:t>
            </a:r>
            <a:r>
              <a:t>, it is treated with behavioral techniques and, when necessary, medication.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defTabSz="406400">
              <a:lnSpc>
                <a:spcPct val="100000"/>
              </a:lnSpc>
              <a:defRPr sz="1800">
                <a:latin typeface="Arial"/>
                <a:ea typeface="Arial"/>
                <a:cs typeface="Arial"/>
                <a:sym typeface="Arial"/>
              </a:defRPr>
            </a:pPr>
            <a:r>
              <a:rPr sz="2400" b="1" u="sng"/>
              <a:t>Narcolepsy, or “Sleep Attacks.”</a:t>
            </a:r>
            <a:r>
              <a:t> Sleepy all the time, people with narcolepsy sometimes fall asleep without realizing it. The disorder afflicts 1 in 2000. Typically, its victims do not realize their sleepiness as a sign of disease and thus do not consult a physician. They may be diagnosed a full 10 to 15 years after their symptoms first appear. </a:t>
            </a:r>
          </a:p>
          <a:p>
            <a:pPr defTabSz="406400">
              <a:lnSpc>
                <a:spcPct val="100000"/>
              </a:lnSpc>
              <a:defRPr sz="1800">
                <a:latin typeface="Arial"/>
                <a:ea typeface="Arial"/>
                <a:cs typeface="Arial"/>
                <a:sym typeface="Arial"/>
              </a:defRPr>
            </a:pPr>
            <a:endParaRPr/>
          </a:p>
          <a:p>
            <a:pPr defTabSz="406400">
              <a:lnSpc>
                <a:spcPct val="100000"/>
              </a:lnSpc>
              <a:defRPr sz="1800">
                <a:latin typeface="Arial"/>
                <a:ea typeface="Arial"/>
                <a:cs typeface="Arial"/>
                <a:sym typeface="Arial"/>
              </a:defRPr>
            </a:pPr>
            <a:r>
              <a:t>William Dement reports the case of a woman with narcolepsy who once fell asleep 20 feet under water while scuba diving, and another of a fireman who had an attack while climbing a ladder to a burning building. Falling asleep in the middle of lovemaking is not unusual for people with narcolepsy. </a:t>
            </a:r>
          </a:p>
          <a:p>
            <a:pPr defTabSz="406400">
              <a:lnSpc>
                <a:spcPct val="100000"/>
              </a:lnSpc>
              <a:defRPr sz="1800">
                <a:latin typeface="Arial"/>
                <a:ea typeface="Arial"/>
                <a:cs typeface="Arial"/>
                <a:sym typeface="Arial"/>
              </a:defRPr>
            </a:pPr>
            <a:endParaRPr/>
          </a:p>
          <a:p>
            <a:pPr defTabSz="406400">
              <a:lnSpc>
                <a:spcPct val="100000"/>
              </a:lnSpc>
              <a:defRPr sz="1800">
                <a:latin typeface="Arial"/>
                <a:ea typeface="Arial"/>
                <a:cs typeface="Arial"/>
                <a:sym typeface="Arial"/>
              </a:defRPr>
            </a:pPr>
            <a:r>
              <a:rPr b="1" u="sng"/>
              <a:t>Cataplexy</a:t>
            </a:r>
            <a:r>
              <a:t>: The most dramatic component of the syndrome is </a:t>
            </a:r>
            <a:r>
              <a:rPr b="1" u="sng"/>
              <a:t>cataplexy</a:t>
            </a:r>
            <a:r>
              <a:t>—</a:t>
            </a:r>
            <a:r>
              <a:rPr i="1"/>
              <a:t>attacks of muscle weakness or near total paralysis</a:t>
            </a:r>
            <a:r>
              <a:t>. The sleep attack is often triggered by the intense emotion associated with stress, laughter, anger, or surprise. CBS’s </a:t>
            </a:r>
            <a:r>
              <a:rPr u="sng"/>
              <a:t>60 Minutes</a:t>
            </a:r>
            <a:r>
              <a:t> once broadcast an episode in which a man made a superb pool shot and suffered an attack. Later in an argument with his son he suffered another attack. Sleep attacks generally last less than 5 minutes but may last up to 20 minutes.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defTabSz="406400">
              <a:lnSpc>
                <a:spcPct val="100000"/>
              </a:lnSpc>
              <a:defRPr sz="1400">
                <a:latin typeface="Arial"/>
                <a:ea typeface="Arial"/>
                <a:cs typeface="Arial"/>
                <a:sym typeface="Arial"/>
              </a:defRPr>
            </a:pPr>
            <a:r>
              <a:rPr sz="2400" b="1" u="sng"/>
              <a:t>Night Terrors</a:t>
            </a:r>
            <a:r>
              <a:rPr sz="2400"/>
              <a:t>. Both Night Terrors and sleep walking occur primarily in children and typically disappear by adolescence. However, they can continue into adult-hood. Parents who worry about the psychological significance of the episodes probably suffer more than their children, who typically wake up the next morning unaware that anything unusual has happened. </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a:t>Nightmares are scary dreams that occur during REM sleep. The scare the sleeper, who usually wakes up from the movie like dream and have a vidi memory of the nightmare. </a:t>
            </a:r>
            <a:r>
              <a:rPr sz="2400" u="sng"/>
              <a:t>Night terrors </a:t>
            </a:r>
            <a:r>
              <a:rPr sz="2400"/>
              <a:t>occur in stage 3 - deep sleep. They can last anywhere from five to twenty fie minutes and involve blood-curdling screaming, sweating, confusion and rapid heart rate. A person may run around a room while screaming with their eyes open. By morning, people usually have no memory of night terrors.</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a:t>Laboratory studies indicate that these episodes occur in the first deep stage 3 sleep of the night and are generally associated with body movements and intense autonomic activation. Brainwave recordings indicate that both sleepwalkers and night terror victims are passing back and forth rapidly between sleep and wakefulness. Sleepwalking often occurs when people are very sleep deprived.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406400">
              <a:lnSpc>
                <a:spcPct val="100000"/>
              </a:lnSpc>
              <a:defRPr sz="1400">
                <a:latin typeface="Arial"/>
                <a:ea typeface="Arial"/>
                <a:cs typeface="Arial"/>
                <a:sym typeface="Arial"/>
              </a:defRPr>
            </a:pPr>
            <a:r>
              <a:rPr sz="2400" b="1" u="sng"/>
              <a:t>Sleepwalking</a:t>
            </a:r>
            <a:r>
              <a:rPr sz="2400"/>
              <a:t> is a disorder in which a person is partly, but not completely, awake during the night. That person may walk or do other things without any memory of doing so. Sleepwalking is a disorder associated with children, although some adults may sleepwalk. Most children who sleepwalk do not have emotional problems and will outgrow it.   Sleepwalking has been linked to stress, fatigue and the use by adults of sedative medicines.  Sleepwalking may also be inherited. </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a:t>Contrary to myth, it is NOT dangerous to wake a sleepwalker. However, because sleepwalkers are not fully conscious, and they will be disoriented. </a:t>
            </a:r>
          </a:p>
          <a:p>
            <a:pPr defTabSz="406400">
              <a:lnSpc>
                <a:spcPct val="100000"/>
              </a:lnSpc>
              <a:defRPr sz="1400">
                <a:latin typeface="Arial"/>
                <a:ea typeface="Arial"/>
                <a:cs typeface="Arial"/>
                <a:sym typeface="Arial"/>
              </a:defRPr>
            </a:pPr>
            <a:endParaRPr sz="2400" b="1" u="sng"/>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a:t>Laboratory studies indicate that these episodes occur in the first deep stage 4 sleep of the night and are generally associated with body movements and intense autonomic activation. Brainwave recordings indicate that both sleepwalkers and night terror victims are passing back and forth rapidly between sleep and wakefulness. Sleepwalking often occurs when people are very sleep deprived. </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a:t>These non-REM sleep disorders tend to run in families. One patient claimed that everyone in his family was a sleepwalker. He recounted the story of a family reunion at Christmas in which he found himself surrounded by all his sleeping relatives in his grandfather’s dining room.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pPr defTabSz="406400">
              <a:lnSpc>
                <a:spcPct val="100000"/>
              </a:lnSpc>
              <a:defRPr sz="1400">
                <a:latin typeface="Arial"/>
                <a:ea typeface="Arial"/>
                <a:cs typeface="Arial"/>
                <a:sym typeface="Arial"/>
              </a:defRPr>
            </a:pPr>
            <a:r>
              <a:rPr sz="2400" b="1" u="sng"/>
              <a:t>Sleep Apnea</a:t>
            </a:r>
            <a:r>
              <a:rPr sz="2400"/>
              <a:t>: Apnea literally means “cessation of respiration.” It is a serious disorder, potentially life-threatening. In apnea, the change from wakefulness to sleep causes the central nervous system to cease functioning. </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b="1" u="sng"/>
              <a:t>Two forms of apnea</a:t>
            </a:r>
            <a:r>
              <a:rPr sz="2400"/>
              <a:t>: </a:t>
            </a:r>
          </a:p>
          <a:p>
            <a:pPr defTabSz="406400">
              <a:lnSpc>
                <a:spcPct val="100000"/>
              </a:lnSpc>
              <a:defRPr sz="1400">
                <a:latin typeface="Arial"/>
                <a:ea typeface="Arial"/>
                <a:cs typeface="Arial"/>
                <a:sym typeface="Arial"/>
              </a:defRPr>
            </a:pPr>
            <a:r>
              <a:rPr sz="2400"/>
              <a:t>1. In </a:t>
            </a:r>
            <a:r>
              <a:rPr sz="2400" b="1" u="sng"/>
              <a:t>central sleep apnea</a:t>
            </a:r>
            <a:r>
              <a:rPr sz="2400"/>
              <a:t>, after the individual falls asleep, the diaphragm stops moving because the brain no longer sends impulses to control it.</a:t>
            </a:r>
          </a:p>
          <a:p>
            <a:pPr defTabSz="406400">
              <a:lnSpc>
                <a:spcPct val="100000"/>
              </a:lnSpc>
              <a:defRPr sz="1400">
                <a:latin typeface="Arial"/>
                <a:ea typeface="Arial"/>
                <a:cs typeface="Arial"/>
                <a:sym typeface="Arial"/>
              </a:defRPr>
            </a:pPr>
            <a:r>
              <a:rPr sz="2400"/>
              <a:t>2. In </a:t>
            </a:r>
            <a:r>
              <a:rPr sz="2400" b="1" u="sng"/>
              <a:t>upper-airway sleep apnea</a:t>
            </a:r>
            <a:r>
              <a:rPr sz="2400"/>
              <a:t>, breathing is blocked by loss of muscle tone in the tongue, throat, and larynx. Intermittent loud snoring frequently accompanies the disorder as the individual struggles to fill the lungs with air. </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a:t>In addition, elevated blood pressure may occur, placing additional strain on the heart. After about 60 to 100 seconds of sleep, the person awakens and takes a series of choking breaths. As a rule, the arousal lasts a few seconds as the blood gases quickly normalize and the person returns to sleep. The cycle repeats itself throughout the night. Some patients may awaken as many as 500 times but may be so habituated to their disorder they are unaware of having awakened at all. They are oblivious to the fact that they cannot breathe and sleep at the same time. Others, however, do not return to sleep immediately after the apnea and complain of insomnia. </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b="1" u="sng"/>
              <a:t>Treatment</a:t>
            </a:r>
            <a:r>
              <a:rPr sz="2400"/>
              <a:t>: Nasal CPAP (continuous positive air-way pressure) has proven successful with some victims. A fan provides a stream of air through a small plastic mask worn over the nose during sleep. Patients must sleep with the mouth closed, aided by a chinstrap. The forced air opens the constriction and allows a normal flow of oxygen into the lungs. </a:t>
            </a:r>
          </a:p>
          <a:p>
            <a:pPr defTabSz="406400">
              <a:lnSpc>
                <a:spcPct val="100000"/>
              </a:lnSpc>
              <a:defRPr sz="1400">
                <a:latin typeface="Arial"/>
                <a:ea typeface="Arial"/>
                <a:cs typeface="Arial"/>
                <a:sym typeface="Arial"/>
              </a:defRPr>
            </a:pPr>
            <a:r>
              <a:rPr sz="2400"/>
              <a:t>	</a:t>
            </a:r>
          </a:p>
          <a:p>
            <a:pPr defTabSz="406400">
              <a:lnSpc>
                <a:spcPct val="100000"/>
              </a:lnSpc>
              <a:defRPr sz="1400">
                <a:latin typeface="Arial"/>
                <a:ea typeface="Arial"/>
                <a:cs typeface="Arial"/>
                <a:sym typeface="Arial"/>
              </a:defRPr>
            </a:pPr>
            <a:r>
              <a:rPr sz="2400"/>
              <a:t>A </a:t>
            </a:r>
            <a:r>
              <a:rPr sz="2400" b="1" u="sng"/>
              <a:t>Stanford surgical technique</a:t>
            </a:r>
            <a:r>
              <a:rPr sz="2400"/>
              <a:t> in which the large tongue muscle is pulled forward and away from the back of the throat has been successful. </a:t>
            </a:r>
          </a:p>
          <a:p>
            <a:pPr defTabSz="406400">
              <a:lnSpc>
                <a:spcPct val="100000"/>
              </a:lnSpc>
              <a:defRPr sz="1400">
                <a:latin typeface="Arial"/>
                <a:ea typeface="Arial"/>
                <a:cs typeface="Arial"/>
                <a:sym typeface="Arial"/>
              </a:defRPr>
            </a:pPr>
            <a:r>
              <a:rPr sz="2400" b="1" u="sng"/>
              <a:t>A radio-frequency technology</a:t>
            </a:r>
            <a:r>
              <a:rPr sz="2400"/>
              <a:t> that shrinks tissue volume at the base of the tongue has also shown promise. </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b="1" u="sng"/>
              <a:t>Sleep Disorders Summary</a:t>
            </a:r>
            <a:r>
              <a:rPr sz="2400"/>
              <a:t>: Laboratory studies indicate that these episodes occur in the first deep stage 4 sleep of the night and are generally associated with body movements and intense autonomic activation. Brainwave recordings indicate that both sleepwalkers and night terror victims are passing back and forth rapidly between sleep and wakefulness. Sleepwalking often occurs when people are very sleep deprived. </a:t>
            </a:r>
          </a:p>
          <a:p>
            <a:pPr defTabSz="406400">
              <a:lnSpc>
                <a:spcPct val="100000"/>
              </a:lnSpc>
              <a:defRPr sz="1400">
                <a:latin typeface="Arial"/>
                <a:ea typeface="Arial"/>
                <a:cs typeface="Arial"/>
                <a:sym typeface="Arial"/>
              </a:defRPr>
            </a:pPr>
            <a:r>
              <a:rPr sz="2400"/>
              <a:t>The night terror is typically accompanied by a blood-curdling scream that brings parents rushing to the child’s bed. The dazed and groggy child cannot report what is wrong. Typically, the child falls back to sleep more quickly than the parents and is normal the next day. </a:t>
            </a:r>
          </a:p>
          <a:p>
            <a:pPr defTabSz="406400">
              <a:lnSpc>
                <a:spcPct val="100000"/>
              </a:lnSpc>
              <a:defRPr sz="1400">
                <a:latin typeface="Arial"/>
                <a:ea typeface="Arial"/>
                <a:cs typeface="Arial"/>
                <a:sym typeface="Arial"/>
              </a:defRPr>
            </a:pPr>
            <a:endParaRPr sz="2400"/>
          </a:p>
          <a:p>
            <a:pPr defTabSz="406400">
              <a:lnSpc>
                <a:spcPct val="100000"/>
              </a:lnSpc>
              <a:defRPr sz="1400">
                <a:latin typeface="Arial"/>
                <a:ea typeface="Arial"/>
                <a:cs typeface="Arial"/>
                <a:sym typeface="Arial"/>
              </a:defRPr>
            </a:pPr>
            <a:r>
              <a:rPr sz="2400"/>
              <a:t>These non-REM sleep disorders tend to run in families. One patient claimed that everyone in his family was a sleepwalker. He recounted the story of a family reunion at Christmas in which he found himself surrounded by all his sleeping relatives in his grandfather’s dining room.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copy 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6" name="funtheme_star_white.png"/>
          <p:cNvPicPr>
            <a:picLocks noChangeAspect="1"/>
          </p:cNvPicPr>
          <p:nvPr/>
        </p:nvPicPr>
        <p:blipFill>
          <a:blip r:embed="rId3">
            <a:extLst/>
          </a:blip>
          <a:stretch>
            <a:fillRect/>
          </a:stretch>
        </p:blipFill>
        <p:spPr>
          <a:xfrm>
            <a:off x="419100" y="7759700"/>
            <a:ext cx="1612900" cy="1562100"/>
          </a:xfrm>
          <a:prstGeom prst="rect">
            <a:avLst/>
          </a:prstGeom>
          <a:ln w="12700">
            <a:miter lim="400000"/>
          </a:ln>
        </p:spPr>
      </p:pic>
      <p:pic>
        <p:nvPicPr>
          <p:cNvPr id="127" name="funtheme_star-small_white.png"/>
          <p:cNvPicPr>
            <a:picLocks noChangeAspect="1"/>
          </p:cNvPicPr>
          <p:nvPr/>
        </p:nvPicPr>
        <p:blipFill>
          <a:blip r:embed="rId4">
            <a:extLst/>
          </a:blip>
          <a:stretch>
            <a:fillRect/>
          </a:stretch>
        </p:blipFill>
        <p:spPr>
          <a:xfrm>
            <a:off x="11480800" y="304800"/>
            <a:ext cx="1155700" cy="1130300"/>
          </a:xfrm>
          <a:prstGeom prst="rect">
            <a:avLst/>
          </a:prstGeom>
          <a:ln w="12700">
            <a:miter lim="400000"/>
          </a:ln>
        </p:spPr>
      </p:pic>
      <p:sp>
        <p:nvSpPr>
          <p:cNvPr id="128" name="Shape 128"/>
          <p:cNvSpPr/>
          <p:nvPr/>
        </p:nvSpPr>
        <p:spPr>
          <a:xfrm>
            <a:off x="-50800" y="-50800"/>
            <a:ext cx="13081000" cy="9880600"/>
          </a:xfrm>
          <a:prstGeom prst="rect">
            <a:avLst/>
          </a:prstGeom>
          <a:solidFill>
            <a:srgbClr val="FFFFFF"/>
          </a:solidFill>
          <a:ln w="12700">
            <a:miter lim="400000"/>
          </a:ln>
        </p:spPr>
        <p:txBody>
          <a:bodyPr lIns="38100" tIns="38100" rIns="38100" bIns="38100" anchor="ctr"/>
          <a:lstStyle/>
          <a:p>
            <a:pPr algn="ctr" defTabSz="457200">
              <a:lnSpc>
                <a:spcPts val="6000"/>
              </a:lnSpc>
              <a:spcBef>
                <a:spcPts val="0"/>
              </a:spcBef>
              <a:tabLst>
                <a:tab pos="1066800" algn="l"/>
              </a:tabLst>
              <a:defRPr sz="5000" spc="0">
                <a:solidFill>
                  <a:srgbClr val="000000"/>
                </a:solidFill>
                <a:effectLst>
                  <a:outerShdw blurRad="38100" dist="12700" dir="5400000" rotWithShape="0">
                    <a:srgbClr val="000000">
                      <a:alpha val="50000"/>
                    </a:srgbClr>
                  </a:outerShdw>
                </a:effectLst>
                <a:latin typeface="Savoye LET"/>
                <a:ea typeface="Savoye LET"/>
                <a:cs typeface="Savoye LET"/>
                <a:sym typeface="Savoye LET"/>
              </a:defRPr>
            </a:pPr>
            <a:endParaRPr/>
          </a:p>
        </p:txBody>
      </p:sp>
      <p:sp>
        <p:nvSpPr>
          <p:cNvPr id="129" name="Shape 129"/>
          <p:cNvSpPr>
            <a:spLocks noGrp="1"/>
          </p:cNvSpPr>
          <p:nvPr>
            <p:ph type="sldNum" sz="quarter" idx="2"/>
          </p:nvPr>
        </p:nvSpPr>
        <p:spPr>
          <a:xfrm>
            <a:off x="6336394" y="9061450"/>
            <a:ext cx="332012" cy="622300"/>
          </a:xfrm>
          <a:prstGeom prst="rect">
            <a:avLst/>
          </a:prstGeom>
        </p:spPr>
        <p:txBody>
          <a:bodyPr lIns="38100" tIns="38100" rIns="38100" bIns="38100"/>
          <a:lstStyle>
            <a:lvl1pPr algn="ctr" defTabSz="457200">
              <a:lnSpc>
                <a:spcPts val="4300"/>
              </a:lnSpc>
              <a:tabLst>
                <a:tab pos="1066800" algn="l"/>
              </a:tabLst>
              <a:defRPr sz="3600">
                <a:solidFill>
                  <a:srgbClr val="000000"/>
                </a:solidFill>
                <a:latin typeface="Savoye LET"/>
                <a:ea typeface="Savoye LET"/>
                <a:cs typeface="Savoye LET"/>
                <a:sym typeface="Savoye LE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Title Text</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spc="0">
                <a:solidFill>
                  <a:srgbClr val="E4E4E4"/>
                </a:solidFill>
                <a:latin typeface="Baskerville"/>
                <a:ea typeface="Baskerville"/>
                <a:cs typeface="Baskerville"/>
                <a:sym typeface="Baskerville"/>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4v"/><Relationship Id="rId1" Type="http://schemas.microsoft.com/office/2007/relationships/media" Target="../media/media3.m4v"/><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8" name="wWYGRXb.jpg"/>
          <p:cNvPicPr>
            <a:picLocks noChangeAspect="1"/>
          </p:cNvPicPr>
          <p:nvPr/>
        </p:nvPicPr>
        <p:blipFill>
          <a:blip r:embed="rId2">
            <a:extLst/>
          </a:blip>
          <a:stretch>
            <a:fillRect/>
          </a:stretch>
        </p:blipFill>
        <p:spPr>
          <a:xfrm>
            <a:off x="0" y="812800"/>
            <a:ext cx="13004800" cy="8128000"/>
          </a:xfrm>
          <a:prstGeom prst="rect">
            <a:avLst/>
          </a:prstGeom>
          <a:ln w="12700">
            <a:miter lim="400000"/>
          </a:ln>
        </p:spPr>
      </p:pic>
      <p:sp>
        <p:nvSpPr>
          <p:cNvPr id="139" name="Shape 139"/>
          <p:cNvSpPr>
            <a:spLocks noGrp="1"/>
          </p:cNvSpPr>
          <p:nvPr>
            <p:ph type="body" idx="13"/>
          </p:nvPr>
        </p:nvSpPr>
        <p:spPr>
          <a:xfrm>
            <a:off x="564510" y="9165569"/>
            <a:ext cx="11875780" cy="3"/>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0" name="Shape 140"/>
          <p:cNvSpPr>
            <a:spLocks noGrp="1"/>
          </p:cNvSpPr>
          <p:nvPr>
            <p:ph type="ctrTitle"/>
          </p:nvPr>
        </p:nvSpPr>
        <p:spPr>
          <a:xfrm>
            <a:off x="571500" y="191191"/>
            <a:ext cx="11861800" cy="1912212"/>
          </a:xfrm>
          <a:prstGeom prst="rect">
            <a:avLst/>
          </a:prstGeom>
          <a:effectLst>
            <a:outerShdw blurRad="152400" dist="89775" dir="2700000" rotWithShape="0">
              <a:srgbClr val="010102"/>
            </a:outerShdw>
          </a:effectLst>
        </p:spPr>
        <p:txBody>
          <a:bodyPr/>
          <a:lstStyle>
            <a:lvl1pPr defTabSz="508254">
              <a:defRPr sz="10527" b="1">
                <a:solidFill>
                  <a:srgbClr val="CBCBCB"/>
                </a:solidFill>
                <a:latin typeface="Arial"/>
                <a:ea typeface="Arial"/>
                <a:cs typeface="Arial"/>
                <a:sym typeface="Arial"/>
              </a:defRPr>
            </a:lvl1pPr>
          </a:lstStyle>
          <a:p>
            <a:r>
              <a:t>Consciousness</a:t>
            </a:r>
          </a:p>
        </p:txBody>
      </p:sp>
      <p:sp>
        <p:nvSpPr>
          <p:cNvPr id="2" name="TextBox 1"/>
          <p:cNvSpPr txBox="1"/>
          <p:nvPr/>
        </p:nvSpPr>
        <p:spPr>
          <a:xfrm flipH="1">
            <a:off x="939800" y="3656911"/>
            <a:ext cx="9982200" cy="43447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6600" b="0" i="0" u="none" strike="noStrike" cap="none" spc="28" normalizeH="0" baseline="0" dirty="0" smtClean="0">
                <a:ln>
                  <a:noFill/>
                </a:ln>
                <a:solidFill>
                  <a:schemeClr val="bg1"/>
                </a:solidFill>
                <a:effectLst/>
                <a:uFillTx/>
                <a:latin typeface="Iowan Old Style Italic"/>
                <a:ea typeface="Iowan Old Style Italic"/>
                <a:cs typeface="Iowan Old Style Italic"/>
                <a:sym typeface="Iowan Old Style Italic"/>
              </a:rPr>
              <a:t>Essential</a:t>
            </a:r>
            <a:r>
              <a:rPr kumimoji="0" lang="en-US" sz="6600" b="0" i="0" u="none" strike="noStrike" cap="none" spc="28" normalizeH="0" dirty="0" smtClean="0">
                <a:ln>
                  <a:noFill/>
                </a:ln>
                <a:solidFill>
                  <a:schemeClr val="bg1"/>
                </a:solidFill>
                <a:effectLst/>
                <a:uFillTx/>
                <a:latin typeface="Iowan Old Style Italic"/>
                <a:ea typeface="Iowan Old Style Italic"/>
                <a:cs typeface="Iowan Old Style Italic"/>
                <a:sym typeface="Iowan Old Style Italic"/>
              </a:rPr>
              <a:t> Questions: How does sleep loss affect us, and what are the major sleep disorders?</a:t>
            </a:r>
            <a:endParaRPr kumimoji="0" lang="en-US" sz="6600" b="0" i="0" u="none" strike="noStrike" cap="none" spc="28" normalizeH="0" baseline="0" dirty="0">
              <a:ln>
                <a:noFill/>
              </a:ln>
              <a:solidFill>
                <a:schemeClr val="bg1"/>
              </a:solidFill>
              <a:effectLst/>
              <a:uFillTx/>
              <a:latin typeface="Iowan Old Style Italic"/>
              <a:ea typeface="Iowan Old Style Italic"/>
              <a:cs typeface="Iowan Old Style Italic"/>
              <a:sym typeface="Iowan Old Style Italic"/>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Line"/>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pic>
        <p:nvPicPr>
          <p:cNvPr id="215" name="Notebook paper.gif" descr="Notebook paper.gif"/>
          <p:cNvPicPr>
            <a:picLocks/>
          </p:cNvPicPr>
          <p:nvPr/>
        </p:nvPicPr>
        <p:blipFill>
          <a:blip r:embed="rId3">
            <a:extLst/>
          </a:blip>
          <a:stretch>
            <a:fillRect/>
          </a:stretch>
        </p:blipFill>
        <p:spPr>
          <a:xfrm rot="16200000">
            <a:off x="2144363" y="-1264357"/>
            <a:ext cx="8633743" cy="12101690"/>
          </a:xfrm>
          <a:prstGeom prst="rect">
            <a:avLst/>
          </a:prstGeom>
          <a:ln w="12700">
            <a:miter lim="400000"/>
          </a:ln>
          <a:effectLst>
            <a:outerShdw blurRad="215900" dist="342900" dir="2400000" rotWithShape="0">
              <a:srgbClr val="000000">
                <a:alpha val="76000"/>
              </a:srgbClr>
            </a:outerShdw>
            <a:reflection stA="50000" endPos="40000" dir="5400000" sy="-100000" algn="bl" rotWithShape="0"/>
          </a:effectLst>
        </p:spPr>
      </p:pic>
      <p:sp>
        <p:nvSpPr>
          <p:cNvPr id="216" name="Line"/>
          <p:cNvSpPr/>
          <p:nvPr/>
        </p:nvSpPr>
        <p:spPr>
          <a:xfrm flipH="1">
            <a:off x="916092" y="1455840"/>
            <a:ext cx="1" cy="7138903"/>
          </a:xfrm>
          <a:prstGeom prst="line">
            <a:avLst/>
          </a:prstGeom>
          <a:ln w="25400">
            <a:solidFill>
              <a:srgbClr val="000000"/>
            </a:solidFill>
            <a:miter lim="400000"/>
          </a:ln>
        </p:spPr>
        <p:txBody>
          <a:bodyPr lIns="72248" tIns="72248" rIns="72248" bIns="72248" anchor="ctr"/>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17" name="Line"/>
          <p:cNvSpPr/>
          <p:nvPr/>
        </p:nvSpPr>
        <p:spPr>
          <a:xfrm flipV="1">
            <a:off x="916259" y="2022274"/>
            <a:ext cx="11089951" cy="7"/>
          </a:xfrm>
          <a:prstGeom prst="line">
            <a:avLst/>
          </a:prstGeom>
          <a:ln w="50800">
            <a:solidFill>
              <a:srgbClr val="000000"/>
            </a:solidFill>
            <a:miter lim="400000"/>
          </a:ln>
        </p:spPr>
        <p:txBody>
          <a:bodyPr lIns="0" tIns="0" rIns="0" bIns="0"/>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18" name="Line"/>
          <p:cNvSpPr/>
          <p:nvPr/>
        </p:nvSpPr>
        <p:spPr>
          <a:xfrm flipH="1">
            <a:off x="6232594" y="1455048"/>
            <a:ext cx="1" cy="7140487"/>
          </a:xfrm>
          <a:prstGeom prst="line">
            <a:avLst/>
          </a:prstGeom>
          <a:ln w="25400">
            <a:solidFill>
              <a:srgbClr val="000000"/>
            </a:solidFill>
            <a:miter lim="400000"/>
          </a:ln>
        </p:spPr>
        <p:txBody>
          <a:bodyPr lIns="72248" tIns="72248" rIns="72248" bIns="72248" anchor="ctr"/>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19" name="Description"/>
          <p:cNvSpPr/>
          <p:nvPr/>
        </p:nvSpPr>
        <p:spPr>
          <a:xfrm>
            <a:off x="3164168" y="1507020"/>
            <a:ext cx="2033762" cy="527396"/>
          </a:xfrm>
          <a:prstGeom prst="rect">
            <a:avLst/>
          </a:prstGeom>
          <a:ln w="12700">
            <a:miter lim="400000"/>
          </a:ln>
          <a:extLst>
            <a:ext uri="{C572A759-6A51-4108-AA02-DFA0A04FC94B}">
              <ma14:wrappingTextBoxFlag xmlns="" xmlns:ma14="http://schemas.microsoft.com/office/mac/drawingml/2011/main" val="1"/>
            </a:ext>
          </a:extLst>
        </p:spPr>
        <p:txBody>
          <a:bodyPr lIns="72248" tIns="72248" rIns="72248" bIns="72248">
            <a:spAutoFit/>
          </a:bodyPr>
          <a:lstStyle>
            <a:lvl1pPr defTabSz="650240">
              <a:lnSpc>
                <a:spcPts val="2100"/>
              </a:lnSpc>
              <a:spcBef>
                <a:spcPts val="0"/>
              </a:spcBef>
              <a:tabLst>
                <a:tab pos="3657600" algn="l"/>
                <a:tab pos="7264400" algn="l"/>
              </a:tabLst>
              <a:defRPr sz="2600" i="0" spc="0">
                <a:solidFill>
                  <a:srgbClr val="000000"/>
                </a:solidFill>
                <a:latin typeface="Arial"/>
                <a:ea typeface="Arial"/>
                <a:cs typeface="Arial"/>
                <a:sym typeface="Arial"/>
              </a:defRPr>
            </a:lvl1pPr>
          </a:lstStyle>
          <a:p>
            <a:r>
              <a:t>Description</a:t>
            </a:r>
          </a:p>
        </p:txBody>
      </p:sp>
      <p:sp>
        <p:nvSpPr>
          <p:cNvPr id="220" name="sleep disorders"/>
          <p:cNvSpPr/>
          <p:nvPr/>
        </p:nvSpPr>
        <p:spPr>
          <a:xfrm>
            <a:off x="1580069" y="794737"/>
            <a:ext cx="9937421" cy="786202"/>
          </a:xfrm>
          <a:prstGeom prst="rect">
            <a:avLst/>
          </a:prstGeom>
          <a:ln w="12700">
            <a:miter lim="400000"/>
          </a:ln>
          <a:extLst>
            <a:ext uri="{C572A759-6A51-4108-AA02-DFA0A04FC94B}">
              <ma14:wrappingTextBoxFlag xmlns="" xmlns:ma14="http://schemas.microsoft.com/office/mac/drawingml/2011/main" val="1"/>
            </a:ext>
          </a:extLst>
        </p:spPr>
        <p:txBody>
          <a:bodyPr lIns="72248" tIns="72248" rIns="72248" bIns="72248">
            <a:spAutoFit/>
          </a:bodyPr>
          <a:lstStyle>
            <a:lvl1pPr algn="ctr" defTabSz="650240">
              <a:lnSpc>
                <a:spcPts val="4400"/>
              </a:lnSpc>
              <a:spcBef>
                <a:spcPts val="0"/>
              </a:spcBef>
              <a:tabLst>
                <a:tab pos="2019300" algn="l"/>
                <a:tab pos="5156200" algn="l"/>
              </a:tabLst>
              <a:defRPr sz="4500" b="1" i="0" cap="all" spc="0">
                <a:solidFill>
                  <a:srgbClr val="000000"/>
                </a:solidFill>
                <a:latin typeface="Arial"/>
                <a:ea typeface="Arial"/>
                <a:cs typeface="Arial"/>
                <a:sym typeface="Arial"/>
              </a:defRPr>
            </a:lvl1pPr>
          </a:lstStyle>
          <a:p>
            <a:r>
              <a:t>sleep disorders</a:t>
            </a:r>
          </a:p>
        </p:txBody>
      </p:sp>
      <p:sp>
        <p:nvSpPr>
          <p:cNvPr id="221" name="Line"/>
          <p:cNvSpPr/>
          <p:nvPr/>
        </p:nvSpPr>
        <p:spPr>
          <a:xfrm flipH="1">
            <a:off x="11987105" y="1463225"/>
            <a:ext cx="1" cy="7124135"/>
          </a:xfrm>
          <a:prstGeom prst="line">
            <a:avLst/>
          </a:prstGeom>
          <a:ln w="25400">
            <a:solidFill>
              <a:srgbClr val="000000"/>
            </a:solidFill>
            <a:miter lim="400000"/>
          </a:ln>
        </p:spPr>
        <p:txBody>
          <a:bodyPr lIns="72248" tIns="72248" rIns="72248" bIns="72248" anchor="ctr"/>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22" name="Line"/>
          <p:cNvSpPr/>
          <p:nvPr/>
        </p:nvSpPr>
        <p:spPr>
          <a:xfrm flipH="1">
            <a:off x="3055900" y="1455048"/>
            <a:ext cx="1" cy="7140487"/>
          </a:xfrm>
          <a:prstGeom prst="line">
            <a:avLst/>
          </a:prstGeom>
          <a:ln w="25400">
            <a:solidFill>
              <a:srgbClr val="000000"/>
            </a:solidFill>
            <a:miter lim="400000"/>
          </a:ln>
        </p:spPr>
        <p:txBody>
          <a:bodyPr lIns="72248" tIns="72248" rIns="72248" bIns="72248" anchor="ctr"/>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23" name="Line"/>
          <p:cNvSpPr/>
          <p:nvPr/>
        </p:nvSpPr>
        <p:spPr>
          <a:xfrm flipV="1">
            <a:off x="916259" y="1500162"/>
            <a:ext cx="11089950" cy="8"/>
          </a:xfrm>
          <a:prstGeom prst="line">
            <a:avLst/>
          </a:prstGeom>
          <a:ln w="50800">
            <a:solidFill>
              <a:srgbClr val="000000"/>
            </a:solidFill>
            <a:miter lim="400000"/>
          </a:ln>
        </p:spPr>
        <p:txBody>
          <a:bodyPr lIns="0" tIns="0" rIns="0" bIns="0"/>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24" name="Line"/>
          <p:cNvSpPr/>
          <p:nvPr/>
        </p:nvSpPr>
        <p:spPr>
          <a:xfrm flipV="1">
            <a:off x="916260" y="3306385"/>
            <a:ext cx="11089949" cy="7"/>
          </a:xfrm>
          <a:prstGeom prst="line">
            <a:avLst/>
          </a:prstGeom>
          <a:ln w="50800">
            <a:solidFill>
              <a:srgbClr val="000000"/>
            </a:solidFill>
            <a:miter lim="400000"/>
          </a:ln>
        </p:spPr>
        <p:txBody>
          <a:bodyPr lIns="0" tIns="0" rIns="0" bIns="0"/>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25" name="Line"/>
          <p:cNvSpPr/>
          <p:nvPr/>
        </p:nvSpPr>
        <p:spPr>
          <a:xfrm flipV="1">
            <a:off x="916259" y="4517118"/>
            <a:ext cx="11089950" cy="8"/>
          </a:xfrm>
          <a:prstGeom prst="line">
            <a:avLst/>
          </a:prstGeom>
          <a:ln w="50800">
            <a:solidFill>
              <a:srgbClr val="000000"/>
            </a:solidFill>
            <a:miter lim="400000"/>
          </a:ln>
        </p:spPr>
        <p:txBody>
          <a:bodyPr lIns="0" tIns="0" rIns="0" bIns="0"/>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26" name="Line"/>
          <p:cNvSpPr/>
          <p:nvPr/>
        </p:nvSpPr>
        <p:spPr>
          <a:xfrm flipV="1">
            <a:off x="916260" y="5854852"/>
            <a:ext cx="11089949" cy="7"/>
          </a:xfrm>
          <a:prstGeom prst="line">
            <a:avLst/>
          </a:prstGeom>
          <a:ln w="50800">
            <a:solidFill>
              <a:srgbClr val="000000"/>
            </a:solidFill>
            <a:miter lim="400000"/>
          </a:ln>
        </p:spPr>
        <p:txBody>
          <a:bodyPr lIns="0" tIns="0" rIns="0" bIns="0"/>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27" name="Line"/>
          <p:cNvSpPr/>
          <p:nvPr/>
        </p:nvSpPr>
        <p:spPr>
          <a:xfrm flipV="1">
            <a:off x="916259" y="7138963"/>
            <a:ext cx="11089951" cy="7"/>
          </a:xfrm>
          <a:prstGeom prst="line">
            <a:avLst/>
          </a:prstGeom>
          <a:ln w="50800">
            <a:solidFill>
              <a:srgbClr val="000000"/>
            </a:solidFill>
            <a:miter lim="400000"/>
          </a:ln>
        </p:spPr>
        <p:txBody>
          <a:bodyPr lIns="0" tIns="0" rIns="0" bIns="0"/>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28" name="Line"/>
          <p:cNvSpPr/>
          <p:nvPr/>
        </p:nvSpPr>
        <p:spPr>
          <a:xfrm flipV="1">
            <a:off x="916260" y="8562774"/>
            <a:ext cx="11089949" cy="7"/>
          </a:xfrm>
          <a:prstGeom prst="line">
            <a:avLst/>
          </a:prstGeom>
          <a:ln w="50800">
            <a:solidFill>
              <a:srgbClr val="000000"/>
            </a:solidFill>
            <a:miter lim="400000"/>
          </a:ln>
        </p:spPr>
        <p:txBody>
          <a:bodyPr lIns="0" tIns="0" rIns="0" bIns="0"/>
          <a:lstStyle/>
          <a:p>
            <a:pPr defTabSz="650240">
              <a:spcBef>
                <a:spcPts val="0"/>
              </a:spcBef>
              <a:defRPr sz="1600" i="0" spc="0">
                <a:solidFill>
                  <a:srgbClr val="000000"/>
                </a:solidFill>
                <a:latin typeface="Helvetica"/>
                <a:ea typeface="Helvetica"/>
                <a:cs typeface="Helvetica"/>
                <a:sym typeface="Helvetica"/>
              </a:defRPr>
            </a:pPr>
            <a:endParaRPr/>
          </a:p>
        </p:txBody>
      </p:sp>
      <p:sp>
        <p:nvSpPr>
          <p:cNvPr id="229" name="Sleep Disorder"/>
          <p:cNvSpPr/>
          <p:nvPr/>
        </p:nvSpPr>
        <p:spPr>
          <a:xfrm>
            <a:off x="969116" y="1541142"/>
            <a:ext cx="2033762" cy="465559"/>
          </a:xfrm>
          <a:prstGeom prst="rect">
            <a:avLst/>
          </a:prstGeom>
          <a:ln w="12700">
            <a:miter lim="400000"/>
          </a:ln>
          <a:extLst>
            <a:ext uri="{C572A759-6A51-4108-AA02-DFA0A04FC94B}">
              <ma14:wrappingTextBoxFlag xmlns="" xmlns:ma14="http://schemas.microsoft.com/office/mac/drawingml/2011/main" val="1"/>
            </a:ext>
          </a:extLst>
        </p:spPr>
        <p:txBody>
          <a:bodyPr lIns="72248" tIns="72248" rIns="72248" bIns="72248">
            <a:spAutoFit/>
          </a:bodyPr>
          <a:lstStyle>
            <a:lvl1pPr defTabSz="650240">
              <a:lnSpc>
                <a:spcPts val="1600"/>
              </a:lnSpc>
              <a:spcBef>
                <a:spcPts val="0"/>
              </a:spcBef>
              <a:tabLst>
                <a:tab pos="3657600" algn="l"/>
                <a:tab pos="7264400" algn="l"/>
              </a:tabLst>
              <a:defRPr sz="2200" i="0" spc="0">
                <a:solidFill>
                  <a:srgbClr val="000000"/>
                </a:solidFill>
                <a:latin typeface="Arial"/>
                <a:ea typeface="Arial"/>
                <a:cs typeface="Arial"/>
                <a:sym typeface="Arial"/>
              </a:defRPr>
            </a:lvl1pPr>
          </a:lstStyle>
          <a:p>
            <a:r>
              <a:t>Sleep Disorder </a:t>
            </a:r>
          </a:p>
        </p:txBody>
      </p:sp>
      <p:sp>
        <p:nvSpPr>
          <p:cNvPr id="230" name="Nonlinguistic Representation"/>
          <p:cNvSpPr/>
          <p:nvPr/>
        </p:nvSpPr>
        <p:spPr>
          <a:xfrm>
            <a:off x="6264272" y="1510223"/>
            <a:ext cx="5543169" cy="527397"/>
          </a:xfrm>
          <a:prstGeom prst="rect">
            <a:avLst/>
          </a:prstGeom>
          <a:ln w="12700">
            <a:miter lim="400000"/>
          </a:ln>
          <a:extLst>
            <a:ext uri="{C572A759-6A51-4108-AA02-DFA0A04FC94B}">
              <ma14:wrappingTextBoxFlag xmlns="" xmlns:ma14="http://schemas.microsoft.com/office/mac/drawingml/2011/main" val="1"/>
            </a:ext>
          </a:extLst>
        </p:spPr>
        <p:txBody>
          <a:bodyPr lIns="72248" tIns="72248" rIns="72248" bIns="72248">
            <a:spAutoFit/>
          </a:bodyPr>
          <a:lstStyle>
            <a:lvl1pPr defTabSz="650240">
              <a:lnSpc>
                <a:spcPts val="2100"/>
              </a:lnSpc>
              <a:spcBef>
                <a:spcPts val="0"/>
              </a:spcBef>
              <a:tabLst>
                <a:tab pos="3657600" algn="l"/>
                <a:tab pos="7264400" algn="l"/>
              </a:tabLst>
              <a:defRPr sz="2600" i="0" spc="0">
                <a:solidFill>
                  <a:srgbClr val="000000"/>
                </a:solidFill>
                <a:latin typeface="Arial"/>
                <a:ea typeface="Arial"/>
                <a:cs typeface="Arial"/>
                <a:sym typeface="Arial"/>
              </a:defRPr>
            </a:lvl1pPr>
          </a:lstStyle>
          <a:p>
            <a:r>
              <a:t>    Nonlinguistic Representation </a:t>
            </a:r>
          </a:p>
        </p:txBody>
      </p:sp>
    </p:spTree>
    <p:extLst>
      <p:ext uri="{BB962C8B-B14F-4D97-AF65-F5344CB8AC3E}">
        <p14:creationId xmlns:p14="http://schemas.microsoft.com/office/powerpoint/2010/main" val="686822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20"/>
                                        </p:tgtEl>
                                        <p:attrNameLst>
                                          <p:attrName>style.visibility</p:attrName>
                                        </p:attrNameLst>
                                      </p:cBhvr>
                                      <p:to>
                                        <p:strVal val="visible"/>
                                      </p:to>
                                    </p:set>
                                    <p:animEffect transition="in" filter="wipe(left)">
                                      <p:cBhvr>
                                        <p:cTn id="7" dur="1000"/>
                                        <p:tgtEl>
                                          <p:spTgt spid="220"/>
                                        </p:tgtEl>
                                      </p:cBhvr>
                                    </p:animEffect>
                                  </p:childTnLst>
                                </p:cTn>
                              </p:par>
                            </p:childTnLst>
                          </p:cTn>
                        </p:par>
                        <p:par>
                          <p:cTn id="8" fill="hold">
                            <p:stCondLst>
                              <p:cond delay="1000"/>
                            </p:stCondLst>
                            <p:childTnLst>
                              <p:par>
                                <p:cTn id="9" presetID="22" presetClass="entr" presetSubtype="1" fill="hold" grpId="0" nodeType="afterEffect">
                                  <p:stCondLst>
                                    <p:cond delay="0"/>
                                  </p:stCondLst>
                                  <p:iterate>
                                    <p:tmAbs val="0"/>
                                  </p:iterate>
                                  <p:childTnLst>
                                    <p:set>
                                      <p:cBhvr>
                                        <p:cTn id="10" fill="hold"/>
                                        <p:tgtEl>
                                          <p:spTgt spid="216"/>
                                        </p:tgtEl>
                                        <p:attrNameLst>
                                          <p:attrName>style.visibility</p:attrName>
                                        </p:attrNameLst>
                                      </p:cBhvr>
                                      <p:to>
                                        <p:strVal val="visible"/>
                                      </p:to>
                                    </p:set>
                                    <p:animEffect transition="in" filter="wipe(up)">
                                      <p:cBhvr>
                                        <p:cTn id="11" dur="1000"/>
                                        <p:tgtEl>
                                          <p:spTgt spid="216"/>
                                        </p:tgtEl>
                                      </p:cBhvr>
                                    </p:animEffect>
                                  </p:childTnLst>
                                </p:cTn>
                              </p:par>
                            </p:childTnLst>
                          </p:cTn>
                        </p:par>
                        <p:par>
                          <p:cTn id="12" fill="hold">
                            <p:stCondLst>
                              <p:cond delay="2000"/>
                            </p:stCondLst>
                            <p:childTnLst>
                              <p:par>
                                <p:cTn id="13" presetID="22" presetClass="entr" presetSubtype="8" fill="hold" grpId="0" nodeType="afterEffect">
                                  <p:stCondLst>
                                    <p:cond delay="500"/>
                                  </p:stCondLst>
                                  <p:iterate>
                                    <p:tmAbs val="0"/>
                                  </p:iterate>
                                  <p:childTnLst>
                                    <p:set>
                                      <p:cBhvr>
                                        <p:cTn id="14" fill="hold"/>
                                        <p:tgtEl>
                                          <p:spTgt spid="217"/>
                                        </p:tgtEl>
                                        <p:attrNameLst>
                                          <p:attrName>style.visibility</p:attrName>
                                        </p:attrNameLst>
                                      </p:cBhvr>
                                      <p:to>
                                        <p:strVal val="visible"/>
                                      </p:to>
                                    </p:set>
                                    <p:animEffect transition="in" filter="wipe(left)">
                                      <p:cBhvr>
                                        <p:cTn id="15" dur="1000"/>
                                        <p:tgtEl>
                                          <p:spTgt spid="217"/>
                                        </p:tgtEl>
                                      </p:cBhvr>
                                    </p:animEffect>
                                  </p:childTnLst>
                                </p:cTn>
                              </p:par>
                            </p:childTnLst>
                          </p:cTn>
                        </p:par>
                        <p:par>
                          <p:cTn id="16" fill="hold">
                            <p:stCondLst>
                              <p:cond delay="3500"/>
                            </p:stCondLst>
                            <p:childTnLst>
                              <p:par>
                                <p:cTn id="17" presetID="22" presetClass="entr" presetSubtype="1" fill="hold" grpId="0" nodeType="afterEffect">
                                  <p:stCondLst>
                                    <p:cond delay="500"/>
                                  </p:stCondLst>
                                  <p:iterate>
                                    <p:tmAbs val="0"/>
                                  </p:iterate>
                                  <p:childTnLst>
                                    <p:set>
                                      <p:cBhvr>
                                        <p:cTn id="18" fill="hold"/>
                                        <p:tgtEl>
                                          <p:spTgt spid="218"/>
                                        </p:tgtEl>
                                        <p:attrNameLst>
                                          <p:attrName>style.visibility</p:attrName>
                                        </p:attrNameLst>
                                      </p:cBhvr>
                                      <p:to>
                                        <p:strVal val="visible"/>
                                      </p:to>
                                    </p:set>
                                    <p:animEffect transition="in" filter="wipe(up)">
                                      <p:cBhvr>
                                        <p:cTn id="19" dur="1000"/>
                                        <p:tgtEl>
                                          <p:spTgt spid="218"/>
                                        </p:tgtEl>
                                      </p:cBhvr>
                                    </p:animEffect>
                                  </p:childTnLst>
                                </p:cTn>
                              </p:par>
                            </p:childTnLst>
                          </p:cTn>
                        </p:par>
                        <p:par>
                          <p:cTn id="20" fill="hold">
                            <p:stCondLst>
                              <p:cond delay="5000"/>
                            </p:stCondLst>
                            <p:childTnLst>
                              <p:par>
                                <p:cTn id="21" presetID="22" presetClass="entr" presetSubtype="1" fill="hold" grpId="0" nodeType="afterEffect">
                                  <p:stCondLst>
                                    <p:cond delay="500"/>
                                  </p:stCondLst>
                                  <p:iterate>
                                    <p:tmAbs val="0"/>
                                  </p:iterate>
                                  <p:childTnLst>
                                    <p:set>
                                      <p:cBhvr>
                                        <p:cTn id="22" fill="hold"/>
                                        <p:tgtEl>
                                          <p:spTgt spid="221"/>
                                        </p:tgtEl>
                                        <p:attrNameLst>
                                          <p:attrName>style.visibility</p:attrName>
                                        </p:attrNameLst>
                                      </p:cBhvr>
                                      <p:to>
                                        <p:strVal val="visible"/>
                                      </p:to>
                                    </p:set>
                                    <p:animEffect transition="in" filter="wipe(up)">
                                      <p:cBhvr>
                                        <p:cTn id="23" dur="1000"/>
                                        <p:tgtEl>
                                          <p:spTgt spid="221"/>
                                        </p:tgtEl>
                                      </p:cBhvr>
                                    </p:animEffect>
                                  </p:childTnLst>
                                </p:cTn>
                              </p:par>
                            </p:childTnLst>
                          </p:cTn>
                        </p:par>
                        <p:par>
                          <p:cTn id="24" fill="hold">
                            <p:stCondLst>
                              <p:cond delay="6500"/>
                            </p:stCondLst>
                            <p:childTnLst>
                              <p:par>
                                <p:cTn id="25" presetID="22" presetClass="entr" presetSubtype="8" fill="hold" grpId="0" nodeType="afterEffect">
                                  <p:stCondLst>
                                    <p:cond delay="500"/>
                                  </p:stCondLst>
                                  <p:iterate>
                                    <p:tmAbs val="0"/>
                                  </p:iterate>
                                  <p:childTnLst>
                                    <p:set>
                                      <p:cBhvr>
                                        <p:cTn id="26" fill="hold"/>
                                        <p:tgtEl>
                                          <p:spTgt spid="219"/>
                                        </p:tgtEl>
                                        <p:attrNameLst>
                                          <p:attrName>style.visibility</p:attrName>
                                        </p:attrNameLst>
                                      </p:cBhvr>
                                      <p:to>
                                        <p:strVal val="visible"/>
                                      </p:to>
                                    </p:set>
                                    <p:animEffect transition="in" filter="wipe(left)">
                                      <p:cBhvr>
                                        <p:cTn id="27" dur="1000"/>
                                        <p:tgtEl>
                                          <p:spTgt spid="219"/>
                                        </p:tgtEl>
                                      </p:cBhvr>
                                    </p:animEffect>
                                  </p:childTnLst>
                                </p:cTn>
                              </p:par>
                            </p:childTnLst>
                          </p:cTn>
                        </p:par>
                        <p:par>
                          <p:cTn id="28" fill="hold">
                            <p:stCondLst>
                              <p:cond delay="8000"/>
                            </p:stCondLst>
                            <p:childTnLst>
                              <p:par>
                                <p:cTn id="29" presetID="22" presetClass="entr" presetSubtype="1" fill="hold" grpId="0" nodeType="afterEffect">
                                  <p:stCondLst>
                                    <p:cond delay="500"/>
                                  </p:stCondLst>
                                  <p:iterate>
                                    <p:tmAbs val="0"/>
                                  </p:iterate>
                                  <p:childTnLst>
                                    <p:set>
                                      <p:cBhvr>
                                        <p:cTn id="30" fill="hold"/>
                                        <p:tgtEl>
                                          <p:spTgt spid="222"/>
                                        </p:tgtEl>
                                        <p:attrNameLst>
                                          <p:attrName>style.visibility</p:attrName>
                                        </p:attrNameLst>
                                      </p:cBhvr>
                                      <p:to>
                                        <p:strVal val="visible"/>
                                      </p:to>
                                    </p:set>
                                    <p:animEffect transition="in" filter="wipe(up)">
                                      <p:cBhvr>
                                        <p:cTn id="31" dur="1000"/>
                                        <p:tgtEl>
                                          <p:spTgt spid="222"/>
                                        </p:tgtEl>
                                      </p:cBhvr>
                                    </p:animEffect>
                                  </p:childTnLst>
                                </p:cTn>
                              </p:par>
                            </p:childTnLst>
                          </p:cTn>
                        </p:par>
                        <p:par>
                          <p:cTn id="32" fill="hold">
                            <p:stCondLst>
                              <p:cond delay="9500"/>
                            </p:stCondLst>
                            <p:childTnLst>
                              <p:par>
                                <p:cTn id="33" presetID="22" presetClass="entr" presetSubtype="8" fill="hold" grpId="0" nodeType="afterEffect">
                                  <p:stCondLst>
                                    <p:cond delay="500"/>
                                  </p:stCondLst>
                                  <p:iterate>
                                    <p:tmAbs val="0"/>
                                  </p:iterate>
                                  <p:childTnLst>
                                    <p:set>
                                      <p:cBhvr>
                                        <p:cTn id="34" fill="hold"/>
                                        <p:tgtEl>
                                          <p:spTgt spid="223"/>
                                        </p:tgtEl>
                                        <p:attrNameLst>
                                          <p:attrName>style.visibility</p:attrName>
                                        </p:attrNameLst>
                                      </p:cBhvr>
                                      <p:to>
                                        <p:strVal val="visible"/>
                                      </p:to>
                                    </p:set>
                                    <p:animEffect transition="in" filter="wipe(left)">
                                      <p:cBhvr>
                                        <p:cTn id="35" dur="1000"/>
                                        <p:tgtEl>
                                          <p:spTgt spid="223"/>
                                        </p:tgtEl>
                                      </p:cBhvr>
                                    </p:animEffect>
                                  </p:childTnLst>
                                </p:cTn>
                              </p:par>
                            </p:childTnLst>
                          </p:cTn>
                        </p:par>
                        <p:par>
                          <p:cTn id="36" fill="hold">
                            <p:stCondLst>
                              <p:cond delay="11000"/>
                            </p:stCondLst>
                            <p:childTnLst>
                              <p:par>
                                <p:cTn id="37" presetID="22" presetClass="entr" presetSubtype="8" fill="hold" grpId="0" nodeType="afterEffect">
                                  <p:stCondLst>
                                    <p:cond delay="500"/>
                                  </p:stCondLst>
                                  <p:iterate>
                                    <p:tmAbs val="0"/>
                                  </p:iterate>
                                  <p:childTnLst>
                                    <p:set>
                                      <p:cBhvr>
                                        <p:cTn id="38" fill="hold"/>
                                        <p:tgtEl>
                                          <p:spTgt spid="224"/>
                                        </p:tgtEl>
                                        <p:attrNameLst>
                                          <p:attrName>style.visibility</p:attrName>
                                        </p:attrNameLst>
                                      </p:cBhvr>
                                      <p:to>
                                        <p:strVal val="visible"/>
                                      </p:to>
                                    </p:set>
                                    <p:animEffect transition="in" filter="wipe(left)">
                                      <p:cBhvr>
                                        <p:cTn id="39" dur="1000"/>
                                        <p:tgtEl>
                                          <p:spTgt spid="224"/>
                                        </p:tgtEl>
                                      </p:cBhvr>
                                    </p:animEffect>
                                  </p:childTnLst>
                                </p:cTn>
                              </p:par>
                            </p:childTnLst>
                          </p:cTn>
                        </p:par>
                        <p:par>
                          <p:cTn id="40" fill="hold">
                            <p:stCondLst>
                              <p:cond delay="12500"/>
                            </p:stCondLst>
                            <p:childTnLst>
                              <p:par>
                                <p:cTn id="41" presetID="22" presetClass="entr" presetSubtype="8" fill="hold" grpId="0" nodeType="afterEffect">
                                  <p:stCondLst>
                                    <p:cond delay="500"/>
                                  </p:stCondLst>
                                  <p:iterate>
                                    <p:tmAbs val="0"/>
                                  </p:iterate>
                                  <p:childTnLst>
                                    <p:set>
                                      <p:cBhvr>
                                        <p:cTn id="42" fill="hold"/>
                                        <p:tgtEl>
                                          <p:spTgt spid="225"/>
                                        </p:tgtEl>
                                        <p:attrNameLst>
                                          <p:attrName>style.visibility</p:attrName>
                                        </p:attrNameLst>
                                      </p:cBhvr>
                                      <p:to>
                                        <p:strVal val="visible"/>
                                      </p:to>
                                    </p:set>
                                    <p:animEffect transition="in" filter="wipe(left)">
                                      <p:cBhvr>
                                        <p:cTn id="43" dur="1000"/>
                                        <p:tgtEl>
                                          <p:spTgt spid="225"/>
                                        </p:tgtEl>
                                      </p:cBhvr>
                                    </p:animEffect>
                                  </p:childTnLst>
                                </p:cTn>
                              </p:par>
                            </p:childTnLst>
                          </p:cTn>
                        </p:par>
                        <p:par>
                          <p:cTn id="44" fill="hold">
                            <p:stCondLst>
                              <p:cond delay="14000"/>
                            </p:stCondLst>
                            <p:childTnLst>
                              <p:par>
                                <p:cTn id="45" presetID="22" presetClass="entr" presetSubtype="8" fill="hold" grpId="0" nodeType="afterEffect">
                                  <p:stCondLst>
                                    <p:cond delay="500"/>
                                  </p:stCondLst>
                                  <p:iterate>
                                    <p:tmAbs val="0"/>
                                  </p:iterate>
                                  <p:childTnLst>
                                    <p:set>
                                      <p:cBhvr>
                                        <p:cTn id="46" fill="hold"/>
                                        <p:tgtEl>
                                          <p:spTgt spid="226"/>
                                        </p:tgtEl>
                                        <p:attrNameLst>
                                          <p:attrName>style.visibility</p:attrName>
                                        </p:attrNameLst>
                                      </p:cBhvr>
                                      <p:to>
                                        <p:strVal val="visible"/>
                                      </p:to>
                                    </p:set>
                                    <p:animEffect transition="in" filter="wipe(left)">
                                      <p:cBhvr>
                                        <p:cTn id="47" dur="1000"/>
                                        <p:tgtEl>
                                          <p:spTgt spid="226"/>
                                        </p:tgtEl>
                                      </p:cBhvr>
                                    </p:animEffect>
                                  </p:childTnLst>
                                </p:cTn>
                              </p:par>
                            </p:childTnLst>
                          </p:cTn>
                        </p:par>
                        <p:par>
                          <p:cTn id="48" fill="hold">
                            <p:stCondLst>
                              <p:cond delay="15500"/>
                            </p:stCondLst>
                            <p:childTnLst>
                              <p:par>
                                <p:cTn id="49" presetID="22" presetClass="entr" presetSubtype="8" fill="hold" grpId="0" nodeType="afterEffect">
                                  <p:stCondLst>
                                    <p:cond delay="500"/>
                                  </p:stCondLst>
                                  <p:iterate>
                                    <p:tmAbs val="0"/>
                                  </p:iterate>
                                  <p:childTnLst>
                                    <p:set>
                                      <p:cBhvr>
                                        <p:cTn id="50" fill="hold"/>
                                        <p:tgtEl>
                                          <p:spTgt spid="227"/>
                                        </p:tgtEl>
                                        <p:attrNameLst>
                                          <p:attrName>style.visibility</p:attrName>
                                        </p:attrNameLst>
                                      </p:cBhvr>
                                      <p:to>
                                        <p:strVal val="visible"/>
                                      </p:to>
                                    </p:set>
                                    <p:animEffect transition="in" filter="wipe(left)">
                                      <p:cBhvr>
                                        <p:cTn id="51" dur="1000"/>
                                        <p:tgtEl>
                                          <p:spTgt spid="227"/>
                                        </p:tgtEl>
                                      </p:cBhvr>
                                    </p:animEffect>
                                  </p:childTnLst>
                                </p:cTn>
                              </p:par>
                            </p:childTnLst>
                          </p:cTn>
                        </p:par>
                        <p:par>
                          <p:cTn id="52" fill="hold">
                            <p:stCondLst>
                              <p:cond delay="17000"/>
                            </p:stCondLst>
                            <p:childTnLst>
                              <p:par>
                                <p:cTn id="53" presetID="22" presetClass="entr" presetSubtype="8" fill="hold" grpId="0" nodeType="afterEffect">
                                  <p:stCondLst>
                                    <p:cond delay="500"/>
                                  </p:stCondLst>
                                  <p:iterate>
                                    <p:tmAbs val="0"/>
                                  </p:iterate>
                                  <p:childTnLst>
                                    <p:set>
                                      <p:cBhvr>
                                        <p:cTn id="54" fill="hold"/>
                                        <p:tgtEl>
                                          <p:spTgt spid="228"/>
                                        </p:tgtEl>
                                        <p:attrNameLst>
                                          <p:attrName>style.visibility</p:attrName>
                                        </p:attrNameLst>
                                      </p:cBhvr>
                                      <p:to>
                                        <p:strVal val="visible"/>
                                      </p:to>
                                    </p:set>
                                    <p:animEffect transition="in" filter="wipe(left)">
                                      <p:cBhvr>
                                        <p:cTn id="55" dur="1000"/>
                                        <p:tgtEl>
                                          <p:spTgt spid="228"/>
                                        </p:tgtEl>
                                      </p:cBhvr>
                                    </p:animEffect>
                                  </p:childTnLst>
                                </p:cTn>
                              </p:par>
                            </p:childTnLst>
                          </p:cTn>
                        </p:par>
                        <p:par>
                          <p:cTn id="56" fill="hold">
                            <p:stCondLst>
                              <p:cond delay="18500"/>
                            </p:stCondLst>
                            <p:childTnLst>
                              <p:par>
                                <p:cTn id="57" presetID="22" presetClass="entr" presetSubtype="8" fill="hold" grpId="0" nodeType="afterEffect">
                                  <p:stCondLst>
                                    <p:cond delay="500"/>
                                  </p:stCondLst>
                                  <p:iterate>
                                    <p:tmAbs val="0"/>
                                  </p:iterate>
                                  <p:childTnLst>
                                    <p:set>
                                      <p:cBhvr>
                                        <p:cTn id="58" fill="hold"/>
                                        <p:tgtEl>
                                          <p:spTgt spid="229"/>
                                        </p:tgtEl>
                                        <p:attrNameLst>
                                          <p:attrName>style.visibility</p:attrName>
                                        </p:attrNameLst>
                                      </p:cBhvr>
                                      <p:to>
                                        <p:strVal val="visible"/>
                                      </p:to>
                                    </p:set>
                                    <p:animEffect transition="in" filter="wipe(left)">
                                      <p:cBhvr>
                                        <p:cTn id="59" dur="1000"/>
                                        <p:tgtEl>
                                          <p:spTgt spid="229"/>
                                        </p:tgtEl>
                                      </p:cBhvr>
                                    </p:animEffect>
                                  </p:childTnLst>
                                </p:cTn>
                              </p:par>
                            </p:childTnLst>
                          </p:cTn>
                        </p:par>
                        <p:par>
                          <p:cTn id="60" fill="hold">
                            <p:stCondLst>
                              <p:cond delay="20000"/>
                            </p:stCondLst>
                            <p:childTnLst>
                              <p:par>
                                <p:cTn id="61" presetID="22" presetClass="entr" presetSubtype="8" fill="hold" grpId="0" nodeType="afterEffect">
                                  <p:stCondLst>
                                    <p:cond delay="500"/>
                                  </p:stCondLst>
                                  <p:iterate>
                                    <p:tmAbs val="0"/>
                                  </p:iterate>
                                  <p:childTnLst>
                                    <p:set>
                                      <p:cBhvr>
                                        <p:cTn id="62" fill="hold"/>
                                        <p:tgtEl>
                                          <p:spTgt spid="230"/>
                                        </p:tgtEl>
                                        <p:attrNameLst>
                                          <p:attrName>style.visibility</p:attrName>
                                        </p:attrNameLst>
                                      </p:cBhvr>
                                      <p:to>
                                        <p:strVal val="visible"/>
                                      </p:to>
                                    </p:set>
                                    <p:animEffect transition="in" filter="wipe(left)">
                                      <p:cBhvr>
                                        <p:cTn id="63"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advAuto="0"/>
      <p:bldP spid="217" grpId="0" animBg="1" advAuto="0"/>
      <p:bldP spid="218" grpId="0" animBg="1" advAuto="0"/>
      <p:bldP spid="219" grpId="0" animBg="1" advAuto="0"/>
      <p:bldP spid="220" grpId="0" animBg="1" advAuto="0"/>
      <p:bldP spid="221" grpId="0" animBg="1" advAuto="0"/>
      <p:bldP spid="222" grpId="0" animBg="1" advAuto="0"/>
      <p:bldP spid="223" grpId="0" animBg="1" advAuto="0"/>
      <p:bldP spid="224" grpId="0" animBg="1" advAuto="0"/>
      <p:bldP spid="225" grpId="0" animBg="1" advAuto="0"/>
      <p:bldP spid="226" grpId="0" animBg="1" advAuto="0"/>
      <p:bldP spid="227" grpId="0" animBg="1" advAuto="0"/>
      <p:bldP spid="228" grpId="0" animBg="1" advAuto="0"/>
      <p:bldP spid="229" grpId="0" animBg="1" advAuto="0"/>
      <p:bldP spid="23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6" name="Shape 306"/>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07" name="Shape 307"/>
          <p:cNvSpPr>
            <a:spLocks noGrp="1"/>
          </p:cNvSpPr>
          <p:nvPr>
            <p:ph type="ctrTitle"/>
          </p:nvPr>
        </p:nvSpPr>
        <p:spPr>
          <a:xfrm>
            <a:off x="195274" y="-192126"/>
            <a:ext cx="12605363" cy="1912212"/>
          </a:xfrm>
          <a:prstGeom prst="rect">
            <a:avLst/>
          </a:prstGeom>
          <a:effectLst>
            <a:outerShdw blurRad="152400" dist="89775" dir="2700000" rotWithShape="0">
              <a:srgbClr val="010102"/>
            </a:outerShdw>
          </a:effectLst>
        </p:spPr>
        <p:txBody>
          <a:bodyPr>
            <a:noAutofit/>
          </a:bodyPr>
          <a:lstStyle>
            <a:lvl1pPr>
              <a:defRPr sz="9800" b="1">
                <a:solidFill>
                  <a:srgbClr val="CBCBCB"/>
                </a:solidFill>
                <a:latin typeface="Arial"/>
                <a:ea typeface="Arial"/>
                <a:cs typeface="Arial"/>
                <a:sym typeface="Arial"/>
              </a:defRPr>
            </a:lvl1pPr>
          </a:lstStyle>
          <a:p>
            <a:r>
              <a:t>I. Sleep &amp; Dreams</a:t>
            </a:r>
          </a:p>
        </p:txBody>
      </p:sp>
      <p:pic>
        <p:nvPicPr>
          <p:cNvPr id="308" name="float2.png"/>
          <p:cNvPicPr>
            <a:picLocks noChangeAspect="1"/>
          </p:cNvPicPr>
          <p:nvPr/>
        </p:nvPicPr>
        <p:blipFill>
          <a:blip r:embed="rId5">
            <a:extLst/>
          </a:blip>
          <a:stretch>
            <a:fillRect/>
          </a:stretch>
        </p:blipFill>
        <p:spPr>
          <a:xfrm>
            <a:off x="2436467" y="282722"/>
            <a:ext cx="10198101" cy="6286501"/>
          </a:xfrm>
          <a:prstGeom prst="rect">
            <a:avLst/>
          </a:prstGeom>
          <a:ln w="12700">
            <a:miter lim="400000"/>
          </a:ln>
          <a:effectLst>
            <a:outerShdw blurRad="1270000" dir="5400000" rotWithShape="0">
              <a:srgbClr val="FFFFFF">
                <a:alpha val="50000"/>
              </a:srgbClr>
            </a:outerShdw>
          </a:effectLst>
        </p:spPr>
      </p:pic>
      <p:sp>
        <p:nvSpPr>
          <p:cNvPr id="309" name="Shape 309"/>
          <p:cNvSpPr/>
          <p:nvPr/>
        </p:nvSpPr>
        <p:spPr>
          <a:xfrm>
            <a:off x="233963" y="5753006"/>
            <a:ext cx="5053314" cy="3644140"/>
          </a:xfrm>
          <a:prstGeom prst="roundRect">
            <a:avLst>
              <a:gd name="adj" fmla="val 12477"/>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310" name="Shape 310"/>
          <p:cNvSpPr/>
          <p:nvPr/>
        </p:nvSpPr>
        <p:spPr>
          <a:xfrm>
            <a:off x="363619" y="5939540"/>
            <a:ext cx="5093323" cy="3452559"/>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marL="90841" indent="8056" defTabSz="457200">
              <a:lnSpc>
                <a:spcPts val="4200"/>
              </a:lnSpc>
              <a:spcBef>
                <a:spcPts val="800"/>
              </a:spcBef>
              <a:tabLst>
                <a:tab pos="4267200" algn="l"/>
                <a:tab pos="8724900" algn="l"/>
              </a:tabLst>
              <a:defRPr sz="3500" spc="0">
                <a:solidFill>
                  <a:srgbClr val="FFFFFF"/>
                </a:solidFill>
                <a:latin typeface="Arial"/>
                <a:ea typeface="Arial"/>
                <a:cs typeface="Arial"/>
                <a:sym typeface="Arial"/>
              </a:defRPr>
            </a:pPr>
            <a:r>
              <a:t>Persistent problems falling asleep</a:t>
            </a:r>
          </a:p>
          <a:p>
            <a:pPr marL="463784" indent="-463784" defTabSz="457200">
              <a:lnSpc>
                <a:spcPts val="4200"/>
              </a:lnSpc>
              <a:spcBef>
                <a:spcPts val="1300"/>
              </a:spcBef>
              <a:tabLst>
                <a:tab pos="4267200" algn="l"/>
                <a:tab pos="8724900" algn="l"/>
              </a:tabLst>
              <a:defRPr sz="3500" spc="0">
                <a:solidFill>
                  <a:srgbClr val="FFFFFF"/>
                </a:solidFill>
                <a:latin typeface="Arial"/>
                <a:ea typeface="Arial"/>
                <a:cs typeface="Arial"/>
                <a:sym typeface="Arial"/>
              </a:defRPr>
            </a:pPr>
            <a:r>
              <a:t> - Affects 10% of the population</a:t>
            </a:r>
          </a:p>
          <a:p>
            <a:pPr marL="463784" indent="-463784" defTabSz="457200">
              <a:lnSpc>
                <a:spcPts val="4200"/>
              </a:lnSpc>
              <a:spcBef>
                <a:spcPts val="0"/>
              </a:spcBef>
              <a:tabLst>
                <a:tab pos="4267200" algn="l"/>
                <a:tab pos="8724900" algn="l"/>
              </a:tabLst>
              <a:defRPr sz="3500" spc="0">
                <a:solidFill>
                  <a:srgbClr val="FFFFFF"/>
                </a:solidFill>
                <a:latin typeface="Arial"/>
                <a:ea typeface="Arial"/>
                <a:cs typeface="Arial"/>
                <a:sym typeface="Arial"/>
              </a:defRPr>
            </a:pPr>
            <a:r>
              <a:t> - Primary versus Secondary Insomnia</a:t>
            </a:r>
          </a:p>
        </p:txBody>
      </p:sp>
      <p:pic>
        <p:nvPicPr>
          <p:cNvPr id="311" name="Insomnia.mov"/>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5648757" y="4359185"/>
            <a:ext cx="6710646" cy="5032985"/>
          </a:xfrm>
          <a:prstGeom prst="rect">
            <a:avLst/>
          </a:prstGeom>
          <a:effectLst>
            <a:outerShdw blurRad="38100" dir="5400000" rotWithShape="0">
              <a:srgbClr val="FFFFFF"/>
            </a:outerShdw>
          </a:effectLst>
        </p:spPr>
      </p:pic>
      <p:sp>
        <p:nvSpPr>
          <p:cNvPr id="312" name="Shape 312"/>
          <p:cNvSpPr/>
          <p:nvPr/>
        </p:nvSpPr>
        <p:spPr>
          <a:xfrm rot="21360000">
            <a:off x="603674" y="5050323"/>
            <a:ext cx="3633746" cy="9525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defTabSz="457200">
              <a:lnSpc>
                <a:spcPts val="6600"/>
              </a:lnSpc>
              <a:spcBef>
                <a:spcPts val="1300"/>
              </a:spcBef>
              <a:tabLst>
                <a:tab pos="4267200" algn="l"/>
                <a:tab pos="8724900" algn="l"/>
              </a:tabLst>
              <a:defRPr sz="5500" b="1" cap="all" spc="0">
                <a:solidFill>
                  <a:srgbClr val="FFFFFF"/>
                </a:solidFill>
                <a:effectLst>
                  <a:outerShdw blurRad="12700" dist="63500" dir="3300000" rotWithShape="0">
                    <a:srgbClr val="000000"/>
                  </a:outerShdw>
                </a:effectLst>
                <a:latin typeface="Century Gothic"/>
                <a:ea typeface="Century Gothic"/>
                <a:cs typeface="Century Gothic"/>
                <a:sym typeface="Century Gothic"/>
              </a:defRPr>
            </a:lvl1pPr>
          </a:lstStyle>
          <a:p>
            <a:r>
              <a:t>INSOMNIA</a:t>
            </a:r>
          </a:p>
        </p:txBody>
      </p:sp>
      <p:sp>
        <p:nvSpPr>
          <p:cNvPr id="313" name="Shape 313"/>
          <p:cNvSpPr/>
          <p:nvPr/>
        </p:nvSpPr>
        <p:spPr>
          <a:xfrm>
            <a:off x="758431" y="1442716"/>
            <a:ext cx="9385744" cy="907326"/>
          </a:xfrm>
          <a:prstGeom prst="rect">
            <a:avLst/>
          </a:prstGeom>
          <a:ln w="12700">
            <a:miter lim="400000"/>
          </a:ln>
          <a:effectLst>
            <a:outerShdw blurRad="152400" dist="89775" dir="2700000" rotWithShape="0">
              <a:srgbClr val="010102"/>
            </a:outerShdw>
          </a:effectLst>
          <a:extLst>
            <a:ext uri="{C572A759-6A51-4108-AA02-DFA0A04FC94B}">
              <ma14:wrappingTextBoxFlag xmlns="" xmlns:ma14="http://schemas.microsoft.com/office/mac/drawingml/2011/main" val="1"/>
            </a:ext>
          </a:extLst>
        </p:spPr>
        <p:txBody>
          <a:bodyPr lIns="50800" tIns="50800" rIns="50800" bIns="50800" anchor="b"/>
          <a:lstStyle>
            <a:lvl1pPr>
              <a:lnSpc>
                <a:spcPct val="80000"/>
              </a:lnSpc>
              <a:spcBef>
                <a:spcPts val="0"/>
              </a:spcBef>
              <a:defRPr sz="5600" b="1" cap="all" spc="448">
                <a:solidFill>
                  <a:srgbClr val="CBCBCB"/>
                </a:solidFill>
                <a:latin typeface="Arial"/>
                <a:ea typeface="Arial"/>
                <a:cs typeface="Arial"/>
                <a:sym typeface="Arial"/>
              </a:defRPr>
            </a:lvl1pPr>
          </a:lstStyle>
          <a:p>
            <a:r>
              <a:t>3. Sleep Disorders</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09"/>
                                        </p:tgtEl>
                                        <p:attrNameLst>
                                          <p:attrName>style.visibility</p:attrName>
                                        </p:attrNameLst>
                                      </p:cBhvr>
                                      <p:to>
                                        <p:strVal val="visible"/>
                                      </p:to>
                                    </p:set>
                                    <p:animEffect transition="in" filter="wipe(left)">
                                      <p:cBhvr>
                                        <p:cTn id="7" dur="1250"/>
                                        <p:tgtEl>
                                          <p:spTgt spid="309"/>
                                        </p:tgtEl>
                                      </p:cBhvr>
                                    </p:animEffect>
                                  </p:childTnLst>
                                </p:cTn>
                              </p:par>
                              <p:par>
                                <p:cTn id="8" presetID="2" presetClass="entr" presetSubtype="4" fill="hold" grpId="2" nodeType="withEffect">
                                  <p:stCondLst>
                                    <p:cond delay="500"/>
                                  </p:stCondLst>
                                  <p:iterate>
                                    <p:tmAbs val="0"/>
                                  </p:iterate>
                                  <p:childTnLst>
                                    <p:set>
                                      <p:cBhvr>
                                        <p:cTn id="9" fill="hold"/>
                                        <p:tgtEl>
                                          <p:spTgt spid="312"/>
                                        </p:tgtEl>
                                        <p:attrNameLst>
                                          <p:attrName>style.visibility</p:attrName>
                                        </p:attrNameLst>
                                      </p:cBhvr>
                                      <p:to>
                                        <p:strVal val="visible"/>
                                      </p:to>
                                    </p:set>
                                    <p:anim calcmode="lin" valueType="num">
                                      <p:cBhvr>
                                        <p:cTn id="10" dur="1000" fill="hold"/>
                                        <p:tgtEl>
                                          <p:spTgt spid="312"/>
                                        </p:tgtEl>
                                        <p:attrNameLst>
                                          <p:attrName>ppt_x</p:attrName>
                                        </p:attrNameLst>
                                      </p:cBhvr>
                                      <p:tavLst>
                                        <p:tav tm="0">
                                          <p:val>
                                            <p:strVal val="#ppt_x"/>
                                          </p:val>
                                        </p:tav>
                                        <p:tav tm="100000">
                                          <p:val>
                                            <p:strVal val="#ppt_x"/>
                                          </p:val>
                                        </p:tav>
                                      </p:tavLst>
                                    </p:anim>
                                    <p:anim calcmode="lin" valueType="num">
                                      <p:cBhvr>
                                        <p:cTn id="11" dur="1000" fill="hold"/>
                                        <p:tgtEl>
                                          <p:spTgt spid="312"/>
                                        </p:tgtEl>
                                        <p:attrNameLst>
                                          <p:attrName>ppt_y</p:attrName>
                                        </p:attrNameLst>
                                      </p:cBhvr>
                                      <p:tavLst>
                                        <p:tav tm="0">
                                          <p:val>
                                            <p:strVal val="1+#ppt_h/2"/>
                                          </p:val>
                                        </p:tav>
                                        <p:tav tm="100000">
                                          <p:val>
                                            <p:strVal val="#ppt_y"/>
                                          </p:val>
                                        </p:tav>
                                      </p:tavLst>
                                    </p:anim>
                                  </p:childTnLst>
                                </p:cTn>
                              </p:par>
                              <p:par>
                                <p:cTn id="12" presetID="22" presetClass="entr" presetSubtype="4" fill="hold" grpId="3" nodeType="withEffect">
                                  <p:stCondLst>
                                    <p:cond delay="500"/>
                                  </p:stCondLst>
                                  <p:iterate>
                                    <p:tmAbs val="0"/>
                                  </p:iterate>
                                  <p:childTnLst>
                                    <p:set>
                                      <p:cBhvr>
                                        <p:cTn id="13" fill="hold"/>
                                        <p:tgtEl>
                                          <p:spTgt spid="310"/>
                                        </p:tgtEl>
                                        <p:attrNameLst>
                                          <p:attrName>style.visibility</p:attrName>
                                        </p:attrNameLst>
                                      </p:cBhvr>
                                      <p:to>
                                        <p:strVal val="visible"/>
                                      </p:to>
                                    </p:set>
                                    <p:animEffect transition="in" filter="wipe(down)">
                                      <p:cBhvr>
                                        <p:cTn id="14" dur="1000"/>
                                        <p:tgtEl>
                                          <p:spTgt spid="310"/>
                                        </p:tgtEl>
                                      </p:cBhvr>
                                    </p:animEffect>
                                  </p:childTnLst>
                                </p:cTn>
                              </p:par>
                              <p:par>
                                <p:cTn id="15" presetID="7" presetClass="entr" presetSubtype="4" fill="hold" grpId="4" nodeType="withEffect">
                                  <p:stCondLst>
                                    <p:cond delay="1000"/>
                                  </p:stCondLst>
                                  <p:iterate>
                                    <p:tmAbs val="0"/>
                                  </p:iterate>
                                  <p:childTnLst>
                                    <p:set>
                                      <p:cBhvr>
                                        <p:cTn id="16" fill="hold"/>
                                        <p:tgtEl>
                                          <p:spTgt spid="308"/>
                                        </p:tgtEl>
                                        <p:attrNameLst>
                                          <p:attrName>style.visibility</p:attrName>
                                        </p:attrNameLst>
                                      </p:cBhvr>
                                      <p:to>
                                        <p:strVal val="visible"/>
                                      </p:to>
                                    </p:set>
                                    <p:anim calcmode="lin" valueType="num">
                                      <p:cBhvr>
                                        <p:cTn id="17" dur="2000" fill="hold"/>
                                        <p:tgtEl>
                                          <p:spTgt spid="308"/>
                                        </p:tgtEl>
                                        <p:attrNameLst>
                                          <p:attrName>ppt_x</p:attrName>
                                        </p:attrNameLst>
                                      </p:cBhvr>
                                      <p:tavLst>
                                        <p:tav tm="0">
                                          <p:val>
                                            <p:strVal val="#ppt_x"/>
                                          </p:val>
                                        </p:tav>
                                        <p:tav tm="100000">
                                          <p:val>
                                            <p:strVal val="#ppt_x"/>
                                          </p:val>
                                        </p:tav>
                                      </p:tavLst>
                                    </p:anim>
                                    <p:anim calcmode="lin" valueType="num">
                                      <p:cBhvr>
                                        <p:cTn id="18" dur="2000" fill="hold"/>
                                        <p:tgtEl>
                                          <p:spTgt spid="30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5" nodeType="clickEffect">
                                  <p:stCondLst>
                                    <p:cond delay="0"/>
                                  </p:stCondLst>
                                  <p:iterate>
                                    <p:tmAbs val="0"/>
                                  </p:iterate>
                                  <p:childTnLst>
                                    <p:set>
                                      <p:cBhvr>
                                        <p:cTn id="22" fill="hold"/>
                                        <p:tgtEl>
                                          <p:spTgt spid="311"/>
                                        </p:tgtEl>
                                        <p:attrNameLst>
                                          <p:attrName>style.visibility</p:attrName>
                                        </p:attrNameLst>
                                      </p:cBhvr>
                                      <p:to>
                                        <p:strVal val="visible"/>
                                      </p:to>
                                    </p:set>
                                    <p:animEffect transition="in" filter="box(out)">
                                      <p:cBhvr>
                                        <p:cTn id="23" dur="799"/>
                                        <p:tgtEl>
                                          <p:spTgt spid="311"/>
                                        </p:tgtEl>
                                      </p:cBhvr>
                                    </p:animEffect>
                                  </p:childTnLst>
                                </p:cTn>
                              </p:par>
                            </p:childTnLst>
                          </p:cTn>
                        </p:par>
                        <p:par>
                          <p:cTn id="24" fill="hold">
                            <p:stCondLst>
                              <p:cond delay="799"/>
                            </p:stCondLst>
                            <p:childTnLst>
                              <p:par>
                                <p:cTn id="25" presetID="1" presetClass="mediacall" presetSubtype="0" fill="hold" nodeType="afterEffect">
                                  <p:stCondLst>
                                    <p:cond delay="0"/>
                                  </p:stCondLst>
                                  <p:childTnLst>
                                    <p:cmd type="call" cmd="playFrom(0.0)">
                                      <p:cBhvr>
                                        <p:cTn id="26" dur="161700" fill="hold"/>
                                        <p:tgtEl>
                                          <p:spTgt spid="3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311"/>
                </p:tgtEl>
              </p:cMediaNode>
            </p:video>
          </p:childTnLst>
        </p:cTn>
      </p:par>
    </p:tnLst>
    <p:bldLst>
      <p:bldP spid="308" grpId="4" animBg="1" advAuto="0"/>
      <p:bldP spid="309" grpId="1" animBg="1" advAuto="0"/>
      <p:bldP spid="310" grpId="3" animBg="1" advAuto="0"/>
      <p:bldP spid="311" grpId="5" animBg="1" advAuto="0"/>
      <p:bldP spid="312"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 name="Shape 317"/>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18" name="Shape 318"/>
          <p:cNvSpPr/>
          <p:nvPr/>
        </p:nvSpPr>
        <p:spPr>
          <a:xfrm>
            <a:off x="758431" y="1442716"/>
            <a:ext cx="9385744" cy="907326"/>
          </a:xfrm>
          <a:prstGeom prst="rect">
            <a:avLst/>
          </a:prstGeom>
          <a:ln w="12700">
            <a:miter lim="400000"/>
          </a:ln>
          <a:effectLst>
            <a:outerShdw blurRad="152400" dist="89775" dir="2700000" rotWithShape="0">
              <a:srgbClr val="010102"/>
            </a:outerShdw>
          </a:effectLst>
          <a:extLst>
            <a:ext uri="{C572A759-6A51-4108-AA02-DFA0A04FC94B}">
              <ma14:wrappingTextBoxFlag xmlns="" xmlns:ma14="http://schemas.microsoft.com/office/mac/drawingml/2011/main" val="1"/>
            </a:ext>
          </a:extLst>
        </p:spPr>
        <p:txBody>
          <a:bodyPr lIns="50800" tIns="50800" rIns="50800" bIns="50800" anchor="b"/>
          <a:lstStyle>
            <a:lvl1pPr>
              <a:lnSpc>
                <a:spcPct val="80000"/>
              </a:lnSpc>
              <a:spcBef>
                <a:spcPts val="0"/>
              </a:spcBef>
              <a:defRPr sz="5600" b="1" cap="all" spc="448">
                <a:solidFill>
                  <a:srgbClr val="CBCBCB"/>
                </a:solidFill>
                <a:latin typeface="Arial"/>
                <a:ea typeface="Arial"/>
                <a:cs typeface="Arial"/>
                <a:sym typeface="Arial"/>
              </a:defRPr>
            </a:lvl1pPr>
          </a:lstStyle>
          <a:p>
            <a:r>
              <a:t>3. Sleep Disorders</a:t>
            </a:r>
          </a:p>
        </p:txBody>
      </p:sp>
      <p:sp>
        <p:nvSpPr>
          <p:cNvPr id="319" name="Shape 319"/>
          <p:cNvSpPr>
            <a:spLocks noGrp="1"/>
          </p:cNvSpPr>
          <p:nvPr>
            <p:ph type="ctrTitle"/>
          </p:nvPr>
        </p:nvSpPr>
        <p:spPr>
          <a:xfrm>
            <a:off x="195274" y="-319126"/>
            <a:ext cx="12605363" cy="1912212"/>
          </a:xfrm>
          <a:prstGeom prst="rect">
            <a:avLst/>
          </a:prstGeom>
          <a:effectLst>
            <a:outerShdw blurRad="152400" dist="89775" dir="2700000" rotWithShape="0">
              <a:srgbClr val="010102"/>
            </a:outerShdw>
          </a:effectLst>
        </p:spPr>
        <p:txBody>
          <a:bodyPr>
            <a:noAutofit/>
          </a:bodyPr>
          <a:lstStyle>
            <a:lvl1pPr>
              <a:defRPr sz="9800" b="1">
                <a:solidFill>
                  <a:srgbClr val="CBCBCB"/>
                </a:solidFill>
                <a:latin typeface="Arial"/>
                <a:ea typeface="Arial"/>
                <a:cs typeface="Arial"/>
                <a:sym typeface="Arial"/>
              </a:defRPr>
            </a:lvl1pPr>
          </a:lstStyle>
          <a:p>
            <a:r>
              <a:t>I. Sleep &amp; Dreams</a:t>
            </a:r>
          </a:p>
        </p:txBody>
      </p:sp>
      <p:pic>
        <p:nvPicPr>
          <p:cNvPr id="320" name="float2.png"/>
          <p:cNvPicPr>
            <a:picLocks noChangeAspect="1"/>
          </p:cNvPicPr>
          <p:nvPr/>
        </p:nvPicPr>
        <p:blipFill>
          <a:blip r:embed="rId5">
            <a:extLst/>
          </a:blip>
          <a:stretch>
            <a:fillRect/>
          </a:stretch>
        </p:blipFill>
        <p:spPr>
          <a:xfrm>
            <a:off x="2436467" y="-606278"/>
            <a:ext cx="10198101" cy="6286501"/>
          </a:xfrm>
          <a:prstGeom prst="rect">
            <a:avLst/>
          </a:prstGeom>
          <a:ln w="12700">
            <a:miter lim="400000"/>
          </a:ln>
          <a:effectLst>
            <a:outerShdw blurRad="1270000" dir="5400000" rotWithShape="0">
              <a:srgbClr val="FFFFFF">
                <a:alpha val="50000"/>
              </a:srgbClr>
            </a:outerShdw>
          </a:effectLst>
        </p:spPr>
      </p:pic>
      <p:pic>
        <p:nvPicPr>
          <p:cNvPr id="321" name="Narcoleptic Dog2.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5795340" y="4374588"/>
            <a:ext cx="6710646" cy="5032985"/>
          </a:xfrm>
          <a:prstGeom prst="rect">
            <a:avLst/>
          </a:prstGeom>
          <a:effectLst>
            <a:outerShdw blurRad="38100" dir="5400000" rotWithShape="0">
              <a:srgbClr val="FFFFFF"/>
            </a:outerShdw>
          </a:effectLst>
        </p:spPr>
      </p:pic>
      <p:sp>
        <p:nvSpPr>
          <p:cNvPr id="322" name="Shape 322"/>
          <p:cNvSpPr/>
          <p:nvPr/>
        </p:nvSpPr>
        <p:spPr>
          <a:xfrm>
            <a:off x="233963" y="5004702"/>
            <a:ext cx="5053314" cy="4392444"/>
          </a:xfrm>
          <a:prstGeom prst="roundRect">
            <a:avLst>
              <a:gd name="adj" fmla="val 10352"/>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323" name="Shape 323"/>
          <p:cNvSpPr/>
          <p:nvPr/>
        </p:nvSpPr>
        <p:spPr>
          <a:xfrm>
            <a:off x="340958" y="5454515"/>
            <a:ext cx="5078715" cy="3845625"/>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indent="8056" defTabSz="457200">
              <a:lnSpc>
                <a:spcPts val="3700"/>
              </a:lnSpc>
              <a:spcBef>
                <a:spcPts val="1700"/>
              </a:spcBef>
              <a:tabLst>
                <a:tab pos="4267200" algn="l"/>
                <a:tab pos="8724900" algn="l"/>
              </a:tabLst>
              <a:defRPr sz="3400" spc="0">
                <a:solidFill>
                  <a:srgbClr val="FFFFFF"/>
                </a:solidFill>
                <a:latin typeface="Arial"/>
                <a:ea typeface="Arial"/>
                <a:cs typeface="Arial"/>
                <a:sym typeface="Arial"/>
              </a:defRPr>
            </a:pPr>
            <a:r>
              <a:rPr dirty="0"/>
              <a:t>Suffer from sleeplessness &amp; may fall asleep at unpredictable or inappropriate times</a:t>
            </a:r>
          </a:p>
          <a:p>
            <a:pPr marL="463784" indent="-463784" defTabSz="457200">
              <a:lnSpc>
                <a:spcPts val="3700"/>
              </a:lnSpc>
              <a:spcBef>
                <a:spcPts val="1500"/>
              </a:spcBef>
              <a:tabLst>
                <a:tab pos="4267200" algn="l"/>
                <a:tab pos="8724900" algn="l"/>
              </a:tabLst>
              <a:defRPr sz="3400" spc="0">
                <a:solidFill>
                  <a:srgbClr val="FFFFFF"/>
                </a:solidFill>
                <a:latin typeface="Arial"/>
                <a:ea typeface="Arial"/>
                <a:cs typeface="Arial"/>
                <a:sym typeface="Arial"/>
              </a:defRPr>
            </a:pPr>
            <a:r>
              <a:rPr dirty="0"/>
              <a:t> - Directly into REM sleep</a:t>
            </a:r>
          </a:p>
          <a:p>
            <a:pPr marL="463784" indent="-463784" defTabSz="457200">
              <a:lnSpc>
                <a:spcPts val="3700"/>
              </a:lnSpc>
              <a:spcBef>
                <a:spcPts val="1300"/>
              </a:spcBef>
              <a:tabLst>
                <a:tab pos="4267200" algn="l"/>
                <a:tab pos="8724900" algn="l"/>
              </a:tabLst>
              <a:defRPr sz="3400" spc="0">
                <a:solidFill>
                  <a:srgbClr val="FFFFFF"/>
                </a:solidFill>
                <a:latin typeface="Arial"/>
                <a:ea typeface="Arial"/>
                <a:cs typeface="Arial"/>
                <a:sym typeface="Arial"/>
              </a:defRPr>
            </a:pPr>
            <a:r>
              <a:rPr dirty="0"/>
              <a:t> - Less than .001 % of population</a:t>
            </a:r>
          </a:p>
        </p:txBody>
      </p:sp>
      <p:pic>
        <p:nvPicPr>
          <p:cNvPr id="324" name="float2.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364126" y="4268834"/>
            <a:ext cx="1030321" cy="465499"/>
          </a:xfrm>
          <a:prstGeom prst="rect">
            <a:avLst/>
          </a:prstGeom>
          <a:ln w="12700">
            <a:miter lim="400000"/>
          </a:ln>
          <a:effectLst>
            <a:outerShdw blurRad="1270000" dist="438444" dir="5099915" rotWithShape="0">
              <a:srgbClr val="000000"/>
            </a:outerShdw>
          </a:effectLst>
        </p:spPr>
      </p:pic>
      <p:sp>
        <p:nvSpPr>
          <p:cNvPr id="325" name="Shape 325"/>
          <p:cNvSpPr/>
          <p:nvPr/>
        </p:nvSpPr>
        <p:spPr>
          <a:xfrm rot="21360000">
            <a:off x="539407" y="4442191"/>
            <a:ext cx="4059282" cy="8636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defTabSz="457200">
              <a:lnSpc>
                <a:spcPts val="5800"/>
              </a:lnSpc>
              <a:spcBef>
                <a:spcPts val="1300"/>
              </a:spcBef>
              <a:tabLst>
                <a:tab pos="4267200" algn="l"/>
                <a:tab pos="8724900" algn="l"/>
              </a:tabLst>
              <a:defRPr sz="4900" b="1" cap="all" spc="0">
                <a:solidFill>
                  <a:srgbClr val="FFFFFF"/>
                </a:solidFill>
                <a:effectLst>
                  <a:outerShdw blurRad="12700" dist="63500" dir="3300000" rotWithShape="0">
                    <a:srgbClr val="000000"/>
                  </a:outerShdw>
                </a:effectLst>
                <a:latin typeface="Century Gothic"/>
                <a:ea typeface="Century Gothic"/>
                <a:cs typeface="Century Gothic"/>
                <a:sym typeface="Century Gothic"/>
              </a:defRPr>
            </a:lvl1pPr>
          </a:lstStyle>
          <a:p>
            <a:r>
              <a:t>NARCOLEPSY</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22"/>
                                        </p:tgtEl>
                                        <p:attrNameLst>
                                          <p:attrName>style.visibility</p:attrName>
                                        </p:attrNameLst>
                                      </p:cBhvr>
                                      <p:to>
                                        <p:strVal val="visible"/>
                                      </p:to>
                                    </p:set>
                                    <p:animEffect transition="in" filter="wipe(left)">
                                      <p:cBhvr>
                                        <p:cTn id="7" dur="1250"/>
                                        <p:tgtEl>
                                          <p:spTgt spid="322"/>
                                        </p:tgtEl>
                                      </p:cBhvr>
                                    </p:animEffect>
                                  </p:childTnLst>
                                </p:cTn>
                              </p:par>
                              <p:par>
                                <p:cTn id="8" presetID="2" presetClass="entr" presetSubtype="4" fill="hold" grpId="2" nodeType="withEffect">
                                  <p:stCondLst>
                                    <p:cond delay="0"/>
                                  </p:stCondLst>
                                  <p:iterate>
                                    <p:tmAbs val="0"/>
                                  </p:iterate>
                                  <p:childTnLst>
                                    <p:set>
                                      <p:cBhvr>
                                        <p:cTn id="9" fill="hold"/>
                                        <p:tgtEl>
                                          <p:spTgt spid="325"/>
                                        </p:tgtEl>
                                        <p:attrNameLst>
                                          <p:attrName>style.visibility</p:attrName>
                                        </p:attrNameLst>
                                      </p:cBhvr>
                                      <p:to>
                                        <p:strVal val="visible"/>
                                      </p:to>
                                    </p:set>
                                    <p:anim calcmode="lin" valueType="num">
                                      <p:cBhvr>
                                        <p:cTn id="10" dur="1000" fill="hold"/>
                                        <p:tgtEl>
                                          <p:spTgt spid="325"/>
                                        </p:tgtEl>
                                        <p:attrNameLst>
                                          <p:attrName>ppt_x</p:attrName>
                                        </p:attrNameLst>
                                      </p:cBhvr>
                                      <p:tavLst>
                                        <p:tav tm="0">
                                          <p:val>
                                            <p:strVal val="#ppt_x"/>
                                          </p:val>
                                        </p:tav>
                                        <p:tav tm="100000">
                                          <p:val>
                                            <p:strVal val="#ppt_x"/>
                                          </p:val>
                                        </p:tav>
                                      </p:tavLst>
                                    </p:anim>
                                    <p:anim calcmode="lin" valueType="num">
                                      <p:cBhvr>
                                        <p:cTn id="11" dur="1000" fill="hold"/>
                                        <p:tgtEl>
                                          <p:spTgt spid="325"/>
                                        </p:tgtEl>
                                        <p:attrNameLst>
                                          <p:attrName>ppt_y</p:attrName>
                                        </p:attrNameLst>
                                      </p:cBhvr>
                                      <p:tavLst>
                                        <p:tav tm="0">
                                          <p:val>
                                            <p:strVal val="1+#ppt_h/2"/>
                                          </p:val>
                                        </p:tav>
                                        <p:tav tm="100000">
                                          <p:val>
                                            <p:strVal val="#ppt_y"/>
                                          </p:val>
                                        </p:tav>
                                      </p:tavLst>
                                    </p:anim>
                                  </p:childTnLst>
                                </p:cTn>
                              </p:par>
                              <p:par>
                                <p:cTn id="12" presetID="22" presetClass="entr" presetSubtype="4" fill="hold" grpId="3" nodeType="withEffect">
                                  <p:stCondLst>
                                    <p:cond delay="0"/>
                                  </p:stCondLst>
                                  <p:iterate>
                                    <p:tmAbs val="0"/>
                                  </p:iterate>
                                  <p:childTnLst>
                                    <p:set>
                                      <p:cBhvr>
                                        <p:cTn id="13" fill="hold"/>
                                        <p:tgtEl>
                                          <p:spTgt spid="323"/>
                                        </p:tgtEl>
                                        <p:attrNameLst>
                                          <p:attrName>style.visibility</p:attrName>
                                        </p:attrNameLst>
                                      </p:cBhvr>
                                      <p:to>
                                        <p:strVal val="visible"/>
                                      </p:to>
                                    </p:set>
                                    <p:animEffect transition="in" filter="wipe(down)">
                                      <p:cBhvr>
                                        <p:cTn id="14" dur="1000"/>
                                        <p:tgtEl>
                                          <p:spTgt spid="323"/>
                                        </p:tgtEl>
                                      </p:cBhvr>
                                    </p:animEffect>
                                  </p:childTnLst>
                                </p:cTn>
                              </p:par>
                              <p:par>
                                <p:cTn id="15" presetID="7" presetClass="entr" presetSubtype="4" fill="hold" grpId="4" nodeType="withEffect">
                                  <p:stCondLst>
                                    <p:cond delay="750"/>
                                  </p:stCondLst>
                                  <p:iterate>
                                    <p:tmAbs val="0"/>
                                  </p:iterate>
                                  <p:childTnLst>
                                    <p:set>
                                      <p:cBhvr>
                                        <p:cTn id="16" fill="hold"/>
                                        <p:tgtEl>
                                          <p:spTgt spid="320"/>
                                        </p:tgtEl>
                                        <p:attrNameLst>
                                          <p:attrName>style.visibility</p:attrName>
                                        </p:attrNameLst>
                                      </p:cBhvr>
                                      <p:to>
                                        <p:strVal val="visible"/>
                                      </p:to>
                                    </p:set>
                                    <p:anim calcmode="lin" valueType="num">
                                      <p:cBhvr>
                                        <p:cTn id="17" dur="2000" fill="hold"/>
                                        <p:tgtEl>
                                          <p:spTgt spid="320"/>
                                        </p:tgtEl>
                                        <p:attrNameLst>
                                          <p:attrName>ppt_x</p:attrName>
                                        </p:attrNameLst>
                                      </p:cBhvr>
                                      <p:tavLst>
                                        <p:tav tm="0">
                                          <p:val>
                                            <p:strVal val="#ppt_x"/>
                                          </p:val>
                                        </p:tav>
                                        <p:tav tm="100000">
                                          <p:val>
                                            <p:strVal val="#ppt_x"/>
                                          </p:val>
                                        </p:tav>
                                      </p:tavLst>
                                    </p:anim>
                                    <p:anim calcmode="lin" valueType="num">
                                      <p:cBhvr>
                                        <p:cTn id="18" dur="2000" fill="hold"/>
                                        <p:tgtEl>
                                          <p:spTgt spid="3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5" nodeType="clickEffect">
                                  <p:stCondLst>
                                    <p:cond delay="0"/>
                                  </p:stCondLst>
                                  <p:iterate>
                                    <p:tmAbs val="0"/>
                                  </p:iterate>
                                  <p:childTnLst>
                                    <p:set>
                                      <p:cBhvr>
                                        <p:cTn id="22" fill="hold"/>
                                        <p:tgtEl>
                                          <p:spTgt spid="321"/>
                                        </p:tgtEl>
                                        <p:attrNameLst>
                                          <p:attrName>style.visibility</p:attrName>
                                        </p:attrNameLst>
                                      </p:cBhvr>
                                      <p:to>
                                        <p:strVal val="visible"/>
                                      </p:to>
                                    </p:set>
                                    <p:animEffect transition="in" filter="box(out)">
                                      <p:cBhvr>
                                        <p:cTn id="23" dur="500"/>
                                        <p:tgtEl>
                                          <p:spTgt spid="321"/>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129141" fill="hold"/>
                                        <p:tgtEl>
                                          <p:spTgt spid="321"/>
                                        </p:tgtEl>
                                      </p:cBhvr>
                                    </p:cmd>
                                  </p:childTnLst>
                                </p:cTn>
                              </p:par>
                            </p:childTnLst>
                          </p:cTn>
                        </p:par>
                        <p:par>
                          <p:cTn id="27" fill="hold">
                            <p:stCondLst>
                              <p:cond delay="129641"/>
                            </p:stCondLst>
                            <p:childTnLst>
                              <p:par>
                                <p:cTn id="28" presetID="4" presetClass="entr" presetSubtype="32" fill="hold" grpId="7" nodeType="afterEffect">
                                  <p:stCondLst>
                                    <p:cond delay="300"/>
                                  </p:stCondLst>
                                  <p:iterate>
                                    <p:tmAbs val="0"/>
                                  </p:iterate>
                                  <p:childTnLst>
                                    <p:set>
                                      <p:cBhvr>
                                        <p:cTn id="29" fill="hold"/>
                                        <p:tgtEl>
                                          <p:spTgt spid="324"/>
                                        </p:tgtEl>
                                        <p:attrNameLst>
                                          <p:attrName>style.visibility</p:attrName>
                                        </p:attrNameLst>
                                      </p:cBhvr>
                                      <p:to>
                                        <p:strVal val="visible"/>
                                      </p:to>
                                    </p:set>
                                    <p:animEffect transition="in" filter="box(out)">
                                      <p:cBhvr>
                                        <p:cTn id="30" dur="4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1" fill="hold" display="0">
                  <p:stCondLst>
                    <p:cond delay="indefinite"/>
                  </p:stCondLst>
                </p:cTn>
                <p:tgtEl>
                  <p:spTgt spid="321"/>
                </p:tgtEl>
              </p:cMediaNode>
            </p:video>
          </p:childTnLst>
        </p:cTn>
      </p:par>
    </p:tnLst>
    <p:bldLst>
      <p:bldP spid="320" grpId="4" animBg="1" advAuto="0"/>
      <p:bldP spid="321" grpId="5" animBg="1" advAuto="0"/>
      <p:bldP spid="322" grpId="1" animBg="1" advAuto="0"/>
      <p:bldP spid="323" grpId="3" animBg="1" advAuto="0"/>
      <p:bldP spid="324" grpId="7" animBg="1" advAuto="0"/>
      <p:bldP spid="325"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9" name="Shape 329"/>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30" name="Shape 330"/>
          <p:cNvSpPr/>
          <p:nvPr/>
        </p:nvSpPr>
        <p:spPr>
          <a:xfrm>
            <a:off x="758431" y="1442716"/>
            <a:ext cx="9385744" cy="907326"/>
          </a:xfrm>
          <a:prstGeom prst="rect">
            <a:avLst/>
          </a:prstGeom>
          <a:ln w="12700">
            <a:miter lim="400000"/>
          </a:ln>
          <a:effectLst>
            <a:outerShdw blurRad="152400" dist="89775" dir="2700000" rotWithShape="0">
              <a:srgbClr val="010102"/>
            </a:outerShdw>
          </a:effectLst>
          <a:extLst>
            <a:ext uri="{C572A759-6A51-4108-AA02-DFA0A04FC94B}">
              <ma14:wrappingTextBoxFlag xmlns="" xmlns:ma14="http://schemas.microsoft.com/office/mac/drawingml/2011/main" val="1"/>
            </a:ext>
          </a:extLst>
        </p:spPr>
        <p:txBody>
          <a:bodyPr lIns="50800" tIns="50800" rIns="50800" bIns="50800" anchor="b"/>
          <a:lstStyle>
            <a:lvl1pPr>
              <a:lnSpc>
                <a:spcPct val="80000"/>
              </a:lnSpc>
              <a:spcBef>
                <a:spcPts val="0"/>
              </a:spcBef>
              <a:defRPr sz="5600" b="1" cap="all" spc="448">
                <a:solidFill>
                  <a:srgbClr val="CBCBCB"/>
                </a:solidFill>
                <a:latin typeface="Arial"/>
                <a:ea typeface="Arial"/>
                <a:cs typeface="Arial"/>
                <a:sym typeface="Arial"/>
              </a:defRPr>
            </a:lvl1pPr>
          </a:lstStyle>
          <a:p>
            <a:r>
              <a:t>3. Sleep Disorders</a:t>
            </a:r>
          </a:p>
        </p:txBody>
      </p:sp>
      <p:sp>
        <p:nvSpPr>
          <p:cNvPr id="331" name="Shape 331"/>
          <p:cNvSpPr>
            <a:spLocks noGrp="1"/>
          </p:cNvSpPr>
          <p:nvPr>
            <p:ph type="ctrTitle"/>
          </p:nvPr>
        </p:nvSpPr>
        <p:spPr>
          <a:xfrm>
            <a:off x="195274" y="-319126"/>
            <a:ext cx="12605363" cy="1912212"/>
          </a:xfrm>
          <a:prstGeom prst="rect">
            <a:avLst/>
          </a:prstGeom>
          <a:effectLst>
            <a:outerShdw blurRad="152400" dist="89775" dir="2700000" rotWithShape="0">
              <a:srgbClr val="010102"/>
            </a:outerShdw>
          </a:effectLst>
        </p:spPr>
        <p:txBody>
          <a:bodyPr>
            <a:noAutofit/>
          </a:bodyPr>
          <a:lstStyle>
            <a:lvl1pPr>
              <a:defRPr sz="9800" b="1">
                <a:solidFill>
                  <a:srgbClr val="CBCBCB"/>
                </a:solidFill>
                <a:latin typeface="Arial"/>
                <a:ea typeface="Arial"/>
                <a:cs typeface="Arial"/>
                <a:sym typeface="Arial"/>
              </a:defRPr>
            </a:lvl1pPr>
          </a:lstStyle>
          <a:p>
            <a:r>
              <a:t>I. Sleep &amp; Dreams</a:t>
            </a:r>
          </a:p>
        </p:txBody>
      </p:sp>
      <p:pic>
        <p:nvPicPr>
          <p:cNvPr id="332" name="float2.png"/>
          <p:cNvPicPr>
            <a:picLocks noChangeAspect="1"/>
          </p:cNvPicPr>
          <p:nvPr/>
        </p:nvPicPr>
        <p:blipFill>
          <a:blip r:embed="rId5">
            <a:extLst/>
          </a:blip>
          <a:stretch>
            <a:fillRect/>
          </a:stretch>
        </p:blipFill>
        <p:spPr>
          <a:xfrm>
            <a:off x="2436467" y="282722"/>
            <a:ext cx="10198101" cy="6286501"/>
          </a:xfrm>
          <a:prstGeom prst="rect">
            <a:avLst/>
          </a:prstGeom>
          <a:ln w="12700">
            <a:miter lim="400000"/>
          </a:ln>
          <a:effectLst>
            <a:outerShdw blurRad="1270000" dir="5400000" rotWithShape="0">
              <a:srgbClr val="FFFFFF">
                <a:alpha val="50000"/>
              </a:srgbClr>
            </a:outerShdw>
          </a:effectLst>
        </p:spPr>
      </p:pic>
      <p:sp>
        <p:nvSpPr>
          <p:cNvPr id="333" name="Shape 333"/>
          <p:cNvSpPr/>
          <p:nvPr/>
        </p:nvSpPr>
        <p:spPr>
          <a:xfrm>
            <a:off x="233963" y="5233254"/>
            <a:ext cx="5053314" cy="4163892"/>
          </a:xfrm>
          <a:prstGeom prst="roundRect">
            <a:avLst>
              <a:gd name="adj" fmla="val 10920"/>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334" name="Shape 334"/>
          <p:cNvSpPr/>
          <p:nvPr/>
        </p:nvSpPr>
        <p:spPr>
          <a:xfrm>
            <a:off x="340958" y="5561070"/>
            <a:ext cx="4839324" cy="3508260"/>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indent="8056" defTabSz="457200">
              <a:lnSpc>
                <a:spcPts val="3800"/>
              </a:lnSpc>
              <a:spcBef>
                <a:spcPts val="1800"/>
              </a:spcBef>
              <a:tabLst>
                <a:tab pos="4267200" algn="l"/>
                <a:tab pos="8724900" algn="l"/>
              </a:tabLst>
              <a:defRPr sz="3700" spc="0">
                <a:solidFill>
                  <a:srgbClr val="FFFFFF"/>
                </a:solidFill>
                <a:latin typeface="Arial"/>
                <a:ea typeface="Arial"/>
                <a:cs typeface="Arial"/>
                <a:sym typeface="Arial"/>
              </a:defRPr>
            </a:pPr>
            <a:r>
              <a:t>Wake up screaming and have no idea why</a:t>
            </a:r>
          </a:p>
          <a:p>
            <a:pPr indent="8056" defTabSz="457200">
              <a:lnSpc>
                <a:spcPts val="3800"/>
              </a:lnSpc>
              <a:spcBef>
                <a:spcPts val="1800"/>
              </a:spcBef>
              <a:tabLst>
                <a:tab pos="4267200" algn="l"/>
                <a:tab pos="8724900" algn="l"/>
              </a:tabLst>
              <a:defRPr sz="3700" spc="0">
                <a:solidFill>
                  <a:srgbClr val="FFFFFF"/>
                </a:solidFill>
                <a:latin typeface="Arial"/>
                <a:ea typeface="Arial"/>
                <a:cs typeface="Arial"/>
                <a:sym typeface="Arial"/>
              </a:defRPr>
            </a:pPr>
            <a:r>
              <a:t>- Not a nightmare.</a:t>
            </a:r>
          </a:p>
          <a:p>
            <a:pPr marL="217841" indent="-217841" defTabSz="457200">
              <a:lnSpc>
                <a:spcPts val="3800"/>
              </a:lnSpc>
              <a:spcBef>
                <a:spcPts val="1800"/>
              </a:spcBef>
              <a:tabLst>
                <a:tab pos="4267200" algn="l"/>
                <a:tab pos="8724900" algn="l"/>
              </a:tabLst>
              <a:defRPr sz="3700" spc="0">
                <a:solidFill>
                  <a:srgbClr val="FFFFFF"/>
                </a:solidFill>
                <a:latin typeface="Arial"/>
                <a:ea typeface="Arial"/>
                <a:cs typeface="Arial"/>
                <a:sym typeface="Arial"/>
              </a:defRPr>
            </a:pPr>
            <a:r>
              <a:t>- Most common in children (boys) between ages 2-8</a:t>
            </a:r>
          </a:p>
        </p:txBody>
      </p:sp>
      <p:sp>
        <p:nvSpPr>
          <p:cNvPr id="335" name="Shape 335"/>
          <p:cNvSpPr/>
          <p:nvPr/>
        </p:nvSpPr>
        <p:spPr>
          <a:xfrm rot="21360000">
            <a:off x="206369" y="4559299"/>
            <a:ext cx="4829102" cy="8890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defTabSz="457200">
              <a:lnSpc>
                <a:spcPts val="6100"/>
              </a:lnSpc>
              <a:spcBef>
                <a:spcPts val="1300"/>
              </a:spcBef>
              <a:tabLst>
                <a:tab pos="4267200" algn="l"/>
                <a:tab pos="8724900" algn="l"/>
              </a:tabLst>
              <a:defRPr sz="5100" b="1" cap="all" spc="0">
                <a:solidFill>
                  <a:srgbClr val="FFFFFF"/>
                </a:solidFill>
                <a:effectLst>
                  <a:outerShdw blurRad="12700" dist="63500" dir="3300000" rotWithShape="0">
                    <a:srgbClr val="000000"/>
                  </a:outerShdw>
                </a:effectLst>
                <a:latin typeface="Century Gothic"/>
                <a:ea typeface="Century Gothic"/>
                <a:cs typeface="Century Gothic"/>
                <a:sym typeface="Century Gothic"/>
              </a:defRPr>
            </a:lvl1pPr>
          </a:lstStyle>
          <a:p>
            <a:r>
              <a:t>NIGHT TERRORS</a:t>
            </a:r>
          </a:p>
        </p:txBody>
      </p:sp>
      <p:pic>
        <p:nvPicPr>
          <p:cNvPr id="336" name="night terrors.m4v"/>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5787927" y="4323141"/>
            <a:ext cx="6782242" cy="5086681"/>
          </a:xfrm>
          <a:prstGeom prst="rect">
            <a:avLst/>
          </a:prstGeom>
          <a:effectLst>
            <a:outerShdw blurRad="63500" dir="5400000" rotWithShape="0">
              <a:srgbClr val="FFFFFF"/>
            </a:outerShdw>
          </a:effectLst>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33"/>
                                        </p:tgtEl>
                                        <p:attrNameLst>
                                          <p:attrName>style.visibility</p:attrName>
                                        </p:attrNameLst>
                                      </p:cBhvr>
                                      <p:to>
                                        <p:strVal val="visible"/>
                                      </p:to>
                                    </p:set>
                                    <p:animEffect transition="in" filter="wipe(left)">
                                      <p:cBhvr>
                                        <p:cTn id="7" dur="1250"/>
                                        <p:tgtEl>
                                          <p:spTgt spid="333"/>
                                        </p:tgtEl>
                                      </p:cBhvr>
                                    </p:animEffect>
                                  </p:childTnLst>
                                </p:cTn>
                              </p:par>
                              <p:par>
                                <p:cTn id="8" presetID="2" presetClass="entr" presetSubtype="4" fill="hold" grpId="2" nodeType="withEffect">
                                  <p:stCondLst>
                                    <p:cond delay="0"/>
                                  </p:stCondLst>
                                  <p:iterate>
                                    <p:tmAbs val="0"/>
                                  </p:iterate>
                                  <p:childTnLst>
                                    <p:set>
                                      <p:cBhvr>
                                        <p:cTn id="9" fill="hold"/>
                                        <p:tgtEl>
                                          <p:spTgt spid="335"/>
                                        </p:tgtEl>
                                        <p:attrNameLst>
                                          <p:attrName>style.visibility</p:attrName>
                                        </p:attrNameLst>
                                      </p:cBhvr>
                                      <p:to>
                                        <p:strVal val="visible"/>
                                      </p:to>
                                    </p:set>
                                    <p:anim calcmode="lin" valueType="num">
                                      <p:cBhvr>
                                        <p:cTn id="10" dur="1000" fill="hold"/>
                                        <p:tgtEl>
                                          <p:spTgt spid="335"/>
                                        </p:tgtEl>
                                        <p:attrNameLst>
                                          <p:attrName>ppt_x</p:attrName>
                                        </p:attrNameLst>
                                      </p:cBhvr>
                                      <p:tavLst>
                                        <p:tav tm="0">
                                          <p:val>
                                            <p:strVal val="#ppt_x"/>
                                          </p:val>
                                        </p:tav>
                                        <p:tav tm="100000">
                                          <p:val>
                                            <p:strVal val="#ppt_x"/>
                                          </p:val>
                                        </p:tav>
                                      </p:tavLst>
                                    </p:anim>
                                    <p:anim calcmode="lin" valueType="num">
                                      <p:cBhvr>
                                        <p:cTn id="11" dur="1000" fill="hold"/>
                                        <p:tgtEl>
                                          <p:spTgt spid="335"/>
                                        </p:tgtEl>
                                        <p:attrNameLst>
                                          <p:attrName>ppt_y</p:attrName>
                                        </p:attrNameLst>
                                      </p:cBhvr>
                                      <p:tavLst>
                                        <p:tav tm="0">
                                          <p:val>
                                            <p:strVal val="1+#ppt_h/2"/>
                                          </p:val>
                                        </p:tav>
                                        <p:tav tm="100000">
                                          <p:val>
                                            <p:strVal val="#ppt_y"/>
                                          </p:val>
                                        </p:tav>
                                      </p:tavLst>
                                    </p:anim>
                                  </p:childTnLst>
                                </p:cTn>
                              </p:par>
                              <p:par>
                                <p:cTn id="12" presetID="22" presetClass="entr" presetSubtype="4" fill="hold" grpId="3" nodeType="withEffect">
                                  <p:stCondLst>
                                    <p:cond delay="0"/>
                                  </p:stCondLst>
                                  <p:iterate>
                                    <p:tmAbs val="0"/>
                                  </p:iterate>
                                  <p:childTnLst>
                                    <p:set>
                                      <p:cBhvr>
                                        <p:cTn id="13" fill="hold"/>
                                        <p:tgtEl>
                                          <p:spTgt spid="334"/>
                                        </p:tgtEl>
                                        <p:attrNameLst>
                                          <p:attrName>style.visibility</p:attrName>
                                        </p:attrNameLst>
                                      </p:cBhvr>
                                      <p:to>
                                        <p:strVal val="visible"/>
                                      </p:to>
                                    </p:set>
                                    <p:animEffect transition="in" filter="wipe(down)">
                                      <p:cBhvr>
                                        <p:cTn id="14" dur="1000"/>
                                        <p:tgtEl>
                                          <p:spTgt spid="334"/>
                                        </p:tgtEl>
                                      </p:cBhvr>
                                    </p:animEffect>
                                  </p:childTnLst>
                                </p:cTn>
                              </p:par>
                              <p:par>
                                <p:cTn id="15" presetID="7" presetClass="entr" presetSubtype="4" fill="hold" grpId="4" nodeType="withEffect">
                                  <p:stCondLst>
                                    <p:cond delay="1000"/>
                                  </p:stCondLst>
                                  <p:iterate>
                                    <p:tmAbs val="0"/>
                                  </p:iterate>
                                  <p:childTnLst>
                                    <p:set>
                                      <p:cBhvr>
                                        <p:cTn id="16" fill="hold"/>
                                        <p:tgtEl>
                                          <p:spTgt spid="332"/>
                                        </p:tgtEl>
                                        <p:attrNameLst>
                                          <p:attrName>style.visibility</p:attrName>
                                        </p:attrNameLst>
                                      </p:cBhvr>
                                      <p:to>
                                        <p:strVal val="visible"/>
                                      </p:to>
                                    </p:set>
                                    <p:anim calcmode="lin" valueType="num">
                                      <p:cBhvr>
                                        <p:cTn id="17" dur="2000" fill="hold"/>
                                        <p:tgtEl>
                                          <p:spTgt spid="332"/>
                                        </p:tgtEl>
                                        <p:attrNameLst>
                                          <p:attrName>ppt_x</p:attrName>
                                        </p:attrNameLst>
                                      </p:cBhvr>
                                      <p:tavLst>
                                        <p:tav tm="0">
                                          <p:val>
                                            <p:strVal val="#ppt_x"/>
                                          </p:val>
                                        </p:tav>
                                        <p:tav tm="100000">
                                          <p:val>
                                            <p:strVal val="#ppt_x"/>
                                          </p:val>
                                        </p:tav>
                                      </p:tavLst>
                                    </p:anim>
                                    <p:anim calcmode="lin" valueType="num">
                                      <p:cBhvr>
                                        <p:cTn id="18" dur="2000" fill="hold"/>
                                        <p:tgtEl>
                                          <p:spTgt spid="3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5" nodeType="clickEffect">
                                  <p:stCondLst>
                                    <p:cond delay="0"/>
                                  </p:stCondLst>
                                  <p:iterate>
                                    <p:tmAbs val="0"/>
                                  </p:iterate>
                                  <p:childTnLst>
                                    <p:set>
                                      <p:cBhvr>
                                        <p:cTn id="22" fill="hold"/>
                                        <p:tgtEl>
                                          <p:spTgt spid="336"/>
                                        </p:tgtEl>
                                        <p:attrNameLst>
                                          <p:attrName>style.visibility</p:attrName>
                                        </p:attrNameLst>
                                      </p:cBhvr>
                                      <p:to>
                                        <p:strVal val="visible"/>
                                      </p:to>
                                    </p:set>
                                    <p:animEffect transition="in" filter="box(out)">
                                      <p:cBhvr>
                                        <p:cTn id="23" dur="799"/>
                                        <p:tgtEl>
                                          <p:spTgt spid="336"/>
                                        </p:tgtEl>
                                      </p:cBhvr>
                                    </p:animEffect>
                                  </p:childTnLst>
                                </p:cTn>
                              </p:par>
                            </p:childTnLst>
                          </p:cTn>
                        </p:par>
                        <p:par>
                          <p:cTn id="24" fill="hold">
                            <p:stCondLst>
                              <p:cond delay="799"/>
                            </p:stCondLst>
                            <p:childTnLst>
                              <p:par>
                                <p:cTn id="25" presetID="1" presetClass="mediacall" presetSubtype="0" fill="hold" nodeType="afterEffect">
                                  <p:stCondLst>
                                    <p:cond delay="0"/>
                                  </p:stCondLst>
                                  <p:childTnLst>
                                    <p:cmd type="call" cmd="playFrom(0.0)">
                                      <p:cBhvr>
                                        <p:cTn id="26" dur="84984" fill="hold"/>
                                        <p:tgtEl>
                                          <p:spTgt spid="3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336"/>
                </p:tgtEl>
              </p:cMediaNode>
            </p:video>
          </p:childTnLst>
        </p:cTn>
      </p:par>
    </p:tnLst>
    <p:bldLst>
      <p:bldP spid="332" grpId="4" animBg="1" advAuto="0"/>
      <p:bldP spid="333" grpId="1" animBg="1" advAuto="0"/>
      <p:bldP spid="334" grpId="3" animBg="1" advAuto="0"/>
      <p:bldP spid="335" grpId="2" animBg="1" advAuto="0"/>
      <p:bldP spid="336" grpId="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0" name="Shape 340"/>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sp>
        <p:nvSpPr>
          <p:cNvPr id="341" name="Shape 341"/>
          <p:cNvSpPr/>
          <p:nvPr/>
        </p:nvSpPr>
        <p:spPr>
          <a:xfrm>
            <a:off x="758431" y="1442716"/>
            <a:ext cx="9385744" cy="907326"/>
          </a:xfrm>
          <a:prstGeom prst="rect">
            <a:avLst/>
          </a:prstGeom>
          <a:ln w="12700">
            <a:miter lim="400000"/>
          </a:ln>
          <a:effectLst>
            <a:outerShdw blurRad="152400" dist="89775" dir="2700000" rotWithShape="0">
              <a:srgbClr val="010102"/>
            </a:outerShdw>
          </a:effectLst>
          <a:extLst>
            <a:ext uri="{C572A759-6A51-4108-AA02-DFA0A04FC94B}">
              <ma14:wrappingTextBoxFlag xmlns="" xmlns:ma14="http://schemas.microsoft.com/office/mac/drawingml/2011/main" val="1"/>
            </a:ext>
          </a:extLst>
        </p:spPr>
        <p:txBody>
          <a:bodyPr lIns="50800" tIns="50800" rIns="50800" bIns="50800" anchor="b"/>
          <a:lstStyle>
            <a:lvl1pPr>
              <a:lnSpc>
                <a:spcPct val="80000"/>
              </a:lnSpc>
              <a:spcBef>
                <a:spcPts val="0"/>
              </a:spcBef>
              <a:defRPr sz="5600" b="1" cap="all" spc="448">
                <a:solidFill>
                  <a:srgbClr val="CBCBCB"/>
                </a:solidFill>
                <a:latin typeface="Arial"/>
                <a:ea typeface="Arial"/>
                <a:cs typeface="Arial"/>
                <a:sym typeface="Arial"/>
              </a:defRPr>
            </a:lvl1pPr>
          </a:lstStyle>
          <a:p>
            <a:r>
              <a:t>3. Sleep Disorders</a:t>
            </a:r>
          </a:p>
        </p:txBody>
      </p:sp>
      <p:sp>
        <p:nvSpPr>
          <p:cNvPr id="342" name="Shape 342"/>
          <p:cNvSpPr>
            <a:spLocks noGrp="1"/>
          </p:cNvSpPr>
          <p:nvPr>
            <p:ph type="ctrTitle"/>
          </p:nvPr>
        </p:nvSpPr>
        <p:spPr>
          <a:xfrm>
            <a:off x="195274" y="-192126"/>
            <a:ext cx="12605363" cy="1912212"/>
          </a:xfrm>
          <a:prstGeom prst="rect">
            <a:avLst/>
          </a:prstGeom>
          <a:effectLst>
            <a:outerShdw blurRad="152400" dist="89775" dir="2700000" rotWithShape="0">
              <a:srgbClr val="010102"/>
            </a:outerShdw>
          </a:effectLst>
        </p:spPr>
        <p:txBody>
          <a:bodyPr>
            <a:noAutofit/>
          </a:bodyPr>
          <a:lstStyle>
            <a:lvl1pPr>
              <a:defRPr sz="9800" b="1">
                <a:solidFill>
                  <a:srgbClr val="CBCBCB"/>
                </a:solidFill>
                <a:latin typeface="Arial"/>
                <a:ea typeface="Arial"/>
                <a:cs typeface="Arial"/>
                <a:sym typeface="Arial"/>
              </a:defRPr>
            </a:lvl1pPr>
          </a:lstStyle>
          <a:p>
            <a:r>
              <a:t>I. Sleep &amp; Dreams</a:t>
            </a:r>
          </a:p>
        </p:txBody>
      </p:sp>
      <p:pic>
        <p:nvPicPr>
          <p:cNvPr id="343" name="float2.png"/>
          <p:cNvPicPr>
            <a:picLocks noChangeAspect="1"/>
          </p:cNvPicPr>
          <p:nvPr/>
        </p:nvPicPr>
        <p:blipFill>
          <a:blip r:embed="rId3">
            <a:extLst/>
          </a:blip>
          <a:stretch>
            <a:fillRect/>
          </a:stretch>
        </p:blipFill>
        <p:spPr>
          <a:xfrm rot="-4560000">
            <a:off x="6108156" y="2172575"/>
            <a:ext cx="10198101" cy="6286501"/>
          </a:xfrm>
          <a:prstGeom prst="rect">
            <a:avLst/>
          </a:prstGeom>
          <a:ln w="12700">
            <a:miter lim="400000"/>
          </a:ln>
          <a:effectLst>
            <a:outerShdw blurRad="1270000" dir="5400000" rotWithShape="0">
              <a:srgbClr val="FFFFFF">
                <a:alpha val="50000"/>
              </a:srgbClr>
            </a:outerShdw>
          </a:effectLst>
        </p:spPr>
      </p:pic>
      <p:sp>
        <p:nvSpPr>
          <p:cNvPr id="344" name="Shape 344"/>
          <p:cNvSpPr/>
          <p:nvPr/>
        </p:nvSpPr>
        <p:spPr>
          <a:xfrm>
            <a:off x="233963" y="4892769"/>
            <a:ext cx="5053314" cy="4504377"/>
          </a:xfrm>
          <a:prstGeom prst="roundRect">
            <a:avLst>
              <a:gd name="adj" fmla="val 10094"/>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345" name="Shape 345"/>
          <p:cNvSpPr/>
          <p:nvPr/>
        </p:nvSpPr>
        <p:spPr>
          <a:xfrm>
            <a:off x="340958" y="5081713"/>
            <a:ext cx="4839324" cy="4126490"/>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indent="8056" defTabSz="457200">
              <a:lnSpc>
                <a:spcPts val="5200"/>
              </a:lnSpc>
              <a:spcBef>
                <a:spcPts val="1800"/>
              </a:spcBef>
              <a:tabLst>
                <a:tab pos="4267200" algn="l"/>
                <a:tab pos="8724900" algn="l"/>
              </a:tabLst>
              <a:defRPr sz="4400" b="1" u="sng" spc="0">
                <a:solidFill>
                  <a:srgbClr val="FFFFFF"/>
                </a:solidFill>
                <a:latin typeface="Arial"/>
                <a:ea typeface="Arial"/>
                <a:cs typeface="Arial"/>
                <a:sym typeface="Arial"/>
              </a:defRPr>
            </a:pPr>
            <a:r>
              <a:rPr dirty="0"/>
              <a:t>Sleep Walking</a:t>
            </a:r>
          </a:p>
          <a:p>
            <a:pPr indent="8056" defTabSz="457200">
              <a:lnSpc>
                <a:spcPts val="3900"/>
              </a:lnSpc>
              <a:spcBef>
                <a:spcPts val="1800"/>
              </a:spcBef>
              <a:tabLst>
                <a:tab pos="4267200" algn="l"/>
                <a:tab pos="8724900" algn="l"/>
              </a:tabLst>
              <a:defRPr sz="3300" spc="0">
                <a:solidFill>
                  <a:srgbClr val="FFFFFF"/>
                </a:solidFill>
                <a:latin typeface="Arial"/>
                <a:ea typeface="Arial"/>
                <a:cs typeface="Arial"/>
                <a:sym typeface="Arial"/>
              </a:defRPr>
            </a:pPr>
            <a:r>
              <a:rPr dirty="0"/>
              <a:t>Most often occurs during the 1st hours of sleep &amp; stage 4(deep sleep).</a:t>
            </a:r>
          </a:p>
          <a:p>
            <a:pPr indent="8056" defTabSz="457200">
              <a:lnSpc>
                <a:spcPts val="3900"/>
              </a:lnSpc>
              <a:spcBef>
                <a:spcPts val="1800"/>
              </a:spcBef>
              <a:tabLst>
                <a:tab pos="4267200" algn="l"/>
                <a:tab pos="8724900" algn="l"/>
              </a:tabLst>
              <a:defRPr sz="3300" spc="0">
                <a:solidFill>
                  <a:srgbClr val="FFFFFF"/>
                </a:solidFill>
                <a:latin typeface="Arial"/>
                <a:ea typeface="Arial"/>
                <a:cs typeface="Arial"/>
                <a:sym typeface="Arial"/>
              </a:defRPr>
            </a:pPr>
            <a:r>
              <a:rPr dirty="0"/>
              <a:t>Night terrors sufferers more likely to sleep walk when older.</a:t>
            </a:r>
          </a:p>
        </p:txBody>
      </p:sp>
      <p:grpSp>
        <p:nvGrpSpPr>
          <p:cNvPr id="348" name="Group 348"/>
          <p:cNvGrpSpPr/>
          <p:nvPr/>
        </p:nvGrpSpPr>
        <p:grpSpPr>
          <a:xfrm>
            <a:off x="5576174" y="4416193"/>
            <a:ext cx="5631032" cy="5073063"/>
            <a:chOff x="0" y="23421"/>
            <a:chExt cx="5631031" cy="5073062"/>
          </a:xfrm>
        </p:grpSpPr>
        <p:pic>
          <p:nvPicPr>
            <p:cNvPr id="346" name="Picture 345"/>
            <p:cNvPicPr>
              <a:picLocks/>
            </p:cNvPicPr>
            <p:nvPr/>
          </p:nvPicPr>
          <p:blipFill>
            <a:blip r:embed="rId4">
              <a:extLst/>
            </a:blip>
            <a:stretch>
              <a:fillRect/>
            </a:stretch>
          </p:blipFill>
          <p:spPr>
            <a:xfrm>
              <a:off x="0" y="23421"/>
              <a:ext cx="5631032" cy="4982185"/>
            </a:xfrm>
            <a:prstGeom prst="rect">
              <a:avLst/>
            </a:prstGeom>
            <a:effectLst>
              <a:outerShdw blurRad="63500" dir="5400000" rotWithShape="0">
                <a:srgbClr val="FFFFFF"/>
              </a:outerShdw>
            </a:effectLst>
          </p:spPr>
        </p:pic>
        <p:sp>
          <p:nvSpPr>
            <p:cNvPr id="347" name="Shape 347"/>
            <p:cNvSpPr/>
            <p:nvPr/>
          </p:nvSpPr>
          <p:spPr>
            <a:xfrm>
              <a:off x="59056" y="101600"/>
              <a:ext cx="5538320" cy="4994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marL="236772" indent="-236772">
                <a:spcBef>
                  <a:spcPts val="1100"/>
                </a:spcBef>
                <a:defRPr sz="3000" spc="0">
                  <a:solidFill>
                    <a:srgbClr val="000000"/>
                  </a:solidFill>
                  <a:latin typeface="Arial"/>
                  <a:ea typeface="Arial"/>
                  <a:cs typeface="Arial"/>
                  <a:sym typeface="Arial"/>
                </a:defRPr>
              </a:pPr>
              <a:r>
                <a:t>• The sleepwalker often has no memory of what happened</a:t>
              </a:r>
            </a:p>
            <a:p>
              <a:pPr marL="236772" indent="-236772">
                <a:spcBef>
                  <a:spcPts val="1100"/>
                </a:spcBef>
                <a:defRPr sz="3000" spc="0">
                  <a:solidFill>
                    <a:srgbClr val="000000"/>
                  </a:solidFill>
                  <a:latin typeface="Arial"/>
                  <a:ea typeface="Arial"/>
                  <a:cs typeface="Arial"/>
                  <a:sym typeface="Arial"/>
                </a:defRPr>
              </a:pPr>
              <a:r>
                <a:t>• The sleepwalker’s eyes are usually open</a:t>
              </a:r>
            </a:p>
            <a:p>
              <a:pPr marL="236772" indent="-236772">
                <a:spcBef>
                  <a:spcPts val="1100"/>
                </a:spcBef>
                <a:defRPr sz="3000" spc="0">
                  <a:solidFill>
                    <a:srgbClr val="000000"/>
                  </a:solidFill>
                  <a:latin typeface="Arial"/>
                  <a:ea typeface="Arial"/>
                  <a:cs typeface="Arial"/>
                  <a:sym typeface="Arial"/>
                </a:defRPr>
              </a:pPr>
              <a:r>
                <a:t>• It doesn't hurt a sleepwalker to wake them up</a:t>
              </a:r>
            </a:p>
            <a:p>
              <a:pPr marL="236772" indent="-236772">
                <a:spcBef>
                  <a:spcPts val="1100"/>
                </a:spcBef>
                <a:defRPr sz="3000" spc="0">
                  <a:solidFill>
                    <a:srgbClr val="000000"/>
                  </a:solidFill>
                  <a:latin typeface="Arial"/>
                  <a:ea typeface="Arial"/>
                  <a:cs typeface="Arial"/>
                  <a:sym typeface="Arial"/>
                </a:defRPr>
              </a:pPr>
              <a:r>
                <a:t>• Between 1% &amp; 15% of the US adult population sleepwalks</a:t>
              </a:r>
            </a:p>
            <a:p>
              <a:pPr marL="236772" indent="-236772">
                <a:spcBef>
                  <a:spcPts val="1100"/>
                </a:spcBef>
                <a:defRPr sz="3000" spc="0">
                  <a:solidFill>
                    <a:srgbClr val="000000"/>
                  </a:solidFill>
                  <a:latin typeface="Arial"/>
                  <a:ea typeface="Arial"/>
                  <a:cs typeface="Arial"/>
                  <a:sym typeface="Arial"/>
                </a:defRPr>
              </a:pPr>
              <a:r>
                <a:t>• Sleepwalking is partly genetic</a:t>
              </a:r>
            </a:p>
          </p:txBody>
        </p:sp>
      </p:grpSp>
      <p:sp>
        <p:nvSpPr>
          <p:cNvPr id="349" name="Shape 349"/>
          <p:cNvSpPr/>
          <p:nvPr/>
        </p:nvSpPr>
        <p:spPr>
          <a:xfrm rot="21360000">
            <a:off x="5445594" y="3327900"/>
            <a:ext cx="5892191" cy="14859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defTabSz="457200">
              <a:lnSpc>
                <a:spcPts val="5700"/>
              </a:lnSpc>
              <a:spcBef>
                <a:spcPts val="1300"/>
              </a:spcBef>
              <a:tabLst>
                <a:tab pos="4267200" algn="l"/>
                <a:tab pos="8724900" algn="l"/>
              </a:tabLst>
              <a:defRPr sz="4800" b="1" i="1" spc="-288">
                <a:solidFill>
                  <a:srgbClr val="FFFFFF"/>
                </a:solidFill>
                <a:latin typeface="Century Gothic"/>
                <a:ea typeface="Century Gothic"/>
                <a:cs typeface="Century Gothic"/>
                <a:sym typeface="Century Gothic"/>
              </a:defRPr>
            </a:lvl1pPr>
          </a:lstStyle>
          <a:p>
            <a:r>
              <a:rPr dirty="0"/>
              <a:t>SLEEPWALKING FACTS</a:t>
            </a:r>
          </a:p>
        </p:txBody>
      </p:sp>
      <p:sp>
        <p:nvSpPr>
          <p:cNvPr id="350" name="Shape 350"/>
          <p:cNvSpPr/>
          <p:nvPr/>
        </p:nvSpPr>
        <p:spPr>
          <a:xfrm rot="21360000">
            <a:off x="130379" y="4291900"/>
            <a:ext cx="4990506" cy="8509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defTabSz="457200">
              <a:lnSpc>
                <a:spcPts val="5700"/>
              </a:lnSpc>
              <a:spcBef>
                <a:spcPts val="1300"/>
              </a:spcBef>
              <a:tabLst>
                <a:tab pos="4267200" algn="l"/>
                <a:tab pos="8724900" algn="l"/>
              </a:tabLst>
              <a:defRPr sz="4800" b="1" cap="all" spc="0">
                <a:solidFill>
                  <a:srgbClr val="FFFFFF"/>
                </a:solidFill>
                <a:effectLst>
                  <a:outerShdw blurRad="12700" dist="63500" dir="3300000" rotWithShape="0">
                    <a:srgbClr val="000000"/>
                  </a:outerShdw>
                </a:effectLst>
                <a:latin typeface="Century Gothic"/>
                <a:ea typeface="Century Gothic"/>
                <a:cs typeface="Century Gothic"/>
                <a:sym typeface="Century Gothic"/>
              </a:defRPr>
            </a:lvl1pPr>
          </a:lstStyle>
          <a:p>
            <a:r>
              <a:t>Somnambulism</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44"/>
                                        </p:tgtEl>
                                        <p:attrNameLst>
                                          <p:attrName>style.visibility</p:attrName>
                                        </p:attrNameLst>
                                      </p:cBhvr>
                                      <p:to>
                                        <p:strVal val="visible"/>
                                      </p:to>
                                    </p:set>
                                    <p:animEffect transition="in" filter="wipe(left)">
                                      <p:cBhvr>
                                        <p:cTn id="7" dur="1250"/>
                                        <p:tgtEl>
                                          <p:spTgt spid="344"/>
                                        </p:tgtEl>
                                      </p:cBhvr>
                                    </p:animEffect>
                                  </p:childTnLst>
                                </p:cTn>
                              </p:par>
                              <p:par>
                                <p:cTn id="8" presetID="2" presetClass="entr" presetSubtype="4" fill="hold" grpId="2" nodeType="withEffect">
                                  <p:stCondLst>
                                    <p:cond delay="0"/>
                                  </p:stCondLst>
                                  <p:iterate>
                                    <p:tmAbs val="0"/>
                                  </p:iterate>
                                  <p:childTnLst>
                                    <p:set>
                                      <p:cBhvr>
                                        <p:cTn id="9" fill="hold"/>
                                        <p:tgtEl>
                                          <p:spTgt spid="350"/>
                                        </p:tgtEl>
                                        <p:attrNameLst>
                                          <p:attrName>style.visibility</p:attrName>
                                        </p:attrNameLst>
                                      </p:cBhvr>
                                      <p:to>
                                        <p:strVal val="visible"/>
                                      </p:to>
                                    </p:set>
                                    <p:anim calcmode="lin" valueType="num">
                                      <p:cBhvr>
                                        <p:cTn id="10" dur="1000" fill="hold"/>
                                        <p:tgtEl>
                                          <p:spTgt spid="350"/>
                                        </p:tgtEl>
                                        <p:attrNameLst>
                                          <p:attrName>ppt_x</p:attrName>
                                        </p:attrNameLst>
                                      </p:cBhvr>
                                      <p:tavLst>
                                        <p:tav tm="0">
                                          <p:val>
                                            <p:strVal val="#ppt_x"/>
                                          </p:val>
                                        </p:tav>
                                        <p:tav tm="100000">
                                          <p:val>
                                            <p:strVal val="#ppt_x"/>
                                          </p:val>
                                        </p:tav>
                                      </p:tavLst>
                                    </p:anim>
                                    <p:anim calcmode="lin" valueType="num">
                                      <p:cBhvr>
                                        <p:cTn id="11" dur="1000" fill="hold"/>
                                        <p:tgtEl>
                                          <p:spTgt spid="350"/>
                                        </p:tgtEl>
                                        <p:attrNameLst>
                                          <p:attrName>ppt_y</p:attrName>
                                        </p:attrNameLst>
                                      </p:cBhvr>
                                      <p:tavLst>
                                        <p:tav tm="0">
                                          <p:val>
                                            <p:strVal val="1+#ppt_h/2"/>
                                          </p:val>
                                        </p:tav>
                                        <p:tav tm="100000">
                                          <p:val>
                                            <p:strVal val="#ppt_y"/>
                                          </p:val>
                                        </p:tav>
                                      </p:tavLst>
                                    </p:anim>
                                  </p:childTnLst>
                                </p:cTn>
                              </p:par>
                              <p:par>
                                <p:cTn id="12" presetID="22" presetClass="entr" presetSubtype="4" fill="hold" grpId="3" nodeType="withEffect">
                                  <p:stCondLst>
                                    <p:cond delay="300"/>
                                  </p:stCondLst>
                                  <p:iterate>
                                    <p:tmAbs val="0"/>
                                  </p:iterate>
                                  <p:childTnLst>
                                    <p:set>
                                      <p:cBhvr>
                                        <p:cTn id="13" fill="hold"/>
                                        <p:tgtEl>
                                          <p:spTgt spid="345"/>
                                        </p:tgtEl>
                                        <p:attrNameLst>
                                          <p:attrName>style.visibility</p:attrName>
                                        </p:attrNameLst>
                                      </p:cBhvr>
                                      <p:to>
                                        <p:strVal val="visible"/>
                                      </p:to>
                                    </p:set>
                                    <p:animEffect transition="in" filter="wipe(down)">
                                      <p:cBhvr>
                                        <p:cTn id="14" dur="1000"/>
                                        <p:tgtEl>
                                          <p:spTgt spid="345"/>
                                        </p:tgtEl>
                                      </p:cBhvr>
                                    </p:animEffect>
                                  </p:childTnLst>
                                </p:cTn>
                              </p:par>
                              <p:par>
                                <p:cTn id="15" presetID="2" presetClass="entr" presetSubtype="4" fill="hold" grpId="7" nodeType="withEffect">
                                  <p:stCondLst>
                                    <p:cond delay="300"/>
                                  </p:stCondLst>
                                  <p:iterate>
                                    <p:tmAbs val="0"/>
                                  </p:iterate>
                                  <p:childTnLst>
                                    <p:set>
                                      <p:cBhvr>
                                        <p:cTn id="16" fill="hold"/>
                                        <p:tgtEl>
                                          <p:spTgt spid="348"/>
                                        </p:tgtEl>
                                        <p:attrNameLst>
                                          <p:attrName>style.visibility</p:attrName>
                                        </p:attrNameLst>
                                      </p:cBhvr>
                                      <p:to>
                                        <p:strVal val="visible"/>
                                      </p:to>
                                    </p:set>
                                    <p:anim calcmode="lin" valueType="num">
                                      <p:cBhvr>
                                        <p:cTn id="17" dur="1000" fill="hold"/>
                                        <p:tgtEl>
                                          <p:spTgt spid="348"/>
                                        </p:tgtEl>
                                        <p:attrNameLst>
                                          <p:attrName>ppt_x</p:attrName>
                                        </p:attrNameLst>
                                      </p:cBhvr>
                                      <p:tavLst>
                                        <p:tav tm="0">
                                          <p:val>
                                            <p:strVal val="#ppt_x"/>
                                          </p:val>
                                        </p:tav>
                                        <p:tav tm="100000">
                                          <p:val>
                                            <p:strVal val="#ppt_x"/>
                                          </p:val>
                                        </p:tav>
                                      </p:tavLst>
                                    </p:anim>
                                    <p:anim calcmode="lin" valueType="num">
                                      <p:cBhvr>
                                        <p:cTn id="18" dur="1000" fill="hold"/>
                                        <p:tgtEl>
                                          <p:spTgt spid="348"/>
                                        </p:tgtEl>
                                        <p:attrNameLst>
                                          <p:attrName>ppt_y</p:attrName>
                                        </p:attrNameLst>
                                      </p:cBhvr>
                                      <p:tavLst>
                                        <p:tav tm="0">
                                          <p:val>
                                            <p:strVal val="1+#ppt_h/2"/>
                                          </p:val>
                                        </p:tav>
                                        <p:tav tm="100000">
                                          <p:val>
                                            <p:strVal val="#ppt_y"/>
                                          </p:val>
                                        </p:tav>
                                      </p:tavLst>
                                    </p:anim>
                                  </p:childTnLst>
                                </p:cTn>
                              </p:par>
                              <p:par>
                                <p:cTn id="19" presetID="2" presetClass="entr" presetSubtype="4" fill="hold" grpId="8" nodeType="withEffect">
                                  <p:stCondLst>
                                    <p:cond delay="750"/>
                                  </p:stCondLst>
                                  <p:iterate>
                                    <p:tmAbs val="0"/>
                                  </p:iterate>
                                  <p:childTnLst>
                                    <p:set>
                                      <p:cBhvr>
                                        <p:cTn id="20" fill="hold"/>
                                        <p:tgtEl>
                                          <p:spTgt spid="349"/>
                                        </p:tgtEl>
                                        <p:attrNameLst>
                                          <p:attrName>style.visibility</p:attrName>
                                        </p:attrNameLst>
                                      </p:cBhvr>
                                      <p:to>
                                        <p:strVal val="visible"/>
                                      </p:to>
                                    </p:set>
                                    <p:anim calcmode="lin" valueType="num">
                                      <p:cBhvr>
                                        <p:cTn id="21" dur="1000" fill="hold"/>
                                        <p:tgtEl>
                                          <p:spTgt spid="349"/>
                                        </p:tgtEl>
                                        <p:attrNameLst>
                                          <p:attrName>ppt_x</p:attrName>
                                        </p:attrNameLst>
                                      </p:cBhvr>
                                      <p:tavLst>
                                        <p:tav tm="0">
                                          <p:val>
                                            <p:strVal val="#ppt_x"/>
                                          </p:val>
                                        </p:tav>
                                        <p:tav tm="100000">
                                          <p:val>
                                            <p:strVal val="#ppt_x"/>
                                          </p:val>
                                        </p:tav>
                                      </p:tavLst>
                                    </p:anim>
                                    <p:anim calcmode="lin" valueType="num">
                                      <p:cBhvr>
                                        <p:cTn id="22" dur="1000" fill="hold"/>
                                        <p:tgtEl>
                                          <p:spTgt spid="349"/>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43"/>
                                        </p:tgtEl>
                                        <p:attrNameLst>
                                          <p:attrName>style.visibility</p:attrName>
                                        </p:attrNameLst>
                                      </p:cBhvr>
                                      <p:to>
                                        <p:strVal val="visible"/>
                                      </p:to>
                                    </p:set>
                                    <p:animEffect transition="in" filter="fade">
                                      <p:cBhvr>
                                        <p:cTn id="25" dur="2500"/>
                                        <p:tgtEl>
                                          <p:spTgt spid="343"/>
                                        </p:tgtEl>
                                      </p:cBhvr>
                                    </p:animEffect>
                                    <p:anim calcmode="lin" valueType="num">
                                      <p:cBhvr>
                                        <p:cTn id="26" dur="2500" fill="hold"/>
                                        <p:tgtEl>
                                          <p:spTgt spid="343"/>
                                        </p:tgtEl>
                                        <p:attrNameLst>
                                          <p:attrName>ppt_x</p:attrName>
                                        </p:attrNameLst>
                                      </p:cBhvr>
                                      <p:tavLst>
                                        <p:tav tm="0">
                                          <p:val>
                                            <p:strVal val="#ppt_x"/>
                                          </p:val>
                                        </p:tav>
                                        <p:tav tm="100000">
                                          <p:val>
                                            <p:strVal val="#ppt_x"/>
                                          </p:val>
                                        </p:tav>
                                      </p:tavLst>
                                    </p:anim>
                                    <p:anim calcmode="lin" valueType="num">
                                      <p:cBhvr>
                                        <p:cTn id="27" dur="2500" fill="hold"/>
                                        <p:tgtEl>
                                          <p:spTgt spid="3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animBg="1" advAuto="0"/>
      <p:bldP spid="345" grpId="3" animBg="1" advAuto="0"/>
      <p:bldP spid="348" grpId="7" animBg="1" advAuto="0"/>
      <p:bldP spid="349" grpId="8" animBg="1" advAuto="0"/>
      <p:bldP spid="350"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4" name="Shape 354"/>
          <p:cNvSpPr/>
          <p:nvPr/>
        </p:nvSpPr>
        <p:spPr>
          <a:xfrm>
            <a:off x="564510" y="9165569"/>
            <a:ext cx="1187578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spc="0">
                <a:solidFill>
                  <a:srgbClr val="000000"/>
                </a:solidFill>
                <a:latin typeface="Helvetica"/>
                <a:ea typeface="Helvetica"/>
                <a:cs typeface="Helvetica"/>
                <a:sym typeface="Helvetica"/>
              </a:defRPr>
            </a:pPr>
            <a:endParaRPr/>
          </a:p>
        </p:txBody>
      </p:sp>
      <p:grpSp>
        <p:nvGrpSpPr>
          <p:cNvPr id="360" name="Group 360"/>
          <p:cNvGrpSpPr/>
          <p:nvPr/>
        </p:nvGrpSpPr>
        <p:grpSpPr>
          <a:xfrm>
            <a:off x="-41244" y="2022572"/>
            <a:ext cx="7776883" cy="7425778"/>
            <a:chOff x="0" y="0"/>
            <a:chExt cx="7776881" cy="7425777"/>
          </a:xfrm>
        </p:grpSpPr>
        <p:pic>
          <p:nvPicPr>
            <p:cNvPr id="355" name="Apnea.png"/>
            <p:cNvPicPr>
              <a:picLocks noChangeAspect="1"/>
            </p:cNvPicPr>
            <p:nvPr/>
          </p:nvPicPr>
          <p:blipFill>
            <a:blip r:embed="rId3">
              <a:extLst/>
            </a:blip>
            <a:stretch>
              <a:fillRect/>
            </a:stretch>
          </p:blipFill>
          <p:spPr>
            <a:xfrm>
              <a:off x="0" y="1561015"/>
              <a:ext cx="7776882" cy="5864763"/>
            </a:xfrm>
            <a:prstGeom prst="rect">
              <a:avLst/>
            </a:prstGeom>
            <a:ln w="12700" cap="flat">
              <a:noFill/>
              <a:miter lim="400000"/>
            </a:ln>
            <a:effectLst>
              <a:outerShdw blurRad="381000" dir="5400000" rotWithShape="0">
                <a:srgbClr val="FFFFFF">
                  <a:alpha val="50000"/>
                </a:srgbClr>
              </a:outerShdw>
            </a:effectLst>
          </p:spPr>
        </p:pic>
        <p:sp>
          <p:nvSpPr>
            <p:cNvPr id="356" name="Shape 356"/>
            <p:cNvSpPr/>
            <p:nvPr/>
          </p:nvSpPr>
          <p:spPr>
            <a:xfrm>
              <a:off x="1175278" y="1023933"/>
              <a:ext cx="1023970" cy="579034"/>
            </a:xfrm>
            <a:prstGeom prst="rect">
              <a:avLst/>
            </a:prstGeom>
            <a:solidFill>
              <a:srgbClr val="00A3E8"/>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57" name="Shape 357"/>
            <p:cNvSpPr/>
            <p:nvPr/>
          </p:nvSpPr>
          <p:spPr>
            <a:xfrm>
              <a:off x="4537541" y="1031971"/>
              <a:ext cx="1023970" cy="579034"/>
            </a:xfrm>
            <a:prstGeom prst="rect">
              <a:avLst/>
            </a:prstGeom>
            <a:solidFill>
              <a:srgbClr val="FFC90B"/>
            </a:solidFill>
            <a:ln w="12700" cap="flat">
              <a:noFill/>
              <a:miter lim="400000"/>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358" name="Shape 358"/>
            <p:cNvSpPr/>
            <p:nvPr/>
          </p:nvSpPr>
          <p:spPr>
            <a:xfrm rot="21360000">
              <a:off x="723681" y="439922"/>
              <a:ext cx="2233031" cy="762001"/>
            </a:xfrm>
            <a:prstGeom prst="rect">
              <a:avLst/>
            </a:prstGeom>
            <a:noFill/>
            <a:ln w="12700" cap="flat">
              <a:noFill/>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marL="463784" indent="-463784" defTabSz="457200">
                <a:lnSpc>
                  <a:spcPts val="5100"/>
                </a:lnSpc>
                <a:spcBef>
                  <a:spcPts val="1300"/>
                </a:spcBef>
                <a:tabLst>
                  <a:tab pos="4267200" algn="l"/>
                  <a:tab pos="8724900" algn="l"/>
                </a:tabLst>
                <a:defRPr sz="4300" b="1" i="1" spc="-258">
                  <a:solidFill>
                    <a:srgbClr val="FFFFFF"/>
                  </a:solidFill>
                  <a:latin typeface="Century Gothic"/>
                  <a:ea typeface="Century Gothic"/>
                  <a:cs typeface="Century Gothic"/>
                  <a:sym typeface="Century Gothic"/>
                </a:defRPr>
              </a:lvl1pPr>
            </a:lstStyle>
            <a:p>
              <a:r>
                <a:t>OXYGEN</a:t>
              </a:r>
            </a:p>
          </p:txBody>
        </p:sp>
        <p:sp>
          <p:nvSpPr>
            <p:cNvPr id="359" name="Shape 359"/>
            <p:cNvSpPr/>
            <p:nvPr/>
          </p:nvSpPr>
          <p:spPr>
            <a:xfrm rot="21360000">
              <a:off x="3799372" y="67939"/>
              <a:ext cx="1987815" cy="1143001"/>
            </a:xfrm>
            <a:prstGeom prst="rect">
              <a:avLst/>
            </a:prstGeom>
            <a:noFill/>
            <a:ln w="12700" cap="flat">
              <a:noFill/>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marL="463784" indent="-463784" algn="ctr" defTabSz="457200">
                <a:lnSpc>
                  <a:spcPts val="4000"/>
                </a:lnSpc>
                <a:spcBef>
                  <a:spcPts val="0"/>
                </a:spcBef>
                <a:tabLst>
                  <a:tab pos="4267200" algn="l"/>
                  <a:tab pos="8724900" algn="l"/>
                </a:tabLst>
                <a:defRPr sz="3400" b="1" i="1" spc="-204">
                  <a:solidFill>
                    <a:srgbClr val="FFFFFF"/>
                  </a:solidFill>
                  <a:latin typeface="Century Gothic"/>
                  <a:ea typeface="Century Gothic"/>
                  <a:cs typeface="Century Gothic"/>
                  <a:sym typeface="Century Gothic"/>
                </a:defRPr>
              </a:pPr>
              <a:r>
                <a:rPr dirty="0"/>
                <a:t>CARBON </a:t>
              </a:r>
            </a:p>
            <a:p>
              <a:pPr marL="463784" indent="-463784" algn="ctr" defTabSz="457200">
                <a:lnSpc>
                  <a:spcPts val="4000"/>
                </a:lnSpc>
                <a:spcBef>
                  <a:spcPts val="0"/>
                </a:spcBef>
                <a:tabLst>
                  <a:tab pos="4267200" algn="l"/>
                  <a:tab pos="8724900" algn="l"/>
                </a:tabLst>
                <a:defRPr sz="3400" b="1" i="1" spc="-204">
                  <a:solidFill>
                    <a:srgbClr val="FFFFFF"/>
                  </a:solidFill>
                  <a:latin typeface="Century Gothic"/>
                  <a:ea typeface="Century Gothic"/>
                  <a:cs typeface="Century Gothic"/>
                  <a:sym typeface="Century Gothic"/>
                </a:defRPr>
              </a:pPr>
              <a:r>
                <a:rPr dirty="0"/>
                <a:t>DIOXIDE</a:t>
              </a:r>
            </a:p>
          </p:txBody>
        </p:sp>
      </p:grpSp>
      <p:pic>
        <p:nvPicPr>
          <p:cNvPr id="361" name="sleep_apnea2.jpg"/>
          <p:cNvPicPr>
            <a:picLocks/>
          </p:cNvPicPr>
          <p:nvPr/>
        </p:nvPicPr>
        <p:blipFill>
          <a:blip r:embed="rId4">
            <a:extLst/>
          </a:blip>
          <a:stretch>
            <a:fillRect/>
          </a:stretch>
        </p:blipFill>
        <p:spPr>
          <a:xfrm flipH="1">
            <a:off x="-51980" y="3009385"/>
            <a:ext cx="8812532" cy="6332032"/>
          </a:xfrm>
          <a:prstGeom prst="rect">
            <a:avLst/>
          </a:prstGeom>
          <a:ln w="12700">
            <a:miter lim="400000"/>
          </a:ln>
        </p:spPr>
      </p:pic>
      <p:sp>
        <p:nvSpPr>
          <p:cNvPr id="362" name="Shape 362"/>
          <p:cNvSpPr/>
          <p:nvPr/>
        </p:nvSpPr>
        <p:spPr>
          <a:xfrm>
            <a:off x="7676660" y="4244632"/>
            <a:ext cx="5053315" cy="5104702"/>
          </a:xfrm>
          <a:prstGeom prst="roundRect">
            <a:avLst>
              <a:gd name="adj" fmla="val 8998"/>
            </a:avLst>
          </a:prstGeom>
          <a:solidFill>
            <a:srgbClr val="000000"/>
          </a:solidFill>
          <a:ln w="25400">
            <a:solidFill>
              <a:srgbClr val="FFFFFF"/>
            </a:solidFill>
            <a:miter lim="400000"/>
          </a:ln>
        </p:spPr>
        <p:txBody>
          <a:bodyPr lIns="50800" tIns="50800" rIns="50800" bIns="50800" anchor="ctr"/>
          <a:lstStyle/>
          <a:p>
            <a:pPr algn="ctr">
              <a:spcBef>
                <a:spcPts val="0"/>
              </a:spcBef>
              <a:defRPr sz="2600" spc="0">
                <a:solidFill>
                  <a:srgbClr val="FFFFFF"/>
                </a:solidFill>
                <a:latin typeface="Helvetica Light"/>
                <a:ea typeface="Helvetica Light"/>
                <a:cs typeface="Helvetica Light"/>
                <a:sym typeface="Helvetica Light"/>
              </a:defRPr>
            </a:pPr>
            <a:endParaRPr/>
          </a:p>
        </p:txBody>
      </p:sp>
      <p:sp>
        <p:nvSpPr>
          <p:cNvPr id="363" name="Shape 363"/>
          <p:cNvSpPr/>
          <p:nvPr/>
        </p:nvSpPr>
        <p:spPr>
          <a:xfrm>
            <a:off x="7783656" y="4800600"/>
            <a:ext cx="4839324" cy="4616648"/>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indent="8056" defTabSz="457200">
              <a:lnSpc>
                <a:spcPts val="3600"/>
              </a:lnSpc>
              <a:spcBef>
                <a:spcPts val="0"/>
              </a:spcBef>
              <a:tabLst>
                <a:tab pos="4267200" algn="l"/>
                <a:tab pos="8724900" algn="l"/>
              </a:tabLst>
              <a:defRPr sz="5100" b="1" spc="0">
                <a:solidFill>
                  <a:srgbClr val="FFFFFF"/>
                </a:solidFill>
                <a:latin typeface="Arial"/>
                <a:ea typeface="Arial"/>
                <a:cs typeface="Arial"/>
                <a:sym typeface="Arial"/>
              </a:defRPr>
            </a:pPr>
            <a:r>
              <a:rPr sz="3300" b="0" dirty="0"/>
              <a:t>A person stops breathing during their sleep.</a:t>
            </a:r>
          </a:p>
          <a:p>
            <a:pPr marL="471841" indent="-340958" defTabSz="914400">
              <a:lnSpc>
                <a:spcPts val="3600"/>
              </a:lnSpc>
              <a:spcBef>
                <a:spcPts val="800"/>
              </a:spcBef>
              <a:defRPr sz="3300" spc="0">
                <a:solidFill>
                  <a:srgbClr val="FFFFFF"/>
                </a:solidFill>
                <a:latin typeface="Arial"/>
                <a:ea typeface="Arial"/>
                <a:cs typeface="Arial"/>
                <a:sym typeface="Arial"/>
              </a:defRPr>
            </a:pPr>
            <a:r>
              <a:rPr dirty="0"/>
              <a:t> - Wake up momentarily, gasps for air, then falls back asleep.</a:t>
            </a:r>
          </a:p>
          <a:p>
            <a:pPr marL="471841" indent="-340958" defTabSz="914400">
              <a:lnSpc>
                <a:spcPts val="3600"/>
              </a:lnSpc>
              <a:spcBef>
                <a:spcPts val="800"/>
              </a:spcBef>
              <a:defRPr sz="3300" spc="0">
                <a:solidFill>
                  <a:srgbClr val="FFFFFF"/>
                </a:solidFill>
                <a:latin typeface="Arial"/>
                <a:ea typeface="Arial"/>
                <a:cs typeface="Arial"/>
                <a:sym typeface="Arial"/>
              </a:defRPr>
            </a:pPr>
            <a:r>
              <a:rPr dirty="0"/>
              <a:t> - Very common, especially in heavy males.</a:t>
            </a:r>
          </a:p>
          <a:p>
            <a:pPr marL="685800" indent="-685800" defTabSz="914400">
              <a:lnSpc>
                <a:spcPts val="3600"/>
              </a:lnSpc>
              <a:spcBef>
                <a:spcPts val="800"/>
              </a:spcBef>
              <a:defRPr sz="3300" spc="0">
                <a:solidFill>
                  <a:srgbClr val="FFFFFF"/>
                </a:solidFill>
                <a:latin typeface="Arial"/>
                <a:ea typeface="Arial"/>
                <a:cs typeface="Arial"/>
                <a:sym typeface="Arial"/>
              </a:defRPr>
            </a:pPr>
            <a:r>
              <a:rPr dirty="0"/>
              <a:t>  - Can be fatal</a:t>
            </a:r>
          </a:p>
        </p:txBody>
      </p:sp>
      <p:sp>
        <p:nvSpPr>
          <p:cNvPr id="364" name="Shape 364"/>
          <p:cNvSpPr/>
          <p:nvPr/>
        </p:nvSpPr>
        <p:spPr>
          <a:xfrm rot="21360000">
            <a:off x="7815303" y="3584574"/>
            <a:ext cx="4498178" cy="1079501"/>
          </a:xfrm>
          <a:prstGeom prst="rect">
            <a:avLst/>
          </a:prstGeom>
          <a:ln w="12700">
            <a:miter lim="400000"/>
          </a:ln>
          <a:effectLst>
            <a:outerShdw blurRad="63500" dist="53886" dir="54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63784" indent="-463784" algn="ctr" defTabSz="457200">
              <a:lnSpc>
                <a:spcPts val="7500"/>
              </a:lnSpc>
              <a:spcBef>
                <a:spcPts val="0"/>
              </a:spcBef>
              <a:tabLst>
                <a:tab pos="4267200" algn="l"/>
                <a:tab pos="8724900" algn="l"/>
              </a:tabLst>
              <a:defRPr sz="6300" b="1" i="1" spc="-378">
                <a:solidFill>
                  <a:srgbClr val="FFFFFF"/>
                </a:solidFill>
                <a:effectLst>
                  <a:outerShdw blurRad="38100" dist="50800" dir="2760000" rotWithShape="0">
                    <a:srgbClr val="000000"/>
                  </a:outerShdw>
                </a:effectLst>
                <a:latin typeface="Century Gothic"/>
                <a:ea typeface="Century Gothic"/>
                <a:cs typeface="Century Gothic"/>
                <a:sym typeface="Century Gothic"/>
              </a:defRPr>
            </a:lvl1pPr>
          </a:lstStyle>
          <a:p>
            <a:r>
              <a:rPr dirty="0"/>
              <a:t>SLEEP APNEA</a:t>
            </a:r>
          </a:p>
        </p:txBody>
      </p:sp>
      <p:sp>
        <p:nvSpPr>
          <p:cNvPr id="365" name="Shape 365"/>
          <p:cNvSpPr>
            <a:spLocks noGrp="1"/>
          </p:cNvSpPr>
          <p:nvPr>
            <p:ph type="ctrTitle"/>
          </p:nvPr>
        </p:nvSpPr>
        <p:spPr>
          <a:xfrm>
            <a:off x="195274" y="-446126"/>
            <a:ext cx="12605363" cy="1912212"/>
          </a:xfrm>
          <a:prstGeom prst="rect">
            <a:avLst/>
          </a:prstGeom>
          <a:effectLst>
            <a:outerShdw blurRad="152400" dist="89775" dir="2700000" rotWithShape="0">
              <a:srgbClr val="010102"/>
            </a:outerShdw>
          </a:effectLst>
        </p:spPr>
        <p:txBody>
          <a:bodyPr>
            <a:noAutofit/>
          </a:bodyPr>
          <a:lstStyle>
            <a:lvl1pPr>
              <a:defRPr sz="9800" b="1">
                <a:solidFill>
                  <a:srgbClr val="CBCBCB"/>
                </a:solidFill>
                <a:latin typeface="Arial"/>
                <a:ea typeface="Arial"/>
                <a:cs typeface="Arial"/>
                <a:sym typeface="Arial"/>
              </a:defRPr>
            </a:lvl1pPr>
          </a:lstStyle>
          <a:p>
            <a:r>
              <a:t>I. Sleep &amp; Dreams</a:t>
            </a:r>
          </a:p>
        </p:txBody>
      </p:sp>
      <p:sp>
        <p:nvSpPr>
          <p:cNvPr id="366" name="Shape 366"/>
          <p:cNvSpPr/>
          <p:nvPr/>
        </p:nvSpPr>
        <p:spPr>
          <a:xfrm>
            <a:off x="758431" y="1188716"/>
            <a:ext cx="9385744" cy="907326"/>
          </a:xfrm>
          <a:prstGeom prst="rect">
            <a:avLst/>
          </a:prstGeom>
          <a:ln w="12700">
            <a:miter lim="400000"/>
          </a:ln>
          <a:effectLst>
            <a:outerShdw blurRad="152400" dist="89775" dir="2700000" rotWithShape="0">
              <a:srgbClr val="010102"/>
            </a:outerShdw>
          </a:effectLst>
          <a:extLst>
            <a:ext uri="{C572A759-6A51-4108-AA02-DFA0A04FC94B}">
              <ma14:wrappingTextBoxFlag xmlns="" xmlns:ma14="http://schemas.microsoft.com/office/mac/drawingml/2011/main" val="1"/>
            </a:ext>
          </a:extLst>
        </p:spPr>
        <p:txBody>
          <a:bodyPr lIns="50800" tIns="50800" rIns="50800" bIns="50800" anchor="b"/>
          <a:lstStyle>
            <a:lvl1pPr>
              <a:lnSpc>
                <a:spcPct val="80000"/>
              </a:lnSpc>
              <a:spcBef>
                <a:spcPts val="0"/>
              </a:spcBef>
              <a:defRPr sz="5600" b="1" cap="all" spc="448">
                <a:solidFill>
                  <a:srgbClr val="CBCBCB"/>
                </a:solidFill>
                <a:latin typeface="Arial"/>
                <a:ea typeface="Arial"/>
                <a:cs typeface="Arial"/>
                <a:sym typeface="Arial"/>
              </a:defRPr>
            </a:lvl1pPr>
          </a:lstStyle>
          <a:p>
            <a:r>
              <a:t>3. Sleep Disorders</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iterate>
                                    <p:tmAbs val="0"/>
                                  </p:iterate>
                                  <p:childTnLst>
                                    <p:set>
                                      <p:cBhvr>
                                        <p:cTn id="6" fill="hold"/>
                                        <p:tgtEl>
                                          <p:spTgt spid="362"/>
                                        </p:tgtEl>
                                        <p:attrNameLst>
                                          <p:attrName>style.visibility</p:attrName>
                                        </p:attrNameLst>
                                      </p:cBhvr>
                                      <p:to>
                                        <p:strVal val="visible"/>
                                      </p:to>
                                    </p:set>
                                    <p:animEffect transition="in" filter="wipe(left)">
                                      <p:cBhvr>
                                        <p:cTn id="7" dur="1250"/>
                                        <p:tgtEl>
                                          <p:spTgt spid="362"/>
                                        </p:tgtEl>
                                      </p:cBhvr>
                                    </p:animEffect>
                                  </p:childTnLst>
                                </p:cTn>
                              </p:par>
                              <p:par>
                                <p:cTn id="8" presetID="22" presetClass="entr" presetSubtype="4" fill="hold" grpId="2" nodeType="withEffect">
                                  <p:stCondLst>
                                    <p:cond delay="750"/>
                                  </p:stCondLst>
                                  <p:iterate>
                                    <p:tmAbs val="0"/>
                                  </p:iterate>
                                  <p:childTnLst>
                                    <p:set>
                                      <p:cBhvr>
                                        <p:cTn id="9" fill="hold"/>
                                        <p:tgtEl>
                                          <p:spTgt spid="363"/>
                                        </p:tgtEl>
                                        <p:attrNameLst>
                                          <p:attrName>style.visibility</p:attrName>
                                        </p:attrNameLst>
                                      </p:cBhvr>
                                      <p:to>
                                        <p:strVal val="visible"/>
                                      </p:to>
                                    </p:set>
                                    <p:animEffect transition="in" filter="wipe(down)">
                                      <p:cBhvr>
                                        <p:cTn id="10" dur="1000"/>
                                        <p:tgtEl>
                                          <p:spTgt spid="363"/>
                                        </p:tgtEl>
                                      </p:cBhvr>
                                    </p:animEffect>
                                  </p:childTnLst>
                                </p:cTn>
                              </p:par>
                              <p:par>
                                <p:cTn id="11" presetID="2" presetClass="entr" presetSubtype="4" fill="hold" grpId="3" nodeType="withEffect">
                                  <p:stCondLst>
                                    <p:cond delay="750"/>
                                  </p:stCondLst>
                                  <p:iterate>
                                    <p:tmAbs val="0"/>
                                  </p:iterate>
                                  <p:childTnLst>
                                    <p:set>
                                      <p:cBhvr>
                                        <p:cTn id="12" fill="hold"/>
                                        <p:tgtEl>
                                          <p:spTgt spid="364"/>
                                        </p:tgtEl>
                                        <p:attrNameLst>
                                          <p:attrName>style.visibility</p:attrName>
                                        </p:attrNameLst>
                                      </p:cBhvr>
                                      <p:to>
                                        <p:strVal val="visible"/>
                                      </p:to>
                                    </p:set>
                                    <p:anim calcmode="lin" valueType="num">
                                      <p:cBhvr>
                                        <p:cTn id="13" dur="1000" fill="hold"/>
                                        <p:tgtEl>
                                          <p:spTgt spid="364"/>
                                        </p:tgtEl>
                                        <p:attrNameLst>
                                          <p:attrName>ppt_x</p:attrName>
                                        </p:attrNameLst>
                                      </p:cBhvr>
                                      <p:tavLst>
                                        <p:tav tm="0">
                                          <p:val>
                                            <p:strVal val="#ppt_x"/>
                                          </p:val>
                                        </p:tav>
                                        <p:tav tm="100000">
                                          <p:val>
                                            <p:strVal val="#ppt_x"/>
                                          </p:val>
                                        </p:tav>
                                      </p:tavLst>
                                    </p:anim>
                                    <p:anim calcmode="lin" valueType="num">
                                      <p:cBhvr>
                                        <p:cTn id="14" dur="1000" fill="hold"/>
                                        <p:tgtEl>
                                          <p:spTgt spid="364"/>
                                        </p:tgtEl>
                                        <p:attrNameLst>
                                          <p:attrName>ppt_y</p:attrName>
                                        </p:attrNameLst>
                                      </p:cBhvr>
                                      <p:tavLst>
                                        <p:tav tm="0">
                                          <p:val>
                                            <p:strVal val="1+#ppt_h/2"/>
                                          </p:val>
                                        </p:tav>
                                        <p:tav tm="100000">
                                          <p:val>
                                            <p:strVal val="#ppt_y"/>
                                          </p:val>
                                        </p:tav>
                                      </p:tavLst>
                                    </p:anim>
                                  </p:childTnLst>
                                </p:cTn>
                              </p:par>
                              <p:par>
                                <p:cTn id="15" presetID="22" presetClass="entr" presetSubtype="4" fill="hold" grpId="4" nodeType="withEffect">
                                  <p:stCondLst>
                                    <p:cond delay="1250"/>
                                  </p:stCondLst>
                                  <p:iterate>
                                    <p:tmAbs val="0"/>
                                  </p:iterate>
                                  <p:childTnLst>
                                    <p:set>
                                      <p:cBhvr>
                                        <p:cTn id="16" fill="hold"/>
                                        <p:tgtEl>
                                          <p:spTgt spid="360"/>
                                        </p:tgtEl>
                                        <p:attrNameLst>
                                          <p:attrName>style.visibility</p:attrName>
                                        </p:attrNameLst>
                                      </p:cBhvr>
                                      <p:to>
                                        <p:strVal val="visible"/>
                                      </p:to>
                                    </p:set>
                                    <p:animEffect transition="in" filter="wipe(down)">
                                      <p:cBhvr>
                                        <p:cTn id="17" dur="1000"/>
                                        <p:tgtEl>
                                          <p:spTgt spid="3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5" nodeType="clickEffect">
                                  <p:stCondLst>
                                    <p:cond delay="0"/>
                                  </p:stCondLst>
                                  <p:iterate>
                                    <p:tmAbs val="0"/>
                                  </p:iterate>
                                  <p:childTnLst>
                                    <p:set>
                                      <p:cBhvr>
                                        <p:cTn id="21" fill="hold"/>
                                        <p:tgtEl>
                                          <p:spTgt spid="361"/>
                                        </p:tgtEl>
                                        <p:attrNameLst>
                                          <p:attrName>style.visibility</p:attrName>
                                        </p:attrNameLst>
                                      </p:cBhvr>
                                      <p:to>
                                        <p:strVal val="visible"/>
                                      </p:to>
                                    </p:set>
                                    <p:animEffect transition="in" filter="wipe(down)">
                                      <p:cBhvr>
                                        <p:cTn id="22" dur="1000"/>
                                        <p:tgtEl>
                                          <p:spTgt spid="361"/>
                                        </p:tgtEl>
                                      </p:cBhvr>
                                    </p:animEffect>
                                  </p:childTnLst>
                                </p:cTn>
                              </p:par>
                              <p:par>
                                <p:cTn id="23" presetID="22" presetClass="exit" presetSubtype="4" fill="hold" grpId="6" nodeType="withEffect">
                                  <p:stCondLst>
                                    <p:cond delay="0"/>
                                  </p:stCondLst>
                                  <p:iterate>
                                    <p:tmAbs val="0"/>
                                  </p:iterate>
                                  <p:childTnLst>
                                    <p:animEffect transition="out" filter="wipe(down)">
                                      <p:cBhvr>
                                        <p:cTn id="24" dur="1000" fill="hold"/>
                                        <p:tgtEl>
                                          <p:spTgt spid="360"/>
                                        </p:tgtEl>
                                      </p:cBhvr>
                                    </p:animEffect>
                                    <p:set>
                                      <p:cBhvr>
                                        <p:cTn id="25" fill="hold">
                                          <p:stCondLst>
                                            <p:cond delay="999"/>
                                          </p:stCondLst>
                                        </p:cTn>
                                        <p:tgtEl>
                                          <p:spTgt spid="3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4" animBg="1" advAuto="0"/>
      <p:bldP spid="360" grpId="6" animBg="1" advAuto="0"/>
      <p:bldP spid="361" grpId="5" animBg="1" advAuto="0"/>
      <p:bldP spid="362" grpId="1" animBg="1" advAuto="0"/>
      <p:bldP spid="363" grpId="2" animBg="1" advAuto="0"/>
      <p:bldP spid="364"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enses, Language and Engaging People | Cruxcatalyst: The Heart of Chan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4200" y="391520"/>
            <a:ext cx="2542508" cy="3549750"/>
          </a:xfrm>
          <a:prstGeom prst="rect">
            <a:avLst/>
          </a:prstGeom>
        </p:spPr>
      </p:pic>
      <p:sp>
        <p:nvSpPr>
          <p:cNvPr id="8" name="Text Placeholder 7"/>
          <p:cNvSpPr>
            <a:spLocks noGrp="1"/>
          </p:cNvSpPr>
          <p:nvPr>
            <p:ph type="body" sz="quarter" idx="13"/>
          </p:nvPr>
        </p:nvSpPr>
        <p:spPr/>
        <p:txBody>
          <a:bodyPr/>
          <a:lstStyle/>
          <a:p>
            <a:endParaRPr lang="en-US"/>
          </a:p>
        </p:txBody>
      </p:sp>
      <p:sp>
        <p:nvSpPr>
          <p:cNvPr id="7" name="Title 6"/>
          <p:cNvSpPr>
            <a:spLocks noGrp="1"/>
          </p:cNvSpPr>
          <p:nvPr>
            <p:ph type="title"/>
          </p:nvPr>
        </p:nvSpPr>
        <p:spPr>
          <a:xfrm>
            <a:off x="571500" y="398590"/>
            <a:ext cx="11861800" cy="723900"/>
          </a:xfrm>
        </p:spPr>
        <p:txBody>
          <a:bodyPr>
            <a:noAutofit/>
          </a:bodyPr>
          <a:lstStyle/>
          <a:p>
            <a:r>
              <a:rPr lang="en-US" sz="6600" dirty="0" smtClean="0"/>
              <a:t>Share your images</a:t>
            </a:r>
            <a:endParaRPr lang="en-US" sz="6600" dirty="0"/>
          </a:p>
        </p:txBody>
      </p:sp>
      <p:sp>
        <p:nvSpPr>
          <p:cNvPr id="9" name="TextBox 8"/>
          <p:cNvSpPr txBox="1"/>
          <p:nvPr/>
        </p:nvSpPr>
        <p:spPr>
          <a:xfrm>
            <a:off x="584331" y="1784893"/>
            <a:ext cx="11722100" cy="7463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6000" b="0" i="0" u="none" strike="noStrike" cap="none" spc="28" normalizeH="0" baseline="0" dirty="0" smtClean="0">
                <a:ln>
                  <a:noFill/>
                </a:ln>
                <a:solidFill>
                  <a:srgbClr val="5C5C5C"/>
                </a:solidFill>
                <a:effectLst/>
                <a:uFillTx/>
                <a:sym typeface="Iowan Old Style Italic"/>
              </a:rPr>
              <a:t>Talk with a</a:t>
            </a:r>
            <a:r>
              <a:rPr kumimoji="0" lang="en-US" sz="6000" b="0" i="0" u="none" strike="noStrike" cap="none" spc="28" normalizeH="0" dirty="0" smtClean="0">
                <a:ln>
                  <a:noFill/>
                </a:ln>
                <a:solidFill>
                  <a:srgbClr val="5C5C5C"/>
                </a:solidFill>
                <a:effectLst/>
                <a:uFillTx/>
                <a:sym typeface="Iowan Old Style Italic"/>
              </a:rPr>
              <a:t> partner. </a:t>
            </a:r>
            <a:endParaRPr lang="en-US" sz="6000" dirty="0"/>
          </a:p>
          <a:p>
            <a:pPr marL="0" marR="0" indent="0" algn="l" defTabSz="584200" rtl="0" fontAlgn="auto" latinLnBrk="0" hangingPunct="0">
              <a:lnSpc>
                <a:spcPct val="100000"/>
              </a:lnSpc>
              <a:spcBef>
                <a:spcPts val="1400"/>
              </a:spcBef>
              <a:spcAft>
                <a:spcPts val="0"/>
              </a:spcAft>
              <a:buClrTx/>
              <a:buSzTx/>
              <a:buFontTx/>
              <a:buNone/>
              <a:tabLst/>
            </a:pPr>
            <a:endParaRPr kumimoji="0" lang="en-US" sz="6000" b="0" i="0" u="none" strike="noStrike" cap="none" spc="28" normalizeH="0" baseline="0" dirty="0" smtClean="0">
              <a:ln>
                <a:noFill/>
              </a:ln>
              <a:solidFill>
                <a:srgbClr val="5C5C5C"/>
              </a:solidFill>
              <a:effectLst/>
              <a:uFillTx/>
              <a:sym typeface="Iowan Old Style Italic"/>
            </a:endParaRPr>
          </a:p>
          <a:p>
            <a:pPr marL="0" marR="0" indent="0" algn="l" defTabSz="584200" rtl="0" fontAlgn="auto" latinLnBrk="0" hangingPunct="0">
              <a:lnSpc>
                <a:spcPct val="100000"/>
              </a:lnSpc>
              <a:spcBef>
                <a:spcPts val="1400"/>
              </a:spcBef>
              <a:spcAft>
                <a:spcPts val="0"/>
              </a:spcAft>
              <a:buClrTx/>
              <a:buSzTx/>
              <a:buFontTx/>
              <a:buNone/>
              <a:tabLst/>
            </a:pPr>
            <a:r>
              <a:rPr lang="en-US" sz="6000" dirty="0" smtClean="0"/>
              <a:t>What did you draw to represent each disorder?</a:t>
            </a:r>
          </a:p>
          <a:p>
            <a:pPr marL="0" marR="0" indent="0" algn="l" defTabSz="584200" rtl="0" fontAlgn="auto" latinLnBrk="0" hangingPunct="0">
              <a:lnSpc>
                <a:spcPct val="100000"/>
              </a:lnSpc>
              <a:spcBef>
                <a:spcPts val="1400"/>
              </a:spcBef>
              <a:spcAft>
                <a:spcPts val="0"/>
              </a:spcAft>
              <a:buClrTx/>
              <a:buSzTx/>
              <a:buFontTx/>
              <a:buNone/>
              <a:tabLst/>
            </a:pPr>
            <a:endParaRPr kumimoji="0" lang="en-US" sz="6000" b="0" i="0" u="none" strike="noStrike" cap="none" spc="28" normalizeH="0" baseline="0" dirty="0">
              <a:ln>
                <a:noFill/>
              </a:ln>
              <a:solidFill>
                <a:srgbClr val="5C5C5C"/>
              </a:solidFill>
              <a:effectLst/>
              <a:uFillTx/>
              <a:sym typeface="Iowan Old Style Italic"/>
            </a:endParaRPr>
          </a:p>
          <a:p>
            <a:pPr marL="0" marR="0" indent="0" algn="l" defTabSz="584200" rtl="0" fontAlgn="auto" latinLnBrk="0" hangingPunct="0">
              <a:lnSpc>
                <a:spcPct val="100000"/>
              </a:lnSpc>
              <a:spcBef>
                <a:spcPts val="1400"/>
              </a:spcBef>
              <a:spcAft>
                <a:spcPts val="0"/>
              </a:spcAft>
              <a:buClrTx/>
              <a:buSzTx/>
              <a:buFontTx/>
              <a:buNone/>
              <a:tabLst/>
            </a:pPr>
            <a:r>
              <a:rPr lang="en-US" sz="6000" dirty="0" smtClean="0"/>
              <a:t>Steal images that help you remember the disorder.</a:t>
            </a:r>
            <a:endParaRPr kumimoji="0" lang="en-US" sz="6000" b="0" i="0" u="none" strike="noStrike" cap="none" spc="28" normalizeH="0" baseline="0" dirty="0">
              <a:ln>
                <a:noFill/>
              </a:ln>
              <a:solidFill>
                <a:srgbClr val="5C5C5C"/>
              </a:solidFill>
              <a:effectLst/>
              <a:uFillTx/>
              <a:sym typeface="Iowan Old Style Italic"/>
            </a:endParaRPr>
          </a:p>
        </p:txBody>
      </p:sp>
    </p:spTree>
    <p:extLst>
      <p:ext uri="{BB962C8B-B14F-4D97-AF65-F5344CB8AC3E}">
        <p14:creationId xmlns:p14="http://schemas.microsoft.com/office/powerpoint/2010/main" val="892911304"/>
      </p:ext>
    </p:extLst>
  </p:cSld>
  <p:clrMapOvr>
    <a:masterClrMapping/>
  </p:clrMapOvr>
  <p:transition spd="med"/>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331</TotalTime>
  <Words>1618</Words>
  <Application>Microsoft Office PowerPoint</Application>
  <PresentationFormat>Custom</PresentationFormat>
  <Paragraphs>100</Paragraphs>
  <Slides>8</Slides>
  <Notes>6</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vt:i4>
      </vt:variant>
    </vt:vector>
  </HeadingPairs>
  <TitlesOfParts>
    <vt:vector size="22" baseType="lpstr">
      <vt:lpstr>Arial</vt:lpstr>
      <vt:lpstr>Baskerville</vt:lpstr>
      <vt:lpstr>Century Gothic</vt:lpstr>
      <vt:lpstr>DIN Alternate</vt:lpstr>
      <vt:lpstr>DIN Condensed</vt:lpstr>
      <vt:lpstr>Helvetica</vt:lpstr>
      <vt:lpstr>Helvetica Light</vt:lpstr>
      <vt:lpstr>Helvetica Neue</vt:lpstr>
      <vt:lpstr>Iowan Old Style Italic</vt:lpstr>
      <vt:lpstr>Iowan Old Style Roman</vt:lpstr>
      <vt:lpstr>Lucida Grande</vt:lpstr>
      <vt:lpstr>Savoye LET</vt:lpstr>
      <vt:lpstr>Zapf Dingbats</vt:lpstr>
      <vt:lpstr>New_Template9</vt:lpstr>
      <vt:lpstr>Consciousness</vt:lpstr>
      <vt:lpstr>PowerPoint Presentation</vt:lpstr>
      <vt:lpstr>I. Sleep &amp; Dreams</vt:lpstr>
      <vt:lpstr>I. Sleep &amp; Dreams</vt:lpstr>
      <vt:lpstr>I. Sleep &amp; Dreams</vt:lpstr>
      <vt:lpstr>I. Sleep &amp; Dreams</vt:lpstr>
      <vt:lpstr>I. Sleep &amp; Dreams</vt:lpstr>
      <vt:lpstr>Share your images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Consciousness</dc:title>
  <dc:creator>Beattie, William R</dc:creator>
  <cp:lastModifiedBy>Donna Duval</cp:lastModifiedBy>
  <cp:revision>51</cp:revision>
  <dcterms:modified xsi:type="dcterms:W3CDTF">2018-02-01T23:14:58Z</dcterms:modified>
</cp:coreProperties>
</file>