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9" r:id="rId3"/>
    <p:sldId id="260" r:id="rId4"/>
    <p:sldId id="261" r:id="rId5"/>
    <p:sldId id="262" r:id="rId6"/>
    <p:sldId id="263" r:id="rId7"/>
    <p:sldId id="264" r:id="rId8"/>
    <p:sldId id="265" r:id="rId9"/>
    <p:sldId id="266" r:id="rId10"/>
    <p:sldId id="267" r:id="rId11"/>
    <p:sldId id="268" r:id="rId12"/>
  </p:sldIdLst>
  <p:sldSz cx="9144000" cy="5143500" type="screen16x9"/>
  <p:notesSz cx="6858000" cy="9144000"/>
  <p:embeddedFontLst>
    <p:embeddedFont>
      <p:font typeface="Roboto"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1AD43C1-2E8B-411D-86CA-B660A32AA426}">
  <a:tblStyle styleId="{F1AD43C1-2E8B-411D-86CA-B660A32AA42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308" autoAdjust="0"/>
  </p:normalViewPr>
  <p:slideViewPr>
    <p:cSldViewPr snapToGrid="0">
      <p:cViewPr>
        <p:scale>
          <a:sx n="102" d="100"/>
          <a:sy n="102" d="100"/>
        </p:scale>
        <p:origin x="53" y="-6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The DS&lt;-5 provides the most up to date list and description of more than 250 psychological disorders. Each disorder  has a label - a name- with symptoms and characteristics.  Labels are convenient and efficient, but they “can be dangerous.</a:t>
            </a:r>
            <a:endParaRPr dirty="0"/>
          </a:p>
          <a:p>
            <a:pPr marL="0" lvl="0" indent="0">
              <a:spcBef>
                <a:spcPts val="0"/>
              </a:spcBef>
              <a:spcAft>
                <a:spcPts val="0"/>
              </a:spcAft>
              <a:buNone/>
            </a:pPr>
            <a:endParaRPr dirty="0"/>
          </a:p>
          <a:p>
            <a:pPr marL="0" lvl="0" indent="0">
              <a:spcBef>
                <a:spcPts val="0"/>
              </a:spcBef>
              <a:spcAft>
                <a:spcPts val="0"/>
              </a:spcAft>
              <a:buNone/>
            </a:pPr>
            <a:r>
              <a:rPr lang="en" dirty="0"/>
              <a:t>Benefits of labels</a:t>
            </a:r>
            <a:endParaRPr dirty="0"/>
          </a:p>
          <a:p>
            <a:pPr marL="457200" lvl="0" indent="-298450" rtl="0">
              <a:spcBef>
                <a:spcPts val="0"/>
              </a:spcBef>
              <a:spcAft>
                <a:spcPts val="0"/>
              </a:spcAft>
              <a:buSzPts val="1100"/>
              <a:buAutoNum type="arabicPeriod"/>
            </a:pPr>
            <a:r>
              <a:rPr lang="en" dirty="0"/>
              <a:t>Target treatment</a:t>
            </a:r>
            <a:endParaRPr dirty="0"/>
          </a:p>
          <a:p>
            <a:pPr marL="457200" lvl="0" indent="-298450" rtl="0">
              <a:spcBef>
                <a:spcPts val="0"/>
              </a:spcBef>
              <a:spcAft>
                <a:spcPts val="0"/>
              </a:spcAft>
              <a:buSzPts val="1100"/>
              <a:buAutoNum type="arabicPeriod"/>
            </a:pPr>
            <a:r>
              <a:rPr lang="en" dirty="0"/>
              <a:t>Help families with greater understanding/patience with troubling symptoms</a:t>
            </a:r>
            <a:endParaRPr dirty="0"/>
          </a:p>
          <a:p>
            <a:pPr marL="457200" lvl="0" indent="-298450" rtl="0">
              <a:spcBef>
                <a:spcPts val="0"/>
              </a:spcBef>
              <a:spcAft>
                <a:spcPts val="0"/>
              </a:spcAft>
              <a:buSzPts val="1100"/>
              <a:buAutoNum type="arabicPeriod"/>
            </a:pPr>
            <a:r>
              <a:rPr lang="en" dirty="0"/>
              <a:t>Help families with hope/optimism - condition is known and can be managed</a:t>
            </a:r>
            <a:endParaRPr dirty="0"/>
          </a:p>
          <a:p>
            <a:pPr marL="0" lvl="0" indent="0" rtl="0">
              <a:spcBef>
                <a:spcPts val="0"/>
              </a:spcBef>
              <a:spcAft>
                <a:spcPts val="0"/>
              </a:spcAft>
              <a:buNone/>
            </a:pPr>
            <a:endParaRPr dirty="0"/>
          </a:p>
          <a:p>
            <a:pPr marL="0" lvl="0" indent="0" rtl="0">
              <a:spcBef>
                <a:spcPts val="0"/>
              </a:spcBef>
              <a:spcAft>
                <a:spcPts val="0"/>
              </a:spcAft>
              <a:buNone/>
            </a:pPr>
            <a:r>
              <a:rPr lang="en" dirty="0"/>
              <a:t>Dangers</a:t>
            </a:r>
            <a:endParaRPr dirty="0"/>
          </a:p>
          <a:p>
            <a:pPr marL="457200" lvl="0" indent="-298450" rtl="0">
              <a:spcBef>
                <a:spcPts val="0"/>
              </a:spcBef>
              <a:spcAft>
                <a:spcPts val="0"/>
              </a:spcAft>
              <a:buSzPts val="1100"/>
              <a:buAutoNum type="arabicPeriod"/>
            </a:pPr>
            <a:r>
              <a:rPr lang="en" dirty="0"/>
              <a:t>Label can be predominant or prejudicial </a:t>
            </a:r>
            <a:endParaRPr dirty="0"/>
          </a:p>
          <a:p>
            <a:pPr marL="914400" lvl="1" indent="-298450" rtl="0">
              <a:spcBef>
                <a:spcPts val="0"/>
              </a:spcBef>
              <a:spcAft>
                <a:spcPts val="0"/>
              </a:spcAft>
              <a:buSzPts val="1100"/>
              <a:buAutoNum type="alphaLcPeriod"/>
            </a:pPr>
            <a:r>
              <a:rPr lang="en" dirty="0"/>
              <a:t>1973 - Stanford University’s - “On Being Sane in Insane Places” David </a:t>
            </a:r>
            <a:r>
              <a:rPr lang="en" b="1" dirty="0"/>
              <a:t>Rosenhan </a:t>
            </a:r>
            <a:r>
              <a:rPr lang="en" dirty="0"/>
              <a:t>- he and seven other pseudopatients presented themselves to numerous psychiatric hospitals across the US with auditory hallucinations - hearing voices inside their heads saying - empty, dull  and thud. No other symptoms. All admitted. After being admitted all  were instructed to act normally, and no longer hear the voices. Longest stay 52, average 19. All diagnosed or labeled with schizophrenia. All discharged with schizophrenia in remission. </a:t>
            </a:r>
            <a:endParaRPr dirty="0"/>
          </a:p>
          <a:p>
            <a:pPr marL="1371600" lvl="2" indent="-298450" rtl="0">
              <a:spcBef>
                <a:spcPts val="0"/>
              </a:spcBef>
              <a:spcAft>
                <a:spcPts val="0"/>
              </a:spcAft>
              <a:buSzPts val="1100"/>
              <a:buAutoNum type="romanLcPeriod"/>
            </a:pPr>
            <a:r>
              <a:rPr lang="en" dirty="0"/>
              <a:t>All pseudopatients reported feeling dehumanized - personal possessions randomly searched, observed while using the toilet</a:t>
            </a:r>
            <a:endParaRPr dirty="0"/>
          </a:p>
          <a:p>
            <a:pPr marL="1371600" lvl="2" indent="-298450" rtl="0">
              <a:spcBef>
                <a:spcPts val="0"/>
              </a:spcBef>
              <a:spcAft>
                <a:spcPts val="0"/>
              </a:spcAft>
              <a:buSzPts val="1100"/>
              <a:buAutoNum type="romanLcPeriod"/>
            </a:pPr>
            <a:r>
              <a:rPr lang="en" dirty="0"/>
              <a:t>Denying that they had any illness to the staff was considered confirmation that they had an illness</a:t>
            </a:r>
            <a:endParaRPr dirty="0"/>
          </a:p>
          <a:p>
            <a:pPr marL="914400" lvl="0" indent="0" rtl="0">
              <a:spcBef>
                <a:spcPts val="0"/>
              </a:spcBef>
              <a:spcAft>
                <a:spcPts val="0"/>
              </a:spcAft>
              <a:buNone/>
            </a:pPr>
            <a:endParaRPr dirty="0"/>
          </a:p>
          <a:p>
            <a:pPr marL="914400" lvl="0" indent="0" rtl="0">
              <a:spcBef>
                <a:spcPts val="0"/>
              </a:spcBef>
              <a:spcAft>
                <a:spcPts val="0"/>
              </a:spcAft>
              <a:buNone/>
            </a:pPr>
            <a:r>
              <a:rPr lang="en" dirty="0"/>
              <a:t>Rosenhan demonstrated that</a:t>
            </a:r>
            <a:endParaRPr dirty="0"/>
          </a:p>
          <a:p>
            <a:pPr marL="457200" lvl="0" indent="-298450" rtl="0">
              <a:spcBef>
                <a:spcPts val="0"/>
              </a:spcBef>
              <a:spcAft>
                <a:spcPts val="0"/>
              </a:spcAft>
              <a:buSzPts val="1100"/>
              <a:buChar char="-"/>
            </a:pPr>
            <a:r>
              <a:rPr lang="en" dirty="0"/>
              <a:t>Once labeled the label itself can determine not only how professionals perceive  and react to a person but also how the labeled persons themselves will begin to act differently - self fulfilling prophecy</a:t>
            </a:r>
            <a:endParaRPr dirty="0"/>
          </a:p>
          <a:p>
            <a:pPr marL="0" lvl="0" indent="0" rtl="0">
              <a:spcBef>
                <a:spcPts val="0"/>
              </a:spcBef>
              <a:spcAft>
                <a:spcPts val="0"/>
              </a:spcAft>
              <a:buNone/>
            </a:pPr>
            <a:endParaRPr dirty="0"/>
          </a:p>
          <a:p>
            <a:pPr marL="0" lvl="0" indent="0" rtl="0">
              <a:spcBef>
                <a:spcPts val="0"/>
              </a:spcBef>
              <a:spcAft>
                <a:spcPts val="0"/>
              </a:spcAft>
              <a:buNone/>
            </a:pPr>
            <a:r>
              <a:rPr lang="en" dirty="0"/>
              <a:t>Stigmatization</a:t>
            </a:r>
            <a:endParaRPr dirty="0"/>
          </a:p>
          <a:p>
            <a:pPr marL="457200" lvl="0" indent="-298450" rtl="0">
              <a:spcBef>
                <a:spcPts val="0"/>
              </a:spcBef>
              <a:spcAft>
                <a:spcPts val="0"/>
              </a:spcAft>
              <a:buSzPts val="1100"/>
              <a:buAutoNum type="arabicPeriod"/>
            </a:pPr>
            <a:r>
              <a:rPr lang="en" dirty="0"/>
              <a:t>The label can be seen as a symbol of disgrace or dishonor for those labeled.  One example is the disorder intellectual development disorder  - used to refer to impairments of general cognitive or mental abilities.    Used to be mental retardation, and before that idiot, moron, imbecile and feeble minded.  </a:t>
            </a:r>
            <a:endParaRPr dirty="0"/>
          </a:p>
          <a:p>
            <a:pPr marL="457200" lvl="0" indent="-298450" rtl="0">
              <a:spcBef>
                <a:spcPts val="0"/>
              </a:spcBef>
              <a:spcAft>
                <a:spcPts val="0"/>
              </a:spcAft>
              <a:buSzPts val="1100"/>
              <a:buAutoNum type="arabicPeriod"/>
            </a:pPr>
            <a:r>
              <a:rPr lang="en" dirty="0"/>
              <a:t>Culture contributes to the stigmatization of labels</a:t>
            </a:r>
            <a:endParaRPr dirty="0"/>
          </a:p>
          <a:p>
            <a:pPr marL="914400" lvl="1" indent="-298450" rtl="0">
              <a:spcBef>
                <a:spcPts val="0"/>
              </a:spcBef>
              <a:spcAft>
                <a:spcPts val="0"/>
              </a:spcAft>
              <a:buSzPts val="1100"/>
              <a:buAutoNum type="alphaLcPeriod"/>
            </a:pPr>
            <a:r>
              <a:rPr lang="en" dirty="0"/>
              <a:t>False stereotypes - individuals with mental illness - are much less likely to exhibit violent than the average person. In fact, people with mental illness are much more likely to be victims of violence than those without a mental illness.</a:t>
            </a:r>
            <a:endParaRPr dirty="0"/>
          </a:p>
          <a:p>
            <a:pPr marL="0" lvl="0" indent="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During the last hundred years, a number of models or theoretical approaches have been introduced that attempt to explain the causes, or etiology, of psychological disorders.  Most mental health professionals today do not rely exclusively on one approach. Instead , they use an eclectic or broad-based approach, trusting a combination of established approaches to diagnose and treat individuals with psychological disorders.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5"/>
            <a:ext cx="3045625" cy="2030570"/>
            <a:chOff x="6098378" y="5"/>
            <a:chExt cx="3045625" cy="2030570"/>
          </a:xfrm>
        </p:grpSpPr>
        <p:sp>
          <p:nvSpPr>
            <p:cNvPr id="11" name="Shape 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Shape 17"/>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5"/>
            <a:ext cx="3045625" cy="2030570"/>
            <a:chOff x="6098378" y="5"/>
            <a:chExt cx="3045625" cy="2030570"/>
          </a:xfrm>
        </p:grpSpPr>
        <p:sp>
          <p:nvSpPr>
            <p:cNvPr id="71" name="Shape 7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76" name="Shape 76"/>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Shape 77"/>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5"/>
            <a:ext cx="3045625" cy="2030570"/>
            <a:chOff x="6098378" y="5"/>
            <a:chExt cx="3045625" cy="2030570"/>
          </a:xfrm>
        </p:grpSpPr>
        <p:sp>
          <p:nvSpPr>
            <p:cNvPr id="21" name="Shape 2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5"/>
            <a:ext cx="3045625" cy="2030570"/>
            <a:chOff x="6098378" y="5"/>
            <a:chExt cx="3045625" cy="2030570"/>
          </a:xfrm>
        </p:grpSpPr>
        <p:sp>
          <p:nvSpPr>
            <p:cNvPr id="52" name="Shape 52"/>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Shape 62"/>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j6bmZ8cVB4o"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PeZ-U0pj9LI"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Abnormal Psychology</a:t>
            </a:r>
            <a:endParaRPr/>
          </a:p>
        </p:txBody>
      </p:sp>
      <p:sp>
        <p:nvSpPr>
          <p:cNvPr id="86" name="Shape 86"/>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Theories of Psychopathy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Theories of Psychopathy Stations</a:t>
            </a:r>
            <a:endParaRPr/>
          </a:p>
        </p:txBody>
      </p:sp>
      <p:sp>
        <p:nvSpPr>
          <p:cNvPr id="158" name="Shape 158"/>
          <p:cNvSpPr txBox="1">
            <a:spLocks noGrp="1"/>
          </p:cNvSpPr>
          <p:nvPr>
            <p:ph type="body" idx="1"/>
          </p:nvPr>
        </p:nvSpPr>
        <p:spPr>
          <a:xfrm>
            <a:off x="311700" y="765450"/>
            <a:ext cx="8520600" cy="3339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a:p>
            <a:pPr marL="0" lvl="0" indent="0">
              <a:spcBef>
                <a:spcPts val="1600"/>
              </a:spcBef>
              <a:spcAft>
                <a:spcPts val="0"/>
              </a:spcAft>
              <a:buNone/>
            </a:pPr>
            <a:r>
              <a:rPr lang="en"/>
              <a:t>At each station complete the following:</a:t>
            </a:r>
            <a:endParaRPr/>
          </a:p>
          <a:p>
            <a:pPr marL="457200" lvl="0" indent="-342900" rtl="0">
              <a:spcBef>
                <a:spcPts val="1600"/>
              </a:spcBef>
              <a:spcAft>
                <a:spcPts val="0"/>
              </a:spcAft>
              <a:buSzPts val="1800"/>
              <a:buAutoNum type="arabicPeriod"/>
            </a:pPr>
            <a:r>
              <a:rPr lang="en">
                <a:highlight>
                  <a:srgbClr val="FFFF00"/>
                </a:highlight>
              </a:rPr>
              <a:t>Read t</a:t>
            </a:r>
            <a:r>
              <a:rPr lang="en"/>
              <a:t>he handout.</a:t>
            </a:r>
            <a:endParaRPr/>
          </a:p>
          <a:p>
            <a:pPr marL="457200" lvl="0" indent="-342900" rtl="0">
              <a:spcBef>
                <a:spcPts val="0"/>
              </a:spcBef>
              <a:spcAft>
                <a:spcPts val="0"/>
              </a:spcAft>
              <a:buSzPts val="1800"/>
              <a:buAutoNum type="arabicPeriod"/>
            </a:pPr>
            <a:r>
              <a:rPr lang="en"/>
              <a:t>Work with your partner to make a one sentence description and symbol for each psychopathy.</a:t>
            </a:r>
            <a:endParaRPr/>
          </a:p>
          <a:p>
            <a:pPr marL="457200" lvl="0" indent="-342900">
              <a:spcBef>
                <a:spcPts val="0"/>
              </a:spcBef>
              <a:spcAft>
                <a:spcPts val="0"/>
              </a:spcAft>
              <a:buSzPts val="1800"/>
              <a:buAutoNum type="arabicPeriod"/>
            </a:pPr>
            <a:r>
              <a:rPr lang="en"/>
              <a:t>Complete the Chart for each Psychopathy:</a:t>
            </a:r>
            <a:endParaRPr/>
          </a:p>
        </p:txBody>
      </p:sp>
      <p:graphicFrame>
        <p:nvGraphicFramePr>
          <p:cNvPr id="159" name="Shape 159"/>
          <p:cNvGraphicFramePr/>
          <p:nvPr/>
        </p:nvGraphicFramePr>
        <p:xfrm>
          <a:off x="826725" y="3502175"/>
          <a:ext cx="7239000" cy="1219140"/>
        </p:xfrm>
        <a:graphic>
          <a:graphicData uri="http://schemas.openxmlformats.org/drawingml/2006/table">
            <a:tbl>
              <a:tblPr>
                <a:noFill/>
                <a:tableStyleId>{F1AD43C1-2E8B-411D-86CA-B660A32AA426}</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spcBef>
                          <a:spcPts val="0"/>
                        </a:spcBef>
                        <a:spcAft>
                          <a:spcPts val="0"/>
                        </a:spcAft>
                        <a:buNone/>
                      </a:pPr>
                      <a:r>
                        <a:rPr lang="en" b="1"/>
                        <a:t>Name of Psychopathy</a:t>
                      </a:r>
                      <a:endParaRPr b="1"/>
                    </a:p>
                  </a:txBody>
                  <a:tcPr marL="91425" marR="91425" marT="91425" marB="91425"/>
                </a:tc>
                <a:tc>
                  <a:txBody>
                    <a:bodyPr/>
                    <a:lstStyle/>
                    <a:p>
                      <a:pPr marL="0" lvl="0" indent="0">
                        <a:spcBef>
                          <a:spcPts val="0"/>
                        </a:spcBef>
                        <a:spcAft>
                          <a:spcPts val="0"/>
                        </a:spcAft>
                        <a:buNone/>
                      </a:pPr>
                      <a:r>
                        <a:rPr lang="en" b="1"/>
                        <a:t>One sentence description</a:t>
                      </a:r>
                      <a:endParaRPr b="1"/>
                    </a:p>
                  </a:txBody>
                  <a:tcPr marL="91425" marR="91425" marT="91425" marB="91425"/>
                </a:tc>
                <a:tc>
                  <a:txBody>
                    <a:bodyPr/>
                    <a:lstStyle/>
                    <a:p>
                      <a:pPr marL="0" lvl="0" indent="0">
                        <a:spcBef>
                          <a:spcPts val="0"/>
                        </a:spcBef>
                        <a:spcAft>
                          <a:spcPts val="0"/>
                        </a:spcAft>
                        <a:buNone/>
                      </a:pPr>
                      <a:r>
                        <a:rPr lang="en" b="1"/>
                        <a:t>A Symbol to represent the Psychopathy</a:t>
                      </a:r>
                      <a:endParaRPr b="1"/>
                    </a:p>
                  </a:txBody>
                  <a:tcPr marL="91425" marR="91425" marT="91425" marB="91425"/>
                </a:tc>
                <a:tc>
                  <a:txBody>
                    <a:bodyPr/>
                    <a:lstStyle/>
                    <a:p>
                      <a:pPr marL="0" lvl="0" indent="0">
                        <a:spcBef>
                          <a:spcPts val="0"/>
                        </a:spcBef>
                        <a:spcAft>
                          <a:spcPts val="0"/>
                        </a:spcAft>
                        <a:buNone/>
                      </a:pPr>
                      <a:r>
                        <a:rPr lang="en" b="1"/>
                        <a:t>Any extra information you want to include</a:t>
                      </a:r>
                      <a:endParaRPr b="1"/>
                    </a:p>
                  </a:txBody>
                  <a:tcPr marL="91425" marR="91425" marT="91425" marB="91425"/>
                </a:tc>
                <a:extLst>
                  <a:ext uri="{0D108BD9-81ED-4DB2-BD59-A6C34878D82A}">
                    <a16:rowId xmlns:a16="http://schemas.microsoft.com/office/drawing/2014/main" val="10000"/>
                  </a:ext>
                </a:extLst>
              </a:tr>
              <a:tr h="381000">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Theories Psychopathy Stations - Practice</a:t>
            </a:r>
            <a:endParaRPr/>
          </a:p>
        </p:txBody>
      </p:sp>
      <p:sp>
        <p:nvSpPr>
          <p:cNvPr id="165" name="Shape 165"/>
          <p:cNvSpPr txBox="1">
            <a:spLocks noGrp="1"/>
          </p:cNvSpPr>
          <p:nvPr>
            <p:ph type="body" idx="1"/>
          </p:nvPr>
        </p:nvSpPr>
        <p:spPr>
          <a:xfrm>
            <a:off x="543925" y="1191175"/>
            <a:ext cx="8520600" cy="3339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Let’s do one together - Psychopathy: Sociocultural Model.</a:t>
            </a:r>
            <a:endParaRPr/>
          </a:p>
          <a:p>
            <a:pPr marL="457200" lvl="0" indent="-342900" rtl="0">
              <a:spcBef>
                <a:spcPts val="1600"/>
              </a:spcBef>
              <a:spcAft>
                <a:spcPts val="0"/>
              </a:spcAft>
              <a:buSzPts val="1800"/>
              <a:buAutoNum type="arabicPeriod"/>
            </a:pPr>
            <a:r>
              <a:rPr lang="en"/>
              <a:t>Read.</a:t>
            </a:r>
            <a:endParaRPr/>
          </a:p>
          <a:p>
            <a:pPr marL="914400" lvl="1" indent="-317500" rtl="0">
              <a:spcBef>
                <a:spcPts val="0"/>
              </a:spcBef>
              <a:spcAft>
                <a:spcPts val="0"/>
              </a:spcAft>
              <a:buSzPts val="1400"/>
              <a:buAutoNum type="alphaLcPeriod"/>
            </a:pPr>
            <a:r>
              <a:rPr lang="en">
                <a:highlight>
                  <a:srgbClr val="FFFF00"/>
                </a:highlight>
              </a:rPr>
              <a:t>Highlight key information.</a:t>
            </a:r>
            <a:r>
              <a:rPr lang="en"/>
              <a:t> </a:t>
            </a:r>
            <a:endParaRPr/>
          </a:p>
          <a:p>
            <a:pPr marL="914400" lvl="1" indent="-317500" rtl="0">
              <a:spcBef>
                <a:spcPts val="0"/>
              </a:spcBef>
              <a:spcAft>
                <a:spcPts val="0"/>
              </a:spcAft>
              <a:buSzPts val="1400"/>
              <a:buAutoNum type="alphaLcPeriod"/>
            </a:pPr>
            <a:r>
              <a:rPr lang="en" u="sng"/>
              <a:t>Underline claims. </a:t>
            </a:r>
            <a:endParaRPr u="sng"/>
          </a:p>
          <a:p>
            <a:pPr marL="457200" lvl="0" indent="-342900" rtl="0">
              <a:spcBef>
                <a:spcPts val="0"/>
              </a:spcBef>
              <a:spcAft>
                <a:spcPts val="0"/>
              </a:spcAft>
              <a:buSzPts val="1800"/>
              <a:buAutoNum type="arabicPeriod"/>
            </a:pPr>
            <a:r>
              <a:rPr lang="en"/>
              <a:t>What could be one sentence to describe this model. Look at the words you highlighted and claims you underlined.</a:t>
            </a:r>
            <a:endParaRPr/>
          </a:p>
          <a:p>
            <a:pPr marL="914400" lvl="1" indent="-317500" rtl="0">
              <a:spcBef>
                <a:spcPts val="0"/>
              </a:spcBef>
              <a:spcAft>
                <a:spcPts val="0"/>
              </a:spcAft>
              <a:buSzPts val="1400"/>
              <a:buAutoNum type="alphaLcPeriod"/>
            </a:pPr>
            <a:r>
              <a:rPr lang="en"/>
              <a:t>Example - This model considers how one’s environment impacts them; what one culture may experience may not replicate in another culture.</a:t>
            </a:r>
            <a:endParaRPr/>
          </a:p>
          <a:p>
            <a:pPr marL="457200" lvl="0" indent="-342900" rtl="0">
              <a:spcBef>
                <a:spcPts val="0"/>
              </a:spcBef>
              <a:spcAft>
                <a:spcPts val="0"/>
              </a:spcAft>
              <a:buSzPts val="1800"/>
              <a:buAutoNum type="arabicPeriod"/>
            </a:pPr>
            <a:r>
              <a:rPr lang="en"/>
              <a:t>Symbol?</a:t>
            </a:r>
            <a:endParaRPr/>
          </a:p>
          <a:p>
            <a:pPr marL="457200" lvl="0" indent="-342900" rtl="0">
              <a:spcBef>
                <a:spcPts val="0"/>
              </a:spcBef>
              <a:spcAft>
                <a:spcPts val="0"/>
              </a:spcAft>
              <a:buSzPts val="1800"/>
              <a:buAutoNum type="arabicPeriod"/>
            </a:pPr>
            <a:r>
              <a:rPr lang="en"/>
              <a:t>Extra Information?</a:t>
            </a:r>
            <a:endParaRPr/>
          </a:p>
          <a:p>
            <a:pPr marL="914400" lvl="1" indent="-317500" rtl="0">
              <a:spcBef>
                <a:spcPts val="0"/>
              </a:spcBef>
              <a:spcAft>
                <a:spcPts val="0"/>
              </a:spcAft>
              <a:buSzPts val="1400"/>
              <a:buAutoNum type="alphaLcPeriod"/>
            </a:pPr>
            <a:r>
              <a:rPr lang="en"/>
              <a:t>Cultural Relativism</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animEffect transition="in" filter="fade">
                                      <p:cBhvr>
                                        <p:cTn id="7" dur="1000"/>
                                        <p:tgtEl>
                                          <p:spTgt spid="1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5">
                                            <p:txEl>
                                              <p:pRg st="1" end="1"/>
                                            </p:txEl>
                                          </p:spTgt>
                                        </p:tgtEl>
                                        <p:attrNameLst>
                                          <p:attrName>style.visibility</p:attrName>
                                        </p:attrNameLst>
                                      </p:cBhvr>
                                      <p:to>
                                        <p:strVal val="visible"/>
                                      </p:to>
                                    </p:set>
                                    <p:animEffect transition="in" filter="fade">
                                      <p:cBhvr>
                                        <p:cTn id="12" dur="1000"/>
                                        <p:tgtEl>
                                          <p:spTgt spid="1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5">
                                            <p:txEl>
                                              <p:pRg st="2" end="2"/>
                                            </p:txEl>
                                          </p:spTgt>
                                        </p:tgtEl>
                                        <p:attrNameLst>
                                          <p:attrName>style.visibility</p:attrName>
                                        </p:attrNameLst>
                                      </p:cBhvr>
                                      <p:to>
                                        <p:strVal val="visible"/>
                                      </p:to>
                                    </p:set>
                                    <p:animEffect transition="in" filter="fade">
                                      <p:cBhvr>
                                        <p:cTn id="17" dur="1000"/>
                                        <p:tgtEl>
                                          <p:spTgt spid="1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5">
                                            <p:txEl>
                                              <p:pRg st="3" end="3"/>
                                            </p:txEl>
                                          </p:spTgt>
                                        </p:tgtEl>
                                        <p:attrNameLst>
                                          <p:attrName>style.visibility</p:attrName>
                                        </p:attrNameLst>
                                      </p:cBhvr>
                                      <p:to>
                                        <p:strVal val="visible"/>
                                      </p:to>
                                    </p:set>
                                    <p:animEffect transition="in" filter="fade">
                                      <p:cBhvr>
                                        <p:cTn id="22" dur="1000"/>
                                        <p:tgtEl>
                                          <p:spTgt spid="1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5">
                                            <p:txEl>
                                              <p:pRg st="4" end="4"/>
                                            </p:txEl>
                                          </p:spTgt>
                                        </p:tgtEl>
                                        <p:attrNameLst>
                                          <p:attrName>style.visibility</p:attrName>
                                        </p:attrNameLst>
                                      </p:cBhvr>
                                      <p:to>
                                        <p:strVal val="visible"/>
                                      </p:to>
                                    </p:set>
                                    <p:animEffect transition="in" filter="fade">
                                      <p:cBhvr>
                                        <p:cTn id="27" dur="1000"/>
                                        <p:tgtEl>
                                          <p:spTgt spid="16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5">
                                            <p:txEl>
                                              <p:pRg st="5" end="5"/>
                                            </p:txEl>
                                          </p:spTgt>
                                        </p:tgtEl>
                                        <p:attrNameLst>
                                          <p:attrName>style.visibility</p:attrName>
                                        </p:attrNameLst>
                                      </p:cBhvr>
                                      <p:to>
                                        <p:strVal val="visible"/>
                                      </p:to>
                                    </p:set>
                                    <p:animEffect transition="in" filter="fade">
                                      <p:cBhvr>
                                        <p:cTn id="32" dur="1000"/>
                                        <p:tgtEl>
                                          <p:spTgt spid="16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5">
                                            <p:txEl>
                                              <p:pRg st="6" end="6"/>
                                            </p:txEl>
                                          </p:spTgt>
                                        </p:tgtEl>
                                        <p:attrNameLst>
                                          <p:attrName>style.visibility</p:attrName>
                                        </p:attrNameLst>
                                      </p:cBhvr>
                                      <p:to>
                                        <p:strVal val="visible"/>
                                      </p:to>
                                    </p:set>
                                    <p:animEffect transition="in" filter="fade">
                                      <p:cBhvr>
                                        <p:cTn id="37" dur="1000"/>
                                        <p:tgtEl>
                                          <p:spTgt spid="16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5">
                                            <p:txEl>
                                              <p:pRg st="7" end="7"/>
                                            </p:txEl>
                                          </p:spTgt>
                                        </p:tgtEl>
                                        <p:attrNameLst>
                                          <p:attrName>style.visibility</p:attrName>
                                        </p:attrNameLst>
                                      </p:cBhvr>
                                      <p:to>
                                        <p:strVal val="visible"/>
                                      </p:to>
                                    </p:set>
                                    <p:animEffect transition="in" filter="fade">
                                      <p:cBhvr>
                                        <p:cTn id="42" dur="1000"/>
                                        <p:tgtEl>
                                          <p:spTgt spid="16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5">
                                            <p:txEl>
                                              <p:pRg st="8" end="8"/>
                                            </p:txEl>
                                          </p:spTgt>
                                        </p:tgtEl>
                                        <p:attrNameLst>
                                          <p:attrName>style.visibility</p:attrName>
                                        </p:attrNameLst>
                                      </p:cBhvr>
                                      <p:to>
                                        <p:strVal val="visible"/>
                                      </p:to>
                                    </p:set>
                                    <p:animEffect transition="in" filter="fade">
                                      <p:cBhvr>
                                        <p:cTn id="47" dur="1000"/>
                                        <p:tgtEl>
                                          <p:spTgt spid="16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223925" y="145975"/>
            <a:ext cx="4045200" cy="1564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Learning Targets</a:t>
            </a:r>
            <a:endParaRPr/>
          </a:p>
        </p:txBody>
      </p:sp>
      <p:sp>
        <p:nvSpPr>
          <p:cNvPr id="106" name="Shape 10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dirty="0"/>
              <a:t>Agenda</a:t>
            </a:r>
            <a:endParaRPr dirty="0"/>
          </a:p>
          <a:p>
            <a:pPr marL="114300" lvl="0" indent="0" rtl="0">
              <a:spcBef>
                <a:spcPts val="1600"/>
              </a:spcBef>
              <a:spcAft>
                <a:spcPts val="0"/>
              </a:spcAft>
              <a:buSzPts val="1800"/>
              <a:buNone/>
            </a:pPr>
            <a:endParaRPr dirty="0"/>
          </a:p>
          <a:p>
            <a:pPr marL="457200" lvl="0" indent="-342900" rtl="0">
              <a:spcBef>
                <a:spcPts val="0"/>
              </a:spcBef>
              <a:spcAft>
                <a:spcPts val="0"/>
              </a:spcAft>
              <a:buSzPts val="1800"/>
              <a:buAutoNum type="arabicPeriod"/>
            </a:pPr>
            <a:r>
              <a:rPr lang="en" dirty="0"/>
              <a:t>Homework</a:t>
            </a:r>
            <a:endParaRPr dirty="0"/>
          </a:p>
          <a:p>
            <a:pPr marL="457200" lvl="0" indent="-342900" rtl="0">
              <a:spcBef>
                <a:spcPts val="0"/>
              </a:spcBef>
              <a:spcAft>
                <a:spcPts val="0"/>
              </a:spcAft>
              <a:buSzPts val="1800"/>
              <a:buAutoNum type="arabicPeriod"/>
            </a:pPr>
            <a:r>
              <a:rPr lang="en" dirty="0"/>
              <a:t>DSM Reading Quiz (Open note)</a:t>
            </a:r>
            <a:endParaRPr dirty="0"/>
          </a:p>
          <a:p>
            <a:pPr marL="457200" lvl="0" indent="-342900" rtl="0">
              <a:spcBef>
                <a:spcPts val="0"/>
              </a:spcBef>
              <a:spcAft>
                <a:spcPts val="0"/>
              </a:spcAft>
              <a:buSzPts val="1800"/>
              <a:buAutoNum type="arabicPeriod"/>
            </a:pPr>
            <a:r>
              <a:rPr lang="en" dirty="0"/>
              <a:t>Consequences of Labels</a:t>
            </a:r>
            <a:endParaRPr dirty="0"/>
          </a:p>
          <a:p>
            <a:pPr marL="457200" lvl="0" indent="-342900" rtl="0">
              <a:spcBef>
                <a:spcPts val="0"/>
              </a:spcBef>
              <a:spcAft>
                <a:spcPts val="0"/>
              </a:spcAft>
              <a:buSzPts val="1800"/>
              <a:buAutoNum type="arabicPeriod"/>
            </a:pPr>
            <a:r>
              <a:rPr lang="en" dirty="0"/>
              <a:t>Think Like a Psychologist: What Causes Mental Illness?</a:t>
            </a:r>
            <a:endParaRPr dirty="0"/>
          </a:p>
          <a:p>
            <a:pPr marL="457200" lvl="0" indent="-342900" rtl="0">
              <a:spcBef>
                <a:spcPts val="0"/>
              </a:spcBef>
              <a:spcAft>
                <a:spcPts val="0"/>
              </a:spcAft>
              <a:buSzPts val="1800"/>
              <a:buAutoNum type="arabicPeriod"/>
            </a:pPr>
            <a:r>
              <a:rPr lang="en" dirty="0"/>
              <a:t>Theories of Psychopathy Stations</a:t>
            </a:r>
            <a:endParaRPr dirty="0"/>
          </a:p>
        </p:txBody>
      </p:sp>
      <p:sp>
        <p:nvSpPr>
          <p:cNvPr id="107" name="Shape 107"/>
          <p:cNvSpPr txBox="1">
            <a:spLocks noGrp="1"/>
          </p:cNvSpPr>
          <p:nvPr>
            <p:ph type="subTitle" idx="1"/>
          </p:nvPr>
        </p:nvSpPr>
        <p:spPr>
          <a:xfrm>
            <a:off x="390275" y="1874776"/>
            <a:ext cx="4045200" cy="126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 can demonstrate what I understand about the DSM with a quiz.</a:t>
            </a:r>
            <a:endParaRPr/>
          </a:p>
          <a:p>
            <a:pPr marL="0" lvl="0" indent="0">
              <a:spcBef>
                <a:spcPts val="0"/>
              </a:spcBef>
              <a:spcAft>
                <a:spcPts val="0"/>
              </a:spcAft>
              <a:buNone/>
            </a:pPr>
            <a:endParaRPr/>
          </a:p>
          <a:p>
            <a:pPr marL="0" lvl="0" indent="0">
              <a:spcBef>
                <a:spcPts val="0"/>
              </a:spcBef>
              <a:spcAft>
                <a:spcPts val="0"/>
              </a:spcAft>
              <a:buNone/>
            </a:pPr>
            <a:r>
              <a:rPr lang="en"/>
              <a:t>I can analyze different theories of psychopathy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DSM Open Note Quiz 1</a:t>
            </a:r>
            <a:endParaRPr/>
          </a:p>
        </p:txBody>
      </p:sp>
      <p:sp>
        <p:nvSpPr>
          <p:cNvPr id="113" name="Shape 11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AutoNum type="arabicPeriod"/>
            </a:pPr>
            <a:r>
              <a:rPr lang="en" sz="2000" b="1" dirty="0"/>
              <a:t>What does DSM stand for?</a:t>
            </a:r>
            <a:endParaRPr sz="2000" b="1" dirty="0"/>
          </a:p>
          <a:p>
            <a:pPr marL="457200" lvl="0" indent="-342900" rtl="0">
              <a:spcBef>
                <a:spcPts val="0"/>
              </a:spcBef>
              <a:spcAft>
                <a:spcPts val="0"/>
              </a:spcAft>
              <a:buSzPts val="1800"/>
              <a:buAutoNum type="arabicPeriod"/>
            </a:pPr>
            <a:r>
              <a:rPr lang="en" sz="2000" b="1" dirty="0"/>
              <a:t>The DSM considers environmental events, medical conditions and ________ ________ for behavior as part of the diagnostic criteria.</a:t>
            </a:r>
            <a:endParaRPr sz="2000" b="1" dirty="0"/>
          </a:p>
          <a:p>
            <a:pPr marL="457200" lvl="0" indent="-342900" rtl="0">
              <a:spcBef>
                <a:spcPts val="0"/>
              </a:spcBef>
              <a:spcAft>
                <a:spcPts val="0"/>
              </a:spcAft>
              <a:buSzPts val="1800"/>
              <a:buAutoNum type="arabicPeriod"/>
            </a:pPr>
            <a:r>
              <a:rPr lang="en" sz="2000" b="1" dirty="0"/>
              <a:t>Today treating psychological disorders focuses on the use of_____________.</a:t>
            </a:r>
            <a:endParaRPr sz="2000" b="1" dirty="0"/>
          </a:p>
          <a:p>
            <a:pPr marL="457200" lvl="0" indent="-342900" rtl="0">
              <a:spcBef>
                <a:spcPts val="0"/>
              </a:spcBef>
              <a:spcAft>
                <a:spcPts val="0"/>
              </a:spcAft>
              <a:buSzPts val="1800"/>
              <a:buAutoNum type="arabicPeriod"/>
            </a:pPr>
            <a:r>
              <a:rPr lang="en" sz="2000" b="1" dirty="0"/>
              <a:t>What disorder was hotly debated, but not included in the DSM-5?</a:t>
            </a:r>
            <a:endParaRPr sz="2000" b="1" dirty="0"/>
          </a:p>
          <a:p>
            <a:pPr marL="457200" lvl="0" indent="-342900" rtl="0">
              <a:spcBef>
                <a:spcPts val="0"/>
              </a:spcBef>
              <a:spcAft>
                <a:spcPts val="0"/>
              </a:spcAft>
              <a:buSzPts val="1800"/>
              <a:buAutoNum type="arabicPeriod"/>
            </a:pPr>
            <a:r>
              <a:rPr lang="en" sz="2000" b="1" dirty="0"/>
              <a:t>Name one of the two therapies used 70 years ago for people with depression or schizophrenia.</a:t>
            </a:r>
            <a:endParaRPr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DSM Open Note Quiz 2</a:t>
            </a:r>
            <a:endParaRPr/>
          </a:p>
        </p:txBody>
      </p:sp>
      <p:sp>
        <p:nvSpPr>
          <p:cNvPr id="119" name="Shape 1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AutoNum type="arabicPeriod"/>
            </a:pPr>
            <a:r>
              <a:rPr lang="en"/>
              <a:t>What does DSM stand for?</a:t>
            </a:r>
            <a:endParaRPr/>
          </a:p>
          <a:p>
            <a:pPr marL="457200" lvl="0" indent="-342900" rtl="0">
              <a:spcBef>
                <a:spcPts val="0"/>
              </a:spcBef>
              <a:spcAft>
                <a:spcPts val="0"/>
              </a:spcAft>
              <a:buSzPts val="1800"/>
              <a:buAutoNum type="arabicPeriod"/>
            </a:pPr>
            <a:r>
              <a:rPr lang="en"/>
              <a:t>What “disorder” do families in China send their sons away for treatment? (This disorder is not officially a disorder.)</a:t>
            </a:r>
            <a:endParaRPr/>
          </a:p>
          <a:p>
            <a:pPr marL="457200" lvl="0" indent="-342900" rtl="0">
              <a:spcBef>
                <a:spcPts val="0"/>
              </a:spcBef>
              <a:spcAft>
                <a:spcPts val="0"/>
              </a:spcAft>
              <a:buSzPts val="1800"/>
              <a:buAutoNum type="arabicPeriod"/>
            </a:pPr>
            <a:r>
              <a:rPr lang="en"/>
              <a:t>What two things are in the DSM?</a:t>
            </a:r>
            <a:endParaRPr/>
          </a:p>
          <a:p>
            <a:pPr marL="457200" lvl="0" indent="-342900" rtl="0">
              <a:spcBef>
                <a:spcPts val="0"/>
              </a:spcBef>
              <a:spcAft>
                <a:spcPts val="0"/>
              </a:spcAft>
              <a:buSzPts val="1800"/>
              <a:buAutoNum type="arabicPeriod"/>
            </a:pPr>
            <a:r>
              <a:rPr lang="en"/>
              <a:t>Do all criteria need to be met for a diagnosis to be made?</a:t>
            </a:r>
            <a:endParaRPr/>
          </a:p>
          <a:p>
            <a:pPr marL="457200" lvl="0" indent="-342900" rtl="0">
              <a:spcBef>
                <a:spcPts val="0"/>
              </a:spcBef>
              <a:spcAft>
                <a:spcPts val="0"/>
              </a:spcAft>
              <a:buSzPts val="1800"/>
              <a:buAutoNum type="arabicPeriod"/>
            </a:pPr>
            <a:r>
              <a:rPr lang="en"/>
              <a:t>The DSM considers environmental events, medical conditions and ________ ________ for behavior as part of the diagnostic criteria.</a:t>
            </a:r>
            <a:endParaRPr/>
          </a:p>
          <a:p>
            <a:pPr marL="0" lvl="0" indent="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DSM Open Note Quiz 3</a:t>
            </a:r>
            <a:endParaRPr/>
          </a:p>
        </p:txBody>
      </p:sp>
      <p:sp>
        <p:nvSpPr>
          <p:cNvPr id="125" name="Shape 12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AutoNum type="arabicPeriod"/>
            </a:pPr>
            <a:r>
              <a:rPr lang="en"/>
              <a:t>What does DSM stand for?</a:t>
            </a:r>
            <a:endParaRPr/>
          </a:p>
          <a:p>
            <a:pPr marL="457200" lvl="0" indent="-342900" rtl="0">
              <a:spcBef>
                <a:spcPts val="0"/>
              </a:spcBef>
              <a:spcAft>
                <a:spcPts val="0"/>
              </a:spcAft>
              <a:buSzPts val="1800"/>
              <a:buAutoNum type="arabicPeriod"/>
            </a:pPr>
            <a:r>
              <a:rPr lang="en"/>
              <a:t>When is a disorder an official disorder?</a:t>
            </a:r>
            <a:endParaRPr/>
          </a:p>
          <a:p>
            <a:pPr marL="457200" lvl="0" indent="-342900" rtl="0">
              <a:spcBef>
                <a:spcPts val="0"/>
              </a:spcBef>
              <a:spcAft>
                <a:spcPts val="0"/>
              </a:spcAft>
              <a:buSzPts val="1800"/>
              <a:buAutoNum type="arabicPeriod"/>
            </a:pPr>
            <a:r>
              <a:rPr lang="en"/>
              <a:t>Why is the new disorder, Disruptive Mood Dysregulation Disorder (DMDD), concerning to the psychological community?</a:t>
            </a:r>
            <a:endParaRPr/>
          </a:p>
          <a:p>
            <a:pPr marL="457200" lvl="0" indent="-342900" rtl="0">
              <a:spcBef>
                <a:spcPts val="0"/>
              </a:spcBef>
              <a:spcAft>
                <a:spcPts val="0"/>
              </a:spcAft>
              <a:buSzPts val="1800"/>
              <a:buAutoNum type="arabicPeriod"/>
            </a:pPr>
            <a:r>
              <a:rPr lang="en"/>
              <a:t>Do all criteria need to be met for a diagnosis to be made?</a:t>
            </a:r>
            <a:endParaRPr/>
          </a:p>
          <a:p>
            <a:pPr marL="457200" lvl="0" indent="-342900" rtl="0">
              <a:spcBef>
                <a:spcPts val="0"/>
              </a:spcBef>
              <a:spcAft>
                <a:spcPts val="0"/>
              </a:spcAft>
              <a:buSzPts val="1800"/>
              <a:buAutoNum type="arabicPeriod"/>
            </a:pPr>
            <a:r>
              <a:rPr lang="en"/>
              <a:t>Today treating psychological disorders focuses on the use of_____________.</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137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Consequences of Labels</a:t>
            </a:r>
            <a:endParaRPr/>
          </a:p>
        </p:txBody>
      </p:sp>
      <p:sp>
        <p:nvSpPr>
          <p:cNvPr id="131" name="Shape 131"/>
          <p:cNvSpPr txBox="1">
            <a:spLocks noGrp="1"/>
          </p:cNvSpPr>
          <p:nvPr>
            <p:ph type="body" idx="1"/>
          </p:nvPr>
        </p:nvSpPr>
        <p:spPr>
          <a:xfrm>
            <a:off x="182250" y="293075"/>
            <a:ext cx="4167300" cy="3339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a:p>
            <a:pPr marL="457200" lvl="0" indent="-342900" rtl="0">
              <a:spcBef>
                <a:spcPts val="1600"/>
              </a:spcBef>
              <a:spcAft>
                <a:spcPts val="0"/>
              </a:spcAft>
              <a:buSzPts val="1800"/>
              <a:buAutoNum type="arabicPeriod"/>
            </a:pPr>
            <a:r>
              <a:rPr lang="en"/>
              <a:t>Knowing provides hope and treatment options</a:t>
            </a:r>
            <a:endParaRPr/>
          </a:p>
          <a:p>
            <a:pPr marL="457200" lvl="0" indent="-342900" rtl="0">
              <a:spcBef>
                <a:spcPts val="0"/>
              </a:spcBef>
              <a:spcAft>
                <a:spcPts val="0"/>
              </a:spcAft>
              <a:buSzPts val="1800"/>
              <a:buAutoNum type="arabicPeriod"/>
            </a:pPr>
            <a:r>
              <a:rPr lang="en"/>
              <a:t>Rosenhan effect</a:t>
            </a:r>
            <a:endParaRPr/>
          </a:p>
          <a:p>
            <a:pPr marL="914400" lvl="1" indent="-317500" rtl="0">
              <a:spcBef>
                <a:spcPts val="0"/>
              </a:spcBef>
              <a:spcAft>
                <a:spcPts val="0"/>
              </a:spcAft>
              <a:buSzPts val="1400"/>
              <a:buAutoNum type="alphaLcPeriod"/>
            </a:pPr>
            <a:r>
              <a:rPr lang="en"/>
              <a:t> The label can determine how professionals perceive and react to person</a:t>
            </a:r>
            <a:endParaRPr/>
          </a:p>
          <a:p>
            <a:pPr marL="914400" lvl="1" indent="-317500" rtl="0">
              <a:spcBef>
                <a:spcPts val="0"/>
              </a:spcBef>
              <a:spcAft>
                <a:spcPts val="0"/>
              </a:spcAft>
              <a:buSzPts val="1400"/>
              <a:buAutoNum type="alphaLcPeriod"/>
            </a:pPr>
            <a:r>
              <a:rPr lang="en"/>
              <a:t>Labeled person can begin to act differently - self-fulfilling prophecy</a:t>
            </a:r>
            <a:endParaRPr/>
          </a:p>
          <a:p>
            <a:pPr marL="457200" lvl="0" indent="-342900" rtl="0">
              <a:spcBef>
                <a:spcPts val="0"/>
              </a:spcBef>
              <a:spcAft>
                <a:spcPts val="0"/>
              </a:spcAft>
              <a:buSzPts val="1800"/>
              <a:buAutoNum type="arabicPeriod"/>
            </a:pPr>
            <a:r>
              <a:rPr lang="en"/>
              <a:t>Stigmatization</a:t>
            </a:r>
            <a:endParaRPr/>
          </a:p>
          <a:p>
            <a:pPr marL="914400" lvl="1" indent="-317500" rtl="0">
              <a:spcBef>
                <a:spcPts val="0"/>
              </a:spcBef>
              <a:spcAft>
                <a:spcPts val="0"/>
              </a:spcAft>
              <a:buSzPts val="1400"/>
              <a:buAutoNum type="alphaLcPeriod"/>
            </a:pPr>
            <a:r>
              <a:rPr lang="en"/>
              <a:t>Labels become stigmatized (Intellectual Development Disorder - Retarded - Idiot, Moron, Imbecile, Feeble Minded)</a:t>
            </a:r>
            <a:endParaRPr/>
          </a:p>
          <a:p>
            <a:pPr marL="914400" lvl="1" indent="-317500" rtl="0">
              <a:spcBef>
                <a:spcPts val="0"/>
              </a:spcBef>
              <a:spcAft>
                <a:spcPts val="0"/>
              </a:spcAft>
              <a:buSzPts val="1400"/>
              <a:buAutoNum type="alphaLcPeriod"/>
            </a:pPr>
            <a:r>
              <a:rPr lang="en"/>
              <a:t>False stereotypes</a:t>
            </a:r>
            <a:endParaRPr/>
          </a:p>
        </p:txBody>
      </p:sp>
      <p:pic>
        <p:nvPicPr>
          <p:cNvPr id="132" name="Shape 132" descr="He fakes symptoms of Schizophrenia in order to get into mental asylums and spill the beans on the conditions therein." title="David Rosenhan: Being Sane in Insane Places">
            <a:hlinkClick r:id="rId3"/>
          </p:cNvPr>
          <p:cNvPicPr preferRelativeResize="0"/>
          <p:nvPr/>
        </p:nvPicPr>
        <p:blipFill>
          <a:blip r:embed="rId4">
            <a:alphaModFix/>
          </a:blip>
          <a:stretch>
            <a:fillRect/>
          </a:stretch>
        </p:blipFill>
        <p:spPr>
          <a:xfrm>
            <a:off x="4501950" y="1170200"/>
            <a:ext cx="4489650" cy="336723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Think Like a Psychologist: What Causes Mental Illness?</a:t>
            </a:r>
            <a:endParaRPr/>
          </a:p>
        </p:txBody>
      </p:sp>
      <p:sp>
        <p:nvSpPr>
          <p:cNvPr id="138" name="Shape 138"/>
          <p:cNvSpPr txBox="1">
            <a:spLocks noGrp="1"/>
          </p:cNvSpPr>
          <p:nvPr>
            <p:ph type="body" idx="1"/>
          </p:nvPr>
        </p:nvSpPr>
        <p:spPr>
          <a:xfrm>
            <a:off x="311700" y="1306275"/>
            <a:ext cx="8126100" cy="3262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b="1"/>
              <a:t>Copy these questions.</a:t>
            </a:r>
            <a:endParaRPr sz="2400" b="1"/>
          </a:p>
          <a:p>
            <a:pPr marL="0" lvl="0" indent="0">
              <a:spcBef>
                <a:spcPts val="1600"/>
              </a:spcBef>
              <a:spcAft>
                <a:spcPts val="0"/>
              </a:spcAft>
              <a:buNone/>
            </a:pPr>
            <a:r>
              <a:rPr lang="en" sz="2400"/>
              <a:t>Do the fields of psychiatry, neuroscience, and clinical psychology share an approach to understanding the the cause of mental illness?  </a:t>
            </a:r>
            <a:endParaRPr sz="2400"/>
          </a:p>
          <a:p>
            <a:pPr marL="0" lvl="0" indent="0">
              <a:spcBef>
                <a:spcPts val="1600"/>
              </a:spcBef>
              <a:spcAft>
                <a:spcPts val="0"/>
              </a:spcAft>
              <a:buNone/>
            </a:pPr>
            <a:endParaRPr sz="2400"/>
          </a:p>
          <a:p>
            <a:pPr marL="0" lvl="0" indent="0">
              <a:spcBef>
                <a:spcPts val="1600"/>
              </a:spcBef>
              <a:spcAft>
                <a:spcPts val="1600"/>
              </a:spcAft>
              <a:buNone/>
            </a:pPr>
            <a:r>
              <a:rPr lang="en" sz="2400"/>
              <a:t>What impact is a lack of shared approach likely to have?</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16100" y="739000"/>
            <a:ext cx="24867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Think Like a Psychologist: What Causes Mental Illness?</a:t>
            </a:r>
            <a:endParaRPr/>
          </a:p>
        </p:txBody>
      </p:sp>
      <p:pic>
        <p:nvPicPr>
          <p:cNvPr id="144" name="Shape 144" descr="Today, thanks to better early detection, there are 63% fewer deaths from heart disease than there were just a few decades ago. Thomas Insel, Director of the National Institute of Mental Health, wonders: Could we do the same for depression and schizophrenia? The first step in this new avenue of research, he says, is a crucial reframing: for us to stop thinking about &quot;mental disorders&quot; and start understanding them as &quot;brain disorders.&quot; (Filmed at TEDxCaltech.)&#10;&#10;TEDTalks is a daily video podcast of the best talks and performances from the TED Conference, where the world's leading thinkers and doers give the talk of their lives in 18 minutes (or less). Look for talks on Technology, Entertainment and Design -- plus science, business, global issues, the arts and much more.&#10;Find closed captions and translated subtitles in many languages at http://www.ted.com/translate&#10;&#10;Follow TED news on Twitter: http://www.twitter.com/tednews&#10;Like TED on Facebook: https://www.facebook.com/TED&#10;&#10;Subscribe to our channel: http://www.youtube.com/user/TEDtalksDirector" title="Thomas Insel: Toward a new understanding of mental illness">
            <a:hlinkClick r:id="rId3"/>
          </p:cNvPr>
          <p:cNvPicPr preferRelativeResize="0"/>
          <p:nvPr/>
        </p:nvPicPr>
        <p:blipFill>
          <a:blip r:embed="rId4">
            <a:alphaModFix/>
          </a:blip>
          <a:stretch>
            <a:fillRect/>
          </a:stretch>
        </p:blipFill>
        <p:spPr>
          <a:xfrm>
            <a:off x="2641900" y="185625"/>
            <a:ext cx="6190400" cy="4642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Theories of Psychopathy Stations</a:t>
            </a:r>
            <a:endParaRPr/>
          </a:p>
        </p:txBody>
      </p:sp>
      <p:sp>
        <p:nvSpPr>
          <p:cNvPr id="150" name="Shape 15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SzPts val="2400"/>
              <a:buAutoNum type="arabicPeriod"/>
            </a:pPr>
            <a:r>
              <a:rPr lang="en" sz="2400"/>
              <a:t>Medical Model</a:t>
            </a:r>
            <a:endParaRPr sz="2400"/>
          </a:p>
          <a:p>
            <a:pPr marL="457200" lvl="0" indent="-381000" rtl="0">
              <a:spcBef>
                <a:spcPts val="0"/>
              </a:spcBef>
              <a:spcAft>
                <a:spcPts val="0"/>
              </a:spcAft>
              <a:buSzPts val="2400"/>
              <a:buAutoNum type="arabicPeriod"/>
            </a:pPr>
            <a:r>
              <a:rPr lang="en" sz="2400"/>
              <a:t>Psychological Model</a:t>
            </a:r>
            <a:endParaRPr sz="2400"/>
          </a:p>
          <a:p>
            <a:pPr marL="457200" lvl="0" indent="-381000" rtl="0">
              <a:spcBef>
                <a:spcPts val="0"/>
              </a:spcBef>
              <a:spcAft>
                <a:spcPts val="0"/>
              </a:spcAft>
              <a:buSzPts val="2400"/>
              <a:buAutoNum type="arabicPeriod"/>
            </a:pPr>
            <a:r>
              <a:rPr lang="en" sz="2400"/>
              <a:t>Psychodynamic Model</a:t>
            </a:r>
            <a:endParaRPr sz="2400"/>
          </a:p>
          <a:p>
            <a:pPr marL="457200" lvl="0" indent="-381000" rtl="0">
              <a:spcBef>
                <a:spcPts val="0"/>
              </a:spcBef>
              <a:spcAft>
                <a:spcPts val="0"/>
              </a:spcAft>
              <a:buSzPts val="2400"/>
              <a:buAutoNum type="arabicPeriod"/>
            </a:pPr>
            <a:r>
              <a:rPr lang="en" sz="2400"/>
              <a:t>Cognitive Model</a:t>
            </a:r>
            <a:endParaRPr sz="2400"/>
          </a:p>
          <a:p>
            <a:pPr marL="457200" lvl="0" indent="-381000" rtl="0">
              <a:spcBef>
                <a:spcPts val="0"/>
              </a:spcBef>
              <a:spcAft>
                <a:spcPts val="0"/>
              </a:spcAft>
              <a:buSzPts val="2400"/>
              <a:buAutoNum type="arabicPeriod"/>
            </a:pPr>
            <a:r>
              <a:rPr lang="en" sz="2400"/>
              <a:t>Humanistic Model</a:t>
            </a:r>
            <a:endParaRPr sz="2400"/>
          </a:p>
          <a:p>
            <a:pPr marL="457200" lvl="0" indent="-381000" rtl="0">
              <a:spcBef>
                <a:spcPts val="0"/>
              </a:spcBef>
              <a:spcAft>
                <a:spcPts val="0"/>
              </a:spcAft>
              <a:buSzPts val="2400"/>
              <a:buAutoNum type="arabicPeriod"/>
            </a:pPr>
            <a:r>
              <a:rPr lang="en" sz="2400"/>
              <a:t>Diathesis-Stress Model</a:t>
            </a:r>
            <a:endParaRPr sz="2400"/>
          </a:p>
          <a:p>
            <a:pPr marL="457200" lvl="0" indent="-381000" rtl="0">
              <a:spcBef>
                <a:spcPts val="0"/>
              </a:spcBef>
              <a:spcAft>
                <a:spcPts val="0"/>
              </a:spcAft>
              <a:buSzPts val="2400"/>
              <a:buAutoNum type="arabicPeriod"/>
            </a:pPr>
            <a:r>
              <a:rPr lang="en" sz="2400"/>
              <a:t>Socio cultural Model</a:t>
            </a:r>
            <a:endParaRPr sz="2400"/>
          </a:p>
        </p:txBody>
      </p:sp>
      <p:sp>
        <p:nvSpPr>
          <p:cNvPr id="151" name="Shape 151"/>
          <p:cNvSpPr/>
          <p:nvPr/>
        </p:nvSpPr>
        <p:spPr>
          <a:xfrm>
            <a:off x="4867125" y="1499800"/>
            <a:ext cx="4044600" cy="1915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 name="Shape 152"/>
          <p:cNvSpPr txBox="1"/>
          <p:nvPr/>
        </p:nvSpPr>
        <p:spPr>
          <a:xfrm>
            <a:off x="5000400" y="1644950"/>
            <a:ext cx="3831900" cy="1567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2400" i="1"/>
              <a:t>Etiology - cause, set of causes or manner of causation of a disease or condition.</a:t>
            </a:r>
            <a:endParaRPr sz="2400" i="1"/>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1712</TotalTime>
  <Words>962</Words>
  <Application>Microsoft Office PowerPoint</Application>
  <PresentationFormat>On-screen Show (16:9)</PresentationFormat>
  <Paragraphs>96</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Roboto</vt:lpstr>
      <vt:lpstr>Geometric</vt:lpstr>
      <vt:lpstr>Abnormal Psychology</vt:lpstr>
      <vt:lpstr>Learning Targets</vt:lpstr>
      <vt:lpstr>DSM Open Note Quiz 1</vt:lpstr>
      <vt:lpstr>DSM Open Note Quiz 2</vt:lpstr>
      <vt:lpstr>DSM Open Note Quiz 3</vt:lpstr>
      <vt:lpstr>Consequences of Labels</vt:lpstr>
      <vt:lpstr>Think Like a Psychologist: What Causes Mental Illness?</vt:lpstr>
      <vt:lpstr>Think Like a Psychologist: What Causes Mental Illness?</vt:lpstr>
      <vt:lpstr>Theories of Psychopathy Stations</vt:lpstr>
      <vt:lpstr>Theories of Psychopathy Stations</vt:lpstr>
      <vt:lpstr>Theories Psychopathy Stations -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 Psychology</dc:title>
  <cp:lastModifiedBy>Patrick Ackerman</cp:lastModifiedBy>
  <cp:revision>3</cp:revision>
  <dcterms:modified xsi:type="dcterms:W3CDTF">2020-03-04T21:19:39Z</dcterms:modified>
</cp:coreProperties>
</file>