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  <p:sldMasterId id="2147483689" r:id="rId3"/>
  </p:sldMasterIdLst>
  <p:notesMasterIdLst>
    <p:notesMasterId r:id="rId26"/>
  </p:notesMasterIdLst>
  <p:sldIdLst>
    <p:sldId id="257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9" r:id="rId23"/>
    <p:sldId id="269" r:id="rId24"/>
    <p:sldId id="268" r:id="rId25"/>
  </p:sldIdLst>
  <p:sldSz cx="9144000" cy="5143500" type="screen16x9"/>
  <p:notesSz cx="6858000" cy="9144000"/>
  <p:embeddedFontLst>
    <p:embeddedFont>
      <p:font typeface="Amatic SC" panose="020B0604020202020204" charset="-79"/>
      <p:regular r:id="rId27"/>
      <p:bold r:id="rId28"/>
    </p:embeddedFont>
    <p:embeddedFont>
      <p:font typeface="Merriweather" panose="020B0604020202020204" charset="0"/>
      <p:regular r:id="rId29"/>
      <p:bold r:id="rId30"/>
      <p:italic r:id="rId31"/>
      <p:boldItalic r:id="rId32"/>
    </p:embeddedFont>
    <p:embeddedFont>
      <p:font typeface="Roboto" panose="020B0604020202020204" charset="0"/>
      <p:regular r:id="rId33"/>
      <p:bold r:id="rId34"/>
      <p:italic r:id="rId35"/>
      <p:boldItalic r:id="rId36"/>
    </p:embeddedFont>
    <p:embeddedFont>
      <p:font typeface="Rockwell" panose="02060603020205020403" pitchFamily="18" charset="0"/>
      <p:regular r:id="rId37"/>
      <p:bold r:id="rId38"/>
      <p:italic r:id="rId39"/>
      <p:boldItalic r:id="rId40"/>
    </p:embeddedFont>
    <p:embeddedFont>
      <p:font typeface="Source Code Pro" panose="020B0509030403020204" pitchFamily="49" charset="0"/>
      <p:regular r:id="rId41"/>
      <p:bold r:id="rId42"/>
    </p:embeddedFont>
    <p:embeddedFont>
      <p:font typeface="Trebuchet MS" panose="020B0603020202020204" pitchFamily="34" charset="0"/>
      <p:regular r:id="rId43"/>
      <p:bold r:id="rId44"/>
      <p:italic r:id="rId45"/>
      <p:boldItalic r:id="rId46"/>
    </p:embeddedFont>
    <p:embeddedFont>
      <p:font typeface="Wingdings 3" panose="05040102010807070707" pitchFamily="18" charset="2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53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98475" y="363140"/>
            <a:ext cx="7556400" cy="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794500" y="48172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201612" y="4817269"/>
            <a:ext cx="612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305800" y="182165"/>
            <a:ext cx="554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98475" y="363140"/>
            <a:ext cx="7556400" cy="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98475" y="1485900"/>
            <a:ext cx="7556400" cy="31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1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1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1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1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794500" y="48172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201612" y="4817269"/>
            <a:ext cx="612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305800" y="182165"/>
            <a:ext cx="554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Shape 16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0" t="0" r="0" b="0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4" name="Shape 10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98475" y="363140"/>
            <a:ext cx="7556400" cy="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6794500" y="48172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201612" y="4817269"/>
            <a:ext cx="612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8305800" y="182165"/>
            <a:ext cx="554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98475" y="363140"/>
            <a:ext cx="7556400" cy="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Rockwell"/>
              <a:buNone/>
              <a:defRPr sz="3600" b="0" i="0" u="none" strike="noStrike" cap="non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98518" y="1489472"/>
            <a:ext cx="3657600" cy="31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4325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1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1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1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1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4399878" y="1489472"/>
            <a:ext cx="3657600" cy="31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4325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14325" algn="l" rtl="0">
              <a:spcBef>
                <a:spcPts val="1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14325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4325" algn="l" rtl="0">
              <a:spcBef>
                <a:spcPts val="1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4325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4325" algn="l" rtl="0">
              <a:spcBef>
                <a:spcPts val="1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4325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4325" algn="l" rtl="0">
              <a:spcBef>
                <a:spcPts val="1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4325" algn="l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6794500" y="4817269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201612" y="4817269"/>
            <a:ext cx="612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305800" y="182165"/>
            <a:ext cx="554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2F4A-E1E2-4A5A-81BD-2708DF1B342E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89816004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04628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2F4A-E1E2-4A5A-81BD-2708DF1B342E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929351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0" t="0" r="0" b="0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0" t="0" r="0" b="0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2F4A-E1E2-4A5A-81BD-2708DF1B342E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7833438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2F4A-E1E2-4A5A-81BD-2708DF1B342E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16706139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719425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2F4A-E1E2-4A5A-81BD-2708DF1B342E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93812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2F4A-E1E2-4A5A-81BD-2708DF1B342E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8049172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2F4A-E1E2-4A5A-81BD-2708DF1B342E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58433900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2F4A-E1E2-4A5A-81BD-2708DF1B342E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9920249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2F4A-E1E2-4A5A-81BD-2708DF1B342E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6476366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2F4A-E1E2-4A5A-81BD-2708DF1B342E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7153475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2F4A-E1E2-4A5A-81BD-2708DF1B342E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420717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2F4A-E1E2-4A5A-81BD-2708DF1B342E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0314336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2F4A-E1E2-4A5A-81BD-2708DF1B342E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2521703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2F4A-E1E2-4A5A-81BD-2708DF1B342E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1668370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519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4690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40.x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40.x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40.x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Welcome!</a:t>
            </a: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84630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0000"/>
                </a:solidFill>
              </a:rPr>
              <a:t>HW: Module 3 Outline</a:t>
            </a:r>
            <a:endParaRPr sz="2400" dirty="0">
              <a:solidFill>
                <a:srgbClr val="FF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5"/>
                </a:solidFill>
              </a:rPr>
              <a:t>Upcoming: </a:t>
            </a:r>
            <a:r>
              <a:rPr lang="en" sz="2400" dirty="0">
                <a:solidFill>
                  <a:srgbClr val="000000"/>
                </a:solidFill>
              </a:rPr>
              <a:t>Notebook Due (all homework due) at the beginning of class on 09/17-18. Unit 1 Test 09/17-18. </a:t>
            </a:r>
            <a:endParaRPr sz="2400" dirty="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00"/>
                </a:solidFill>
              </a:rPr>
              <a:t> </a:t>
            </a:r>
            <a:endParaRPr sz="2400" dirty="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dirty="0"/>
              <a:t> </a:t>
            </a:r>
            <a:endParaRPr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94550"/>
            <a:ext cx="9144000" cy="41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Practice: As a group, come up with a behavior and walk through explaining that at a biological, psychological, and social-cultural level.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94550"/>
            <a:ext cx="9144000" cy="41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8350" y="2889700"/>
            <a:ext cx="2139051" cy="18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720525" y="4651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Psychological Perspectives - Psychoanalytic or Psychodynamic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3212425" y="1840550"/>
            <a:ext cx="5619900" cy="26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000000"/>
                </a:solidFill>
              </a:rPr>
              <a:t>THUMB</a:t>
            </a:r>
            <a:r>
              <a:rPr lang="en" sz="1800" dirty="0">
                <a:solidFill>
                  <a:srgbClr val="000000"/>
                </a:solidFill>
              </a:rPr>
              <a:t>:  </a:t>
            </a:r>
            <a:r>
              <a:rPr lang="en" sz="1800" b="1" i="1" u="sng" dirty="0">
                <a:solidFill>
                  <a:srgbClr val="000000"/>
                </a:solidFill>
              </a:rPr>
              <a:t>Psychoanalytic</a:t>
            </a:r>
            <a:r>
              <a:rPr lang="en" sz="1800" dirty="0">
                <a:solidFill>
                  <a:srgbClr val="000000"/>
                </a:solidFill>
              </a:rPr>
              <a:t> </a:t>
            </a:r>
            <a:r>
              <a:rPr lang="en" sz="1800" b="1" i="1" dirty="0">
                <a:solidFill>
                  <a:srgbClr val="000000"/>
                </a:solidFill>
              </a:rPr>
              <a:t>or </a:t>
            </a:r>
            <a:r>
              <a:rPr lang="en" sz="1800" b="1" i="1" u="sng" dirty="0">
                <a:solidFill>
                  <a:srgbClr val="000000"/>
                </a:solidFill>
              </a:rPr>
              <a:t>Psychodynamic</a:t>
            </a:r>
            <a:r>
              <a:rPr lang="en" sz="1800" u="sng" dirty="0">
                <a:solidFill>
                  <a:srgbClr val="000000"/>
                </a:solidFill>
              </a:rPr>
              <a:t>  </a:t>
            </a:r>
            <a:endParaRPr sz="1800" dirty="0"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2000" dirty="0">
                <a:solidFill>
                  <a:srgbClr val="000000"/>
                </a:solidFill>
              </a:rPr>
              <a:t>Emphasis - unconscious mental processes, early childhood development, personality, attachment patterns, relationships</a:t>
            </a:r>
            <a:endParaRPr sz="2000" dirty="0"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sz="2000" dirty="0">
                <a:solidFill>
                  <a:srgbClr val="000000"/>
                </a:solidFill>
              </a:rPr>
              <a:t>Freud - </a:t>
            </a:r>
            <a:r>
              <a:rPr lang="en" sz="2000" b="1" i="1" dirty="0">
                <a:solidFill>
                  <a:srgbClr val="000000"/>
                </a:solidFill>
              </a:rPr>
              <a:t>believed your childhood and the way you were raised by your mother was a primary influence. (</a:t>
            </a:r>
            <a:r>
              <a:rPr lang="en-US" sz="2000" b="1" i="1" dirty="0">
                <a:solidFill>
                  <a:srgbClr val="000000"/>
                </a:solidFill>
              </a:rPr>
              <a:t>Thumb is used because babies suck their thumb)</a:t>
            </a:r>
            <a:endParaRPr sz="2000" b="1" i="1" dirty="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000000"/>
                </a:solidFill>
              </a:rPr>
              <a:t>            </a:t>
            </a:r>
            <a:endParaRPr sz="1800" dirty="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1800" dirty="0"/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350" y="1552225"/>
            <a:ext cx="2142300" cy="305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2085275" y="3164950"/>
            <a:ext cx="8454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3C78D8"/>
                </a:solidFill>
              </a:rPr>
              <a:t>Freud</a:t>
            </a:r>
            <a:endParaRPr i="1">
              <a:solidFill>
                <a:srgbClr val="3C78D8"/>
              </a:solidFill>
            </a:endParaRPr>
          </a:p>
        </p:txBody>
      </p:sp>
      <p:sp>
        <p:nvSpPr>
          <p:cNvPr id="167" name="Shape 167"/>
          <p:cNvSpPr/>
          <p:nvPr/>
        </p:nvSpPr>
        <p:spPr>
          <a:xfrm rot="2700000">
            <a:off x="2846301" y="2124705"/>
            <a:ext cx="232497" cy="71573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Psychological Perspectives: Biological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2810875" y="1645525"/>
            <a:ext cx="54786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POINTER FINGER:  </a:t>
            </a:r>
            <a:r>
              <a:rPr lang="en" sz="1800" b="1" i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Biological</a:t>
            </a:r>
            <a:r>
              <a:rPr lang="en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Emphasis: the brain and nervous system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sometimes referred to as medical or neuroscience.    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 sz="18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about brain structure and how </a:t>
            </a:r>
            <a:r>
              <a:rPr lang="en" sz="18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heredity affects behavior.</a:t>
            </a:r>
            <a:r>
              <a:rPr lang="en" sz="18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They study the edocrine system and how biology affects behavior and mental processes.  (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use our pointer finger to point to the brain)</a:t>
            </a:r>
            <a:endParaRPr sz="1800" i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350" y="1552225"/>
            <a:ext cx="2142300" cy="305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/>
          <p:nvPr/>
        </p:nvSpPr>
        <p:spPr>
          <a:xfrm>
            <a:off x="2275500" y="1868725"/>
            <a:ext cx="436800" cy="190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 txBox="1"/>
          <p:nvPr/>
        </p:nvSpPr>
        <p:spPr>
          <a:xfrm>
            <a:off x="1881000" y="2192775"/>
            <a:ext cx="6411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000FF"/>
                </a:solidFill>
              </a:rPr>
              <a:t>Brain</a:t>
            </a:r>
            <a:endParaRPr i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Psychological Perspectives: Behaviorism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2874275" y="1990725"/>
            <a:ext cx="5450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MIDDLE FINGER: </a:t>
            </a:r>
            <a:r>
              <a:rPr lang="en" sz="1800" b="1" i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Behaviorism 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Emphasis: role and influence of environment and previous learning to understand behavior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Watson, Skinner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Behaviorism is all about cho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ices.  Sometimes we make poor ones…hence middle finger.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125" y="1953275"/>
            <a:ext cx="2134525" cy="26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/>
          <p:nvPr/>
        </p:nvSpPr>
        <p:spPr>
          <a:xfrm>
            <a:off x="1838725" y="2108250"/>
            <a:ext cx="1007400" cy="1833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Shape 185"/>
          <p:cNvSpPr txBox="1"/>
          <p:nvPr/>
        </p:nvSpPr>
        <p:spPr>
          <a:xfrm>
            <a:off x="1187125" y="1608075"/>
            <a:ext cx="1042500" cy="2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Punish</a:t>
            </a:r>
            <a:endParaRPr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819150" y="4370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Psychological Perspectives: Humanism or Existenial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2849992" y="1347750"/>
            <a:ext cx="53589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RING FINGER:  </a:t>
            </a:r>
            <a:r>
              <a:rPr lang="en" sz="1800" b="1" i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Humanism</a:t>
            </a:r>
            <a:r>
              <a:rPr lang="en" sz="1800" b="1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" sz="1800" b="1" i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Existential 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 Emphasis - Each person is unique and makes choices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Rogers, Maslow.  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Unconditional positive regard, acceptance.  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r>
              <a:rPr lang="en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Personal experience. </a:t>
            </a:r>
          </a:p>
          <a:p>
            <a:pPr marL="285750" lvl="0" indent="-285750">
              <a:spcBef>
                <a:spcPts val="1600"/>
              </a:spcBef>
              <a:spcAft>
                <a:spcPts val="0"/>
              </a:spcAft>
              <a:buFontTx/>
              <a:buChar char="-"/>
            </a:pPr>
            <a:r>
              <a:rPr lang="en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Ring finger as a reminder-Marriage 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950" y="1800200"/>
            <a:ext cx="2134525" cy="26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/>
          <p:nvPr/>
        </p:nvSpPr>
        <p:spPr>
          <a:xfrm>
            <a:off x="1127200" y="1431950"/>
            <a:ext cx="352200" cy="429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Shape 203"/>
          <p:cNvSpPr txBox="1"/>
          <p:nvPr/>
        </p:nvSpPr>
        <p:spPr>
          <a:xfrm>
            <a:off x="308183" y="1610325"/>
            <a:ext cx="16662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0000FF"/>
                </a:solidFill>
              </a:rPr>
              <a:t>Personal Experience</a:t>
            </a:r>
            <a:endParaRPr b="1" i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Psychological Perspectives: Cognitive</a:t>
            </a:r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2803850" y="462798"/>
            <a:ext cx="5457500" cy="39188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BABY FINGER:  </a:t>
            </a:r>
            <a:r>
              <a:rPr lang="en" sz="2000" b="1" i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Cognitive 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Emphasis:  how we mentally process information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 we perceive and mentally represent the world?  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Deals with perception, sensation, memory, intelligence, language, thought and problem solving.  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950" y="1800200"/>
            <a:ext cx="2134525" cy="26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/>
          <p:nvPr/>
        </p:nvSpPr>
        <p:spPr>
          <a:xfrm>
            <a:off x="556575" y="1763050"/>
            <a:ext cx="373500" cy="450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Psychological Perspectives: Sociocultural</a:t>
            </a:r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3198350" y="503853"/>
            <a:ext cx="5766502" cy="39348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PALM OF HAND:  </a:t>
            </a:r>
            <a:r>
              <a:rPr lang="en" sz="2400" b="1" i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Sociocultural </a:t>
            </a: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Emphasis - how do social and cultural factors affect behavior.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Studies ethnicity, gender, culture and socioeconomic status and how they affect behavior and mental processes. 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(We hold onto these.)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1680450"/>
            <a:ext cx="2134525" cy="26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/>
          <p:nvPr/>
        </p:nvSpPr>
        <p:spPr>
          <a:xfrm>
            <a:off x="1740075" y="3326975"/>
            <a:ext cx="1092000" cy="3873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Psychological Perspectives: Evolutionary</a:t>
            </a:r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3198350" y="910668"/>
            <a:ext cx="5126400" cy="35280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ARMS AND TRUNK:  </a:t>
            </a:r>
            <a:r>
              <a:rPr lang="en" sz="2400" b="1" i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Evolutionary 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Emphasis: How the natural selection of traits has promoted the survival of genes.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en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Behaviors are adaptable in order to continue the species</a:t>
            </a:r>
            <a:r>
              <a:rPr lang="en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(Wrist is the trunk of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evolution)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950" y="1800200"/>
            <a:ext cx="2134525" cy="26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/>
          <p:nvPr/>
        </p:nvSpPr>
        <p:spPr>
          <a:xfrm>
            <a:off x="739750" y="4313225"/>
            <a:ext cx="415500" cy="6693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09/10: Approaches </a:t>
            </a:r>
            <a:endParaRPr dirty="0"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Levels of Analysis Notes</a:t>
            </a:r>
            <a:endParaRPr sz="2400"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Approaches Posters</a:t>
            </a:r>
            <a:endParaRPr sz="2400" dirty="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2400" dirty="0"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Describe psychology’s three main levels of analysis and related perspectives  </a:t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314200" y="3000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</a:rPr>
              <a:t>Psychological Perspectives - Buttons!</a:t>
            </a:r>
            <a:endParaRPr b="1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25469">
            <a:off x="3677400" y="1708625"/>
            <a:ext cx="2134525" cy="26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/>
        </p:nvSpPr>
        <p:spPr>
          <a:xfrm>
            <a:off x="274800" y="3996225"/>
            <a:ext cx="34731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Why might I have these fears?</a:t>
            </a:r>
            <a:endParaRPr sz="2400" b="1"/>
          </a:p>
        </p:txBody>
      </p:sp>
      <p:grpSp>
        <p:nvGrpSpPr>
          <p:cNvPr id="244" name="Shape 244"/>
          <p:cNvGrpSpPr/>
          <p:nvPr/>
        </p:nvGrpSpPr>
        <p:grpSpPr>
          <a:xfrm>
            <a:off x="5619733" y="1910152"/>
            <a:ext cx="3205471" cy="1662600"/>
            <a:chOff x="5059896" y="2529705"/>
            <a:chExt cx="3205471" cy="1662600"/>
          </a:xfrm>
        </p:grpSpPr>
        <p:sp>
          <p:nvSpPr>
            <p:cNvPr id="245" name="Shape 245"/>
            <p:cNvSpPr txBox="1"/>
            <p:nvPr/>
          </p:nvSpPr>
          <p:spPr>
            <a:xfrm>
              <a:off x="5446043" y="2529705"/>
              <a:ext cx="2819324" cy="166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u="sng" dirty="0"/>
                <a:t>Psychodynamic/analyt</a:t>
              </a:r>
              <a:r>
                <a:rPr lang="en-US" sz="1600" b="1" u="sng" dirty="0"/>
                <a:t>i</a:t>
              </a:r>
              <a:r>
                <a:rPr lang="en" sz="1600" b="1" u="sng" dirty="0"/>
                <a:t>c</a:t>
              </a:r>
              <a:r>
                <a:rPr lang="en" sz="1800" b="1" u="sng" dirty="0"/>
                <a:t> </a:t>
              </a:r>
              <a:endParaRPr sz="1800" b="1" u="sng" dirty="0"/>
            </a:p>
            <a:p>
              <a:pPr marL="457200" lvl="0" indent="-317500" rtl="0">
                <a:spcBef>
                  <a:spcPts val="0"/>
                </a:spcBef>
                <a:spcAft>
                  <a:spcPts val="0"/>
                </a:spcAft>
                <a:buSzPts val="1400"/>
                <a:buChar char="-"/>
              </a:pPr>
              <a:r>
                <a:rPr lang="en" sz="1800" dirty="0"/>
                <a:t>In my past maybe when I was  little I was kidnapped and all you can remember is the buttons on the man’s shirt and  so you are now afraid of  buttons. </a:t>
              </a:r>
              <a:endParaRPr sz="1800" dirty="0"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/>
                <a:t> </a:t>
              </a:r>
              <a:endParaRPr sz="1100" dirty="0"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Shape 246"/>
            <p:cNvSpPr/>
            <p:nvPr/>
          </p:nvSpPr>
          <p:spPr>
            <a:xfrm>
              <a:off x="5059896" y="3267315"/>
              <a:ext cx="781800" cy="3873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Shape 247"/>
          <p:cNvGrpSpPr/>
          <p:nvPr/>
        </p:nvGrpSpPr>
        <p:grpSpPr>
          <a:xfrm>
            <a:off x="514325" y="1734875"/>
            <a:ext cx="4438175" cy="1542900"/>
            <a:chOff x="514325" y="1734875"/>
            <a:chExt cx="4438175" cy="1542900"/>
          </a:xfrm>
        </p:grpSpPr>
        <p:sp>
          <p:nvSpPr>
            <p:cNvPr id="248" name="Shape 248"/>
            <p:cNvSpPr/>
            <p:nvPr/>
          </p:nvSpPr>
          <p:spPr>
            <a:xfrm>
              <a:off x="3486700" y="2150525"/>
              <a:ext cx="1465800" cy="239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Shape 249"/>
            <p:cNvSpPr txBox="1"/>
            <p:nvPr/>
          </p:nvSpPr>
          <p:spPr>
            <a:xfrm>
              <a:off x="514325" y="1734875"/>
              <a:ext cx="2850300" cy="15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u="sng" dirty="0"/>
                <a:t>Biological Perpective </a:t>
              </a:r>
              <a:endParaRPr sz="1800" b="1" u="sng" dirty="0"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/>
                <a:t>What hormones and chemicals were pumped into your system to make you afraid of buttons? </a:t>
              </a:r>
              <a:endParaRPr sz="1800" dirty="0"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/>
                <a:t> </a:t>
              </a:r>
              <a:endParaRPr sz="1800" dirty="0"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250" name="Shape 250" descr="File:Scared Girl.jpg - Wikimedia Comm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2144" y="538275"/>
            <a:ext cx="1432750" cy="143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 descr="File:Buttons (504354910).jpg - Wikimedia Common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 flipH="1">
            <a:off x="5597606" y="955554"/>
            <a:ext cx="1232211" cy="954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0"/>
            <a:ext cx="5715000" cy="51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3657600" y="724400"/>
            <a:ext cx="3360600" cy="58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Shape 212"/>
          <p:cNvSpPr txBox="1"/>
          <p:nvPr/>
        </p:nvSpPr>
        <p:spPr>
          <a:xfrm>
            <a:off x="3657600" y="1482450"/>
            <a:ext cx="3562500" cy="90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Shape 213"/>
          <p:cNvSpPr txBox="1"/>
          <p:nvPr/>
        </p:nvSpPr>
        <p:spPr>
          <a:xfrm>
            <a:off x="3657600" y="2563000"/>
            <a:ext cx="3360600" cy="40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Shape 214"/>
          <p:cNvSpPr txBox="1"/>
          <p:nvPr/>
        </p:nvSpPr>
        <p:spPr>
          <a:xfrm>
            <a:off x="3657600" y="3085575"/>
            <a:ext cx="3289500" cy="40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Shape 215"/>
          <p:cNvSpPr txBox="1"/>
          <p:nvPr/>
        </p:nvSpPr>
        <p:spPr>
          <a:xfrm>
            <a:off x="3699150" y="3608150"/>
            <a:ext cx="3520800" cy="35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Shape 216"/>
          <p:cNvSpPr txBox="1"/>
          <p:nvPr/>
        </p:nvSpPr>
        <p:spPr>
          <a:xfrm>
            <a:off x="3633750" y="4083025"/>
            <a:ext cx="3651600" cy="40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Shape 217"/>
          <p:cNvSpPr txBox="1"/>
          <p:nvPr/>
        </p:nvSpPr>
        <p:spPr>
          <a:xfrm>
            <a:off x="3657600" y="4605600"/>
            <a:ext cx="3562500" cy="41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3D1A4A2-8073-4394-BA07-78E2FE753E4B}"/>
              </a:ext>
            </a:extLst>
          </p:cNvPr>
          <p:cNvCxnSpPr/>
          <p:nvPr/>
        </p:nvCxnSpPr>
        <p:spPr>
          <a:xfrm>
            <a:off x="5136055" y="402897"/>
            <a:ext cx="0" cy="4687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4CBD2CA-C9B8-4E27-8FD4-79B72C263BC8}"/>
              </a:ext>
            </a:extLst>
          </p:cNvPr>
          <p:cNvSpPr txBox="1"/>
          <p:nvPr/>
        </p:nvSpPr>
        <p:spPr>
          <a:xfrm>
            <a:off x="5279697" y="390976"/>
            <a:ext cx="1639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Buttons Fear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Expert Groups</a:t>
            </a:r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84297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81000">
              <a:buSzPts val="2400"/>
            </a:pPr>
            <a:r>
              <a:rPr lang="en-US" sz="2400" dirty="0"/>
              <a:t>In last column, you will use each perspective to explain my fear of buttons.</a:t>
            </a:r>
            <a:endParaRPr lang="en" sz="2400"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Within your group, read through the section on the psychological approach. </a:t>
            </a:r>
            <a:endParaRPr sz="2400"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Together, your group will be making a </a:t>
            </a:r>
            <a:r>
              <a:rPr lang="en-US" sz="2400" dirty="0"/>
              <a:t>chart</a:t>
            </a:r>
            <a:r>
              <a:rPr lang="en" sz="2400" dirty="0"/>
              <a:t> to explain the approach to the class. </a:t>
            </a:r>
            <a:r>
              <a:rPr lang="en-US" sz="2400" dirty="0"/>
              <a:t>Include a symbol clue </a:t>
            </a:r>
            <a:r>
              <a:rPr lang="en-US" sz="2400"/>
              <a:t>for each</a:t>
            </a:r>
            <a:endParaRPr sz="2400"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Make sure if your explanation includes any psychologist to list them on the poster!!! </a:t>
            </a: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</a:t>
            </a:r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8208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Psychiatrists differ from psychologists in that they</a:t>
            </a:r>
            <a:endParaRPr sz="2400"/>
          </a:p>
          <a:p>
            <a:pPr marL="45720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a. help people cope with challenges and crises.</a:t>
            </a:r>
            <a:endParaRPr sz="2400"/>
          </a:p>
          <a:p>
            <a:pPr marL="45720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b. conduct research.</a:t>
            </a:r>
            <a:endParaRPr sz="2400"/>
          </a:p>
          <a:p>
            <a:pPr marL="45720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c. explore how we view and affect one another.</a:t>
            </a:r>
            <a:endParaRPr sz="2400"/>
          </a:p>
          <a:p>
            <a:pPr marL="45720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d. experiment with how people perceive, think, and</a:t>
            </a:r>
            <a:endParaRPr sz="2400"/>
          </a:p>
          <a:p>
            <a:pPr marL="45720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solve problems.</a:t>
            </a:r>
            <a:endParaRPr sz="2400"/>
          </a:p>
          <a:p>
            <a:pPr marL="914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e. are medical doctors licensed to prescribe medication.</a:t>
            </a:r>
            <a:endParaRPr sz="2400"/>
          </a:p>
          <a:p>
            <a:pPr marL="0" lvl="0" indent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</a:t>
            </a: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11725" y="1286675"/>
            <a:ext cx="8208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666"/>
                </a:solidFill>
              </a:rPr>
              <a:t>Betsy works in a human resources department. She plans</a:t>
            </a:r>
            <a:endParaRPr sz="2400">
              <a:solidFill>
                <a:srgbClr val="666666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666"/>
                </a:solidFill>
              </a:rPr>
              <a:t>training sessions, recruits people to work for the company,</a:t>
            </a:r>
            <a:endParaRPr sz="2400">
              <a:solidFill>
                <a:srgbClr val="666666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666"/>
                </a:solidFill>
              </a:rPr>
              <a:t>and implements techniques to boost morale around the</a:t>
            </a:r>
            <a:endParaRPr sz="2400">
              <a:solidFill>
                <a:srgbClr val="666666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66666"/>
                </a:solidFill>
              </a:rPr>
              <a:t>office. Of the following, Betsy is most likely a(n)</a:t>
            </a:r>
            <a:endParaRPr sz="2400">
              <a:solidFill>
                <a:srgbClr val="666666"/>
              </a:solidFill>
            </a:endParaRPr>
          </a:p>
          <a:p>
            <a:pPr marL="914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a. developmental psychologist.</a:t>
            </a:r>
            <a:endParaRPr sz="2400"/>
          </a:p>
          <a:p>
            <a:pPr marL="914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b. personality psychologist.</a:t>
            </a:r>
            <a:endParaRPr sz="2400"/>
          </a:p>
          <a:p>
            <a:pPr marL="914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c. counseling psychologist.</a:t>
            </a:r>
            <a:endParaRPr sz="2400"/>
          </a:p>
          <a:p>
            <a:pPr marL="914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d. educational psychologist.</a:t>
            </a:r>
            <a:endParaRPr sz="2400"/>
          </a:p>
          <a:p>
            <a:pPr marL="914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e. industrial-organizational psychologist.</a:t>
            </a:r>
            <a:endParaRPr sz="2400"/>
          </a:p>
          <a:p>
            <a:pPr marL="9144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1714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" sz="4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Unit 01 - Overview (2-4%</a:t>
            </a:r>
            <a:r>
              <a:rPr lang="en" sz="4800" b="1"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4582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■"/>
            </a:pPr>
            <a:r>
              <a:rPr lang="en" sz="3200" b="0" i="0" strike="noStrike" cap="none" dirty="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Psychology’s History</a:t>
            </a:r>
            <a:r>
              <a:rPr lang="en" sz="3200" dirty="0">
                <a:solidFill>
                  <a:srgbClr val="000000"/>
                </a:solidFill>
              </a:rPr>
              <a:t> (Today)</a:t>
            </a:r>
            <a:endParaRPr dirty="0">
              <a:solidFill>
                <a:srgbClr val="000000"/>
              </a:solidFill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■"/>
            </a:pPr>
            <a:r>
              <a:rPr lang="en" sz="3200" b="0" i="0" strike="noStrike" cap="none" dirty="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Psychology’s Big Issues and Approaches (</a:t>
            </a:r>
            <a:r>
              <a:rPr lang="en" sz="3200" dirty="0">
                <a:solidFill>
                  <a:srgbClr val="000000"/>
                </a:solidFill>
              </a:rPr>
              <a:t>Today, 09/10) </a:t>
            </a:r>
            <a:endParaRPr dirty="0">
              <a:solidFill>
                <a:srgbClr val="000000"/>
              </a:solidFill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■"/>
            </a:pPr>
            <a:r>
              <a:rPr lang="en" sz="3200" b="0" i="0" strike="noStrike" cap="none" dirty="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Careers in Psychology (On your own</a:t>
            </a:r>
            <a:r>
              <a:rPr lang="en" sz="3200" dirty="0">
                <a:solidFill>
                  <a:srgbClr val="000000"/>
                </a:solidFill>
              </a:rPr>
              <a:t>)</a:t>
            </a:r>
            <a:endParaRPr sz="3200" b="0" i="0" strike="noStrike" cap="none" dirty="0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228600" marR="0" lvl="0" indent="-2794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■"/>
            </a:pPr>
            <a:r>
              <a:rPr lang="en" sz="3200" dirty="0">
                <a:solidFill>
                  <a:srgbClr val="FF0000"/>
                </a:solidFill>
              </a:rPr>
              <a:t>Unit Test: Wednesday 09/17-18</a:t>
            </a:r>
            <a:endParaRPr sz="3200" dirty="0">
              <a:solidFill>
                <a:srgbClr val="FF0000"/>
              </a:solidFill>
            </a:endParaRPr>
          </a:p>
          <a:p>
            <a:pPr marL="228600" marR="0" lvl="0" indent="-76200" algn="l" rtl="0">
              <a:spcBef>
                <a:spcPts val="2000"/>
              </a:spcBef>
              <a:spcAft>
                <a:spcPts val="160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3200" b="0" i="0" u="sng" dirty="0">
              <a:solidFill>
                <a:schemeClr val="hlink"/>
              </a:solidFill>
              <a:latin typeface="Rockwell"/>
              <a:ea typeface="Rockwell"/>
              <a:cs typeface="Rockwell"/>
              <a:sym typeface="Rockwell"/>
              <a:hlinkClick r:id="rId3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1714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" sz="4800" b="1">
                <a:latin typeface="Arial"/>
                <a:ea typeface="Arial"/>
                <a:cs typeface="Arial"/>
                <a:sym typeface="Arial"/>
              </a:rPr>
              <a:t>Prescientific Psychology</a:t>
            </a:r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4582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F0000"/>
              </a:buClr>
              <a:buSzPts val="2400"/>
              <a:buAutoNum type="arabicPeriod"/>
            </a:pPr>
            <a:r>
              <a:rPr lang="en" sz="2400">
                <a:solidFill>
                  <a:srgbClr val="FF0000"/>
                </a:solidFill>
              </a:rPr>
              <a:t>Ancient Philosophers</a:t>
            </a:r>
            <a:endParaRPr sz="2400">
              <a:solidFill>
                <a:srgbClr val="FF0000"/>
              </a:solidFill>
            </a:endParaRPr>
          </a:p>
          <a:p>
            <a:pPr marL="685800" marR="0" lvl="2" indent="-29527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■"/>
            </a:pPr>
            <a:r>
              <a:rPr lang="en" sz="2400"/>
              <a:t>Socrates and Plato: mind and body are separate and the mind continues after the body dies. </a:t>
            </a:r>
            <a:endParaRPr sz="2400"/>
          </a:p>
          <a:p>
            <a:pPr marL="685800" marR="0" lvl="2" indent="-29527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Char char="■"/>
            </a:pPr>
            <a:r>
              <a:rPr lang="en" sz="2400"/>
              <a:t>Aristotle: knowledge isn’t preexisting, it grows from experiences and memory. </a:t>
            </a:r>
            <a:endParaRPr sz="2400"/>
          </a:p>
          <a:p>
            <a:pPr marL="228600" marR="0" lvl="0" indent="-76200" algn="l" rtl="0">
              <a:spcBef>
                <a:spcPts val="2000"/>
              </a:spcBef>
              <a:spcAft>
                <a:spcPts val="160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3200" b="0" i="0" u="sng">
              <a:solidFill>
                <a:schemeClr val="hlink"/>
              </a:solidFill>
              <a:latin typeface="Rockwell"/>
              <a:ea typeface="Rockwell"/>
              <a:cs typeface="Rockwell"/>
              <a:sym typeface="Rockwell"/>
              <a:hlinkClick r:id="rId3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1714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" sz="4800" b="1">
                <a:latin typeface="Arial"/>
                <a:ea typeface="Arial"/>
                <a:cs typeface="Arial"/>
                <a:sym typeface="Arial"/>
              </a:rPr>
              <a:t>Scientific Psychology</a:t>
            </a:r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4582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</a:rPr>
              <a:t>2. Modern Science Begins</a:t>
            </a:r>
            <a:endParaRPr sz="2400"/>
          </a:p>
          <a:p>
            <a:pPr marL="685800" marR="0" lvl="2" indent="-29527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Char char="■"/>
            </a:pPr>
            <a:r>
              <a:rPr lang="en" sz="2400"/>
              <a:t>John Locke: </a:t>
            </a:r>
            <a:r>
              <a:rPr lang="en" sz="2400" i="1"/>
              <a:t>tabula rasa - </a:t>
            </a:r>
            <a:r>
              <a:rPr lang="en" sz="2400"/>
              <a:t>“a blank slate.” </a:t>
            </a:r>
            <a:endParaRPr sz="2400"/>
          </a:p>
          <a:p>
            <a:pPr marL="1377950" marR="0" lvl="5" indent="-301625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Char char="■"/>
            </a:pPr>
            <a:r>
              <a:rPr lang="en" sz="2400"/>
              <a:t>Created </a:t>
            </a:r>
            <a:r>
              <a:rPr lang="en" sz="2400" b="1">
                <a:solidFill>
                  <a:srgbClr val="FF0000"/>
                </a:solidFill>
              </a:rPr>
              <a:t>EMPIRICISM</a:t>
            </a:r>
            <a:r>
              <a:rPr lang="en" sz="2400"/>
              <a:t>: knowledge originates in experience, we should rely on observation and experimentation. </a:t>
            </a:r>
            <a:endParaRPr sz="2400"/>
          </a:p>
          <a:p>
            <a:pPr marL="228600" marR="0" lvl="0" indent="-76200" algn="l" rtl="0">
              <a:spcBef>
                <a:spcPts val="2000"/>
              </a:spcBef>
              <a:spcAft>
                <a:spcPts val="160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3200" b="0" i="0" u="sng">
              <a:solidFill>
                <a:schemeClr val="hlink"/>
              </a:solidFill>
              <a:latin typeface="Rockwell"/>
              <a:ea typeface="Rockwell"/>
              <a:cs typeface="Rockwell"/>
              <a:sym typeface="Rockwell"/>
              <a:hlinkClick r:id="rId3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" sz="4800">
                <a:latin typeface="Arial"/>
                <a:ea typeface="Arial"/>
                <a:cs typeface="Arial"/>
                <a:sym typeface="Arial"/>
              </a:rPr>
              <a:t>Modern Psychology</a:t>
            </a: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3. Psychology is now defined by current scientists as the, “science of behavior and mental processes.”</a:t>
            </a:r>
            <a:endParaRPr sz="2700">
              <a:solidFill>
                <a:srgbClr val="B86EB8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700">
              <a:solidFill>
                <a:srgbClr val="B86EB8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Levels of Analysis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811</Words>
  <Application>Microsoft Office PowerPoint</Application>
  <PresentationFormat>On-screen Show (16:9)</PresentationFormat>
  <Paragraphs>109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Noto Sans Symbols</vt:lpstr>
      <vt:lpstr>Arial</vt:lpstr>
      <vt:lpstr>Trebuchet MS</vt:lpstr>
      <vt:lpstr>Roboto</vt:lpstr>
      <vt:lpstr>Rockwell</vt:lpstr>
      <vt:lpstr>Amatic SC</vt:lpstr>
      <vt:lpstr>Merriweather</vt:lpstr>
      <vt:lpstr>Wingdings 3</vt:lpstr>
      <vt:lpstr>Source Code Pro</vt:lpstr>
      <vt:lpstr>Paradigm</vt:lpstr>
      <vt:lpstr>Beach Day</vt:lpstr>
      <vt:lpstr>Facet</vt:lpstr>
      <vt:lpstr>Welcome!</vt:lpstr>
      <vt:lpstr>09/10: Approaches </vt:lpstr>
      <vt:lpstr>Practice </vt:lpstr>
      <vt:lpstr>Practice </vt:lpstr>
      <vt:lpstr>Unit 01 - Overview (2-4%)</vt:lpstr>
      <vt:lpstr>Prescientific Psychology</vt:lpstr>
      <vt:lpstr>Scientific Psychology</vt:lpstr>
      <vt:lpstr>Modern Psychology</vt:lpstr>
      <vt:lpstr>Levels of Analysis</vt:lpstr>
      <vt:lpstr>PowerPoint Presentation</vt:lpstr>
      <vt:lpstr>Practice: As a group, come up with a behavior and walk through explaining that at a biological, psychological, and social-cultural level. </vt:lpstr>
      <vt:lpstr>PowerPoint Presentation</vt:lpstr>
      <vt:lpstr>Psychological Perspectives - Psychoanalytic or Psychodynamic</vt:lpstr>
      <vt:lpstr>Psychological Perspectives: Biological</vt:lpstr>
      <vt:lpstr>Psychological Perspectives: Behaviorism</vt:lpstr>
      <vt:lpstr>Psychological Perspectives: Humanism or Existenial </vt:lpstr>
      <vt:lpstr>Psychological Perspectives: Cognitive</vt:lpstr>
      <vt:lpstr>Psychological Perspectives: Sociocultural</vt:lpstr>
      <vt:lpstr>Psychological Perspectives: Evolutionary</vt:lpstr>
      <vt:lpstr>Psychological Perspectives - Buttons! </vt:lpstr>
      <vt:lpstr>PowerPoint Presentation</vt:lpstr>
      <vt:lpstr>Expert Groups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09/12: Approaches </dc:title>
  <cp:lastModifiedBy>Patrick Ackerman</cp:lastModifiedBy>
  <cp:revision>8</cp:revision>
  <dcterms:modified xsi:type="dcterms:W3CDTF">2019-09-10T14:16:51Z</dcterms:modified>
</cp:coreProperties>
</file>