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5143500" type="screen16x9"/>
  <p:notesSz cx="6858000" cy="9144000"/>
  <p:embeddedFontLst>
    <p:embeddedFont>
      <p:font typeface="Robo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42B25FA-EA19-4EFA-B1EC-AD59A94358BA}">
  <a:tblStyle styleId="{342B25FA-EA19-4EFA-B1EC-AD59A94358B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53"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Today we will look at these disorders and more.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Answer varies. Poverty crosses ethnic, and gender lines. The question remains does the disorder cause poverty or does poverty cause the disorder?</a:t>
            </a:r>
            <a:endParaRPr/>
          </a:p>
          <a:p>
            <a:pPr marL="0" lvl="0" indent="0">
              <a:spcBef>
                <a:spcPts val="0"/>
              </a:spcBef>
              <a:spcAft>
                <a:spcPts val="0"/>
              </a:spcAft>
              <a:buNone/>
            </a:pPr>
            <a:endParaRPr/>
          </a:p>
          <a:p>
            <a:pPr marL="0" lvl="0" indent="0">
              <a:spcBef>
                <a:spcPts val="0"/>
              </a:spcBef>
              <a:spcAft>
                <a:spcPts val="0"/>
              </a:spcAft>
              <a:buNone/>
            </a:pPr>
            <a:r>
              <a:rPr lang="en"/>
              <a:t>There is a wide range of protective factors for mental disorders.</a:t>
            </a:r>
            <a:endParaRPr/>
          </a:p>
          <a:p>
            <a:pPr marL="0" lvl="0" indent="0">
              <a:spcBef>
                <a:spcPts val="0"/>
              </a:spcBef>
              <a:spcAft>
                <a:spcPts val="0"/>
              </a:spcAft>
              <a:buNone/>
            </a:pPr>
            <a:endParaRPr/>
          </a:p>
          <a:p>
            <a:pPr marL="0" lvl="0" indent="0">
              <a:spcBef>
                <a:spcPts val="0"/>
              </a:spcBef>
              <a:spcAft>
                <a:spcPts val="0"/>
              </a:spcAft>
              <a:buNone/>
            </a:pPr>
            <a:r>
              <a:rPr lang="en"/>
              <a:t>At what age do these strike?  Early adulthood.</a:t>
            </a:r>
            <a:endParaRPr/>
          </a:p>
          <a:p>
            <a:pPr marL="0" lvl="0" indent="0">
              <a:spcBef>
                <a:spcPts val="0"/>
              </a:spcBef>
              <a:spcAft>
                <a:spcPts val="0"/>
              </a:spcAft>
              <a:buNone/>
            </a:pPr>
            <a:endParaRPr/>
          </a:p>
          <a:p>
            <a:pPr marL="0" lvl="0" indent="0">
              <a:spcBef>
                <a:spcPts val="0"/>
              </a:spcBef>
              <a:spcAft>
                <a:spcPts val="0"/>
              </a:spcAft>
              <a:buNone/>
            </a:pPr>
            <a:r>
              <a:rPr lang="en"/>
              <a:t>Over 75%  of those sampled had their first symptoms by age 24</a:t>
            </a:r>
            <a:endParaRPr/>
          </a:p>
          <a:p>
            <a:pPr marL="0" lvl="0" indent="0">
              <a:spcBef>
                <a:spcPts val="0"/>
              </a:spcBef>
              <a:spcAft>
                <a:spcPts val="0"/>
              </a:spcAft>
              <a:buNone/>
            </a:pPr>
            <a:r>
              <a:rPr lang="en"/>
              <a:t>Antisocial Personality disorders and phobias are the earliest to appear around age 8</a:t>
            </a:r>
            <a:endParaRPr/>
          </a:p>
          <a:p>
            <a:pPr marL="0" lvl="0" indent="0">
              <a:spcBef>
                <a:spcPts val="0"/>
              </a:spcBef>
              <a:spcAft>
                <a:spcPts val="0"/>
              </a:spcAft>
              <a:buNone/>
            </a:pPr>
            <a:r>
              <a:rPr lang="en"/>
              <a:t>Alcohol Use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Neurodevelopmental Disorders are impairments of the growth and development of the brain impacting emotion, learning ability, self control and memory. These unfold as we grow. Autism, ADHD</a:t>
            </a:r>
            <a:endParaRPr/>
          </a:p>
          <a:p>
            <a:pPr marL="0" lvl="0" indent="0">
              <a:spcBef>
                <a:spcPts val="0"/>
              </a:spcBef>
              <a:spcAft>
                <a:spcPts val="0"/>
              </a:spcAft>
              <a:buNone/>
            </a:pPr>
            <a:endParaRPr/>
          </a:p>
          <a:p>
            <a:pPr marL="0" lvl="0" indent="0">
              <a:spcBef>
                <a:spcPts val="0"/>
              </a:spcBef>
              <a:spcAft>
                <a:spcPts val="0"/>
              </a:spcAft>
              <a:buNone/>
            </a:pPr>
            <a:r>
              <a:rPr lang="en"/>
              <a:t>Neurocognitive Disorders- sustained attention, executive functioning skills(decision making, error correction), learning and memory, language, visual perception, social (rec of emotion) - Alzheimer’s, Parkinson’s</a:t>
            </a:r>
            <a:endParaRPr/>
          </a:p>
          <a:p>
            <a:pPr marL="0" lvl="0" indent="0">
              <a:spcBef>
                <a:spcPts val="0"/>
              </a:spcBef>
              <a:spcAft>
                <a:spcPts val="0"/>
              </a:spcAft>
              <a:buNone/>
            </a:pPr>
            <a:endParaRPr/>
          </a:p>
          <a:p>
            <a:pPr marL="0" lvl="0" indent="0">
              <a:spcBef>
                <a:spcPts val="0"/>
              </a:spcBef>
              <a:spcAft>
                <a:spcPts val="0"/>
              </a:spcAft>
              <a:buNone/>
            </a:pPr>
            <a:r>
              <a:rPr lang="en"/>
              <a:t>Schizophrenic - delusions, hallucinations, etc. - Schizophrenia to Delusional disorder to Catatonia</a:t>
            </a:r>
            <a:endParaRPr/>
          </a:p>
          <a:p>
            <a:pPr marL="0" lvl="0" indent="0">
              <a:spcBef>
                <a:spcPts val="0"/>
              </a:spcBef>
              <a:spcAft>
                <a:spcPts val="0"/>
              </a:spcAft>
              <a:buNone/>
            </a:pPr>
            <a:endParaRPr/>
          </a:p>
          <a:p>
            <a:pPr marL="0" lvl="0" indent="0">
              <a:spcBef>
                <a:spcPts val="0"/>
              </a:spcBef>
              <a:spcAft>
                <a:spcPts val="0"/>
              </a:spcAft>
              <a:buNone/>
            </a:pPr>
            <a:r>
              <a:rPr lang="en"/>
              <a:t>Bipolar - mood disorder</a:t>
            </a: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Shape 17"/>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Shape 76"/>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Shape 77"/>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Shape 62"/>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qb8wQjwVu2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hyperlink" Target="http://www.youtube.com/watch?v=0vvU-Ajwbok" TargetMode="Externa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n2atzoaA2NI"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Abnormal Psychology</a:t>
            </a:r>
            <a:endParaRPr/>
          </a:p>
        </p:txBody>
      </p:sp>
      <p:sp>
        <p:nvSpPr>
          <p:cNvPr id="86" name="Shape 86"/>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Types of Psychological Disorders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65775" y="146850"/>
            <a:ext cx="27102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Schizophrenia</a:t>
            </a:r>
            <a:endParaRPr/>
          </a:p>
        </p:txBody>
      </p:sp>
      <p:pic>
        <p:nvPicPr>
          <p:cNvPr id="175" name="Shape 175" descr="Great clip for use with schizophrenia teaching or clinical psychology in general; quite intense eye-opener about the impact of symptoms on the sufferer" title="What's it like to experience schizophrenic symptoms?">
            <a:hlinkClick r:id="rId3"/>
          </p:cNvPr>
          <p:cNvPicPr preferRelativeResize="0"/>
          <p:nvPr/>
        </p:nvPicPr>
        <p:blipFill>
          <a:blip r:embed="rId4">
            <a:alphaModFix/>
          </a:blip>
          <a:stretch>
            <a:fillRect/>
          </a:stretch>
        </p:blipFill>
        <p:spPr>
          <a:xfrm>
            <a:off x="2667550" y="396775"/>
            <a:ext cx="5467450" cy="4100587"/>
          </a:xfrm>
          <a:prstGeom prst="rect">
            <a:avLst/>
          </a:prstGeom>
          <a:noFill/>
          <a:ln>
            <a:noFill/>
          </a:ln>
        </p:spPr>
      </p:pic>
      <p:pic>
        <p:nvPicPr>
          <p:cNvPr id="176" name="Shape 176" descr="This is designed to provide the listener with some understanding of what it might be like to experience auditory hallucinations. Content in this presentation is based on things our clients tell us they hear through my experience as a mental health outreach worker." title="Auditory Hallucinations - An Audio Representation">
            <a:hlinkClick r:id="rId5"/>
          </p:cNvPr>
          <p:cNvPicPr preferRelativeResize="0"/>
          <p:nvPr/>
        </p:nvPicPr>
        <p:blipFill>
          <a:blip r:embed="rId6">
            <a:alphaModFix/>
          </a:blip>
          <a:stretch>
            <a:fillRect/>
          </a:stretch>
        </p:blipFill>
        <p:spPr>
          <a:xfrm>
            <a:off x="355250" y="3562280"/>
            <a:ext cx="1331026" cy="9982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Dissociative Disorders - conscious awareness becomes separated from previous memories, thoughts and feelings.</a:t>
            </a:r>
            <a:endParaRPr/>
          </a:p>
        </p:txBody>
      </p:sp>
      <p:sp>
        <p:nvSpPr>
          <p:cNvPr id="182" name="Shape 182"/>
          <p:cNvSpPr txBox="1">
            <a:spLocks noGrp="1"/>
          </p:cNvSpPr>
          <p:nvPr>
            <p:ph type="body" idx="1"/>
          </p:nvPr>
        </p:nvSpPr>
        <p:spPr>
          <a:xfrm>
            <a:off x="311700" y="2023525"/>
            <a:ext cx="8520600" cy="2545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Dissociative Amnesia - partial or total loss of important personal information that may occur after a stressful or psychologically traumatic event</a:t>
            </a:r>
            <a:endParaRPr/>
          </a:p>
          <a:p>
            <a:pPr marL="0" lvl="0" indent="0">
              <a:spcBef>
                <a:spcPts val="1600"/>
              </a:spcBef>
              <a:spcAft>
                <a:spcPts val="0"/>
              </a:spcAft>
              <a:buNone/>
            </a:pPr>
            <a:r>
              <a:rPr lang="en"/>
              <a:t>DID - two personalities within one person, each with own identity (Multiple Personality disorder)</a:t>
            </a:r>
            <a:endParaRPr/>
          </a:p>
          <a:p>
            <a:pPr marL="0" lvl="0" indent="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Shape 187" descr="Kim Noble has 20 personalities. Psychologists suspect that as a young child Kim suffered severe trauma that caused her mind to split into multiple people, including Judy, a 15-year-old bulimic; Salome, a devout Catholic; and Ken, a depressed gay man. Watch as Kim, with the help of her therapist, reveals many of her personalities, and learn how her daughter, Aimee, is affected by her mother's mental illness. For more on #oprahwinfreyshow, visit http://bit.ly/1ODj0x7&#10;&#10;Find OWN on TV at http://www.oprah.com/FindOWN&#10;&#10;SUBSCRIBE: http://bit.ly/1vqD1PN&#10;&#10;Download the Watch OWN App: http://bit.ly/2hr1nX2&#10;Download the OWN Bold Moves App: http://bit.ly/2hglOIa&#10;&#10;About OWN:&#10;Oprah Winfrey Network is the first and only network named for, and inspired by, a single iconic leader.  Oprah Winfrey's heart and creative instincts inform the brand -- and the magnetism of the channel.&#10;&#10;Winfrey provides leadership in programming and attracts superstar talent to join her in primetime, building a global community of like-minded viewers and leading that community to connect on social media and beyond.  OWN is a singular destination on cable.  Depth with edge. Heart. Star power. Connection.  And endless possibilities.&#10;&#10;Discover OWN TV:&#10;Find OWN on your TV!: http://bit.ly/1wJ0ugI&#10;Our Fantastic Lineup: http://bit.ly/1qMi2jE&#10;&#10;Connect with OWN Online:&#10;Visit the OWN WEBSITE: http://bit.ly/1qMi2jE&#10;Like OWN on FACEBOOK: http://on.fb.me/1AXYujp&#10;Follow OWN on TWITTER: http://bit.ly/1sJin8Y&#10;Follow OWN on INSTAGRAM: http://bit.ly/LnqzMz&#10;Follow OWN on PINTEREST: http://bit.ly/2dvfPeN.&#10;&#10;Meet the Mother with 20 Personalities | The Oprah Winfrey Show | Oprah Winfrey Network&#10;http://www.youtube.com/user/OWN" title="Meet the Mother with 20 Personalities | The Oprah Winfrey Show | Oprah Winfrey Network">
            <a:hlinkClick r:id="rId3"/>
          </p:cNvPr>
          <p:cNvPicPr preferRelativeResize="0"/>
          <p:nvPr/>
        </p:nvPicPr>
        <p:blipFill>
          <a:blip r:embed="rId4">
            <a:alphaModFix/>
          </a:blip>
          <a:stretch>
            <a:fillRect/>
          </a:stretch>
        </p:blipFill>
        <p:spPr>
          <a:xfrm>
            <a:off x="1381475" y="178850"/>
            <a:ext cx="6336425" cy="47523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Disorders Flipbooks or Flashcards</a:t>
            </a:r>
            <a:endParaRPr/>
          </a:p>
        </p:txBody>
      </p:sp>
      <p:sp>
        <p:nvSpPr>
          <p:cNvPr id="193" name="Shape 193"/>
          <p:cNvSpPr txBox="1">
            <a:spLocks noGrp="1"/>
          </p:cNvSpPr>
          <p:nvPr>
            <p:ph type="body" idx="1"/>
          </p:nvPr>
        </p:nvSpPr>
        <p:spPr>
          <a:xfrm>
            <a:off x="360075" y="122987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Create a flipbook for disorders. For each disorder : Name of disorder, inside back description of the disorder and inside flap symptoms of the disorder.</a:t>
            </a:r>
            <a:endParaRPr/>
          </a:p>
          <a:p>
            <a:pPr marL="0" lvl="0" indent="0" rtl="0">
              <a:lnSpc>
                <a:spcPct val="100000"/>
              </a:lnSpc>
              <a:spcBef>
                <a:spcPts val="1600"/>
              </a:spcBef>
              <a:spcAft>
                <a:spcPts val="0"/>
              </a:spcAft>
              <a:buNone/>
            </a:pPr>
            <a:r>
              <a:rPr lang="en" sz="1400" b="1"/>
              <a:t>Module 66	                                          Module 69</a:t>
            </a:r>
            <a:endParaRPr sz="1400" b="1"/>
          </a:p>
          <a:p>
            <a:pPr marL="0" lvl="0" indent="0">
              <a:lnSpc>
                <a:spcPct val="100000"/>
              </a:lnSpc>
              <a:spcBef>
                <a:spcPts val="100"/>
              </a:spcBef>
              <a:spcAft>
                <a:spcPts val="0"/>
              </a:spcAft>
              <a:buNone/>
            </a:pPr>
            <a:r>
              <a:rPr lang="en" sz="1400"/>
              <a:t>Generalized Anxiety Disorder            Somatic Symptom Disorder</a:t>
            </a:r>
            <a:endParaRPr sz="1400"/>
          </a:p>
          <a:p>
            <a:pPr marL="0" lvl="0" indent="0">
              <a:lnSpc>
                <a:spcPct val="100000"/>
              </a:lnSpc>
              <a:spcBef>
                <a:spcPts val="100"/>
              </a:spcBef>
              <a:spcAft>
                <a:spcPts val="0"/>
              </a:spcAft>
              <a:buNone/>
            </a:pPr>
            <a:r>
              <a:rPr lang="en" sz="1400"/>
              <a:t>Panic Disorder                                     Conversion Disorder</a:t>
            </a:r>
            <a:endParaRPr sz="1400"/>
          </a:p>
          <a:p>
            <a:pPr marL="0" lvl="0" indent="0">
              <a:lnSpc>
                <a:spcPct val="100000"/>
              </a:lnSpc>
              <a:spcBef>
                <a:spcPts val="100"/>
              </a:spcBef>
              <a:spcAft>
                <a:spcPts val="0"/>
              </a:spcAft>
              <a:buNone/>
            </a:pPr>
            <a:r>
              <a:rPr lang="en" sz="1400"/>
              <a:t>Phobia                                                   Illness Anxiety Disorder</a:t>
            </a:r>
            <a:endParaRPr sz="1400"/>
          </a:p>
          <a:p>
            <a:pPr marL="0" lvl="0" indent="0">
              <a:lnSpc>
                <a:spcPct val="100000"/>
              </a:lnSpc>
              <a:spcBef>
                <a:spcPts val="100"/>
              </a:spcBef>
              <a:spcAft>
                <a:spcPts val="0"/>
              </a:spcAft>
              <a:buNone/>
            </a:pPr>
            <a:r>
              <a:rPr lang="en" sz="1400"/>
              <a:t>OCD                                                       Anorexia nervosa</a:t>
            </a:r>
            <a:endParaRPr sz="1400"/>
          </a:p>
          <a:p>
            <a:pPr marL="0" lvl="0" indent="0" rtl="0">
              <a:lnSpc>
                <a:spcPct val="100000"/>
              </a:lnSpc>
              <a:spcBef>
                <a:spcPts val="100"/>
              </a:spcBef>
              <a:spcAft>
                <a:spcPts val="0"/>
              </a:spcAft>
              <a:buNone/>
            </a:pPr>
            <a:r>
              <a:rPr lang="en" sz="1400"/>
              <a:t>PTSD                                                     Bulimia nervosa</a:t>
            </a:r>
            <a:endParaRPr sz="1400"/>
          </a:p>
          <a:p>
            <a:pPr marL="0" lvl="0" indent="0" rtl="0">
              <a:lnSpc>
                <a:spcPct val="100000"/>
              </a:lnSpc>
              <a:spcBef>
                <a:spcPts val="100"/>
              </a:spcBef>
              <a:spcAft>
                <a:spcPts val="0"/>
              </a:spcAft>
              <a:buNone/>
            </a:pPr>
            <a:r>
              <a:rPr lang="en" sz="1400"/>
              <a:t>                                                               Personality disorder</a:t>
            </a:r>
            <a:endParaRPr sz="1400"/>
          </a:p>
          <a:p>
            <a:pPr marL="0" lvl="0" indent="0" rtl="0">
              <a:lnSpc>
                <a:spcPct val="100000"/>
              </a:lnSpc>
              <a:spcBef>
                <a:spcPts val="100"/>
              </a:spcBef>
              <a:spcAft>
                <a:spcPts val="0"/>
              </a:spcAft>
              <a:buNone/>
            </a:pPr>
            <a:r>
              <a:rPr lang="en" sz="1400" b="1"/>
              <a:t>Module 67                                           </a:t>
            </a:r>
            <a:r>
              <a:rPr lang="en" sz="1400"/>
              <a:t>Antisocial Personality Disorder</a:t>
            </a:r>
            <a:r>
              <a:rPr lang="en" sz="1400" b="1"/>
              <a:t>  </a:t>
            </a:r>
            <a:endParaRPr sz="1400"/>
          </a:p>
          <a:p>
            <a:pPr marL="0" lvl="0" indent="0" rtl="0">
              <a:lnSpc>
                <a:spcPct val="100000"/>
              </a:lnSpc>
              <a:spcBef>
                <a:spcPts val="100"/>
              </a:spcBef>
              <a:spcAft>
                <a:spcPts val="0"/>
              </a:spcAft>
              <a:buNone/>
            </a:pPr>
            <a:r>
              <a:rPr lang="en" sz="1400"/>
              <a:t>Major Depressive Disorder               </a:t>
            </a:r>
            <a:endParaRPr sz="1400"/>
          </a:p>
          <a:p>
            <a:pPr marL="0" lvl="0" indent="0" rtl="0">
              <a:lnSpc>
                <a:spcPct val="100000"/>
              </a:lnSpc>
              <a:spcBef>
                <a:spcPts val="100"/>
              </a:spcBef>
              <a:spcAft>
                <a:spcPts val="0"/>
              </a:spcAft>
              <a:buNone/>
            </a:pPr>
            <a:r>
              <a:rPr lang="en" sz="1400"/>
              <a:t>Mania                                                    </a:t>
            </a:r>
            <a:endParaRPr sz="1400"/>
          </a:p>
          <a:p>
            <a:pPr marL="0" lvl="0" indent="0">
              <a:lnSpc>
                <a:spcPct val="100000"/>
              </a:lnSpc>
              <a:spcBef>
                <a:spcPts val="100"/>
              </a:spcBef>
              <a:spcAft>
                <a:spcPts val="100"/>
              </a:spcAft>
              <a:buNone/>
            </a:pPr>
            <a:r>
              <a:rPr lang="en" sz="1400"/>
              <a:t>Bipolar Disorder</a:t>
            </a:r>
            <a:endParaRPr sz="1400"/>
          </a:p>
        </p:txBody>
      </p:sp>
      <p:sp>
        <p:nvSpPr>
          <p:cNvPr id="194" name="Shape 194"/>
          <p:cNvSpPr/>
          <p:nvPr/>
        </p:nvSpPr>
        <p:spPr>
          <a:xfrm>
            <a:off x="6105675" y="2080375"/>
            <a:ext cx="2631906" cy="2796444"/>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txBox="1"/>
          <p:nvPr/>
        </p:nvSpPr>
        <p:spPr>
          <a:xfrm>
            <a:off x="6744325" y="2796450"/>
            <a:ext cx="1693500" cy="1093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b="1">
                <a:solidFill>
                  <a:srgbClr val="FFFFFF"/>
                </a:solidFill>
              </a:rPr>
              <a:t>Team up </a:t>
            </a:r>
            <a:endParaRPr sz="1800" b="1">
              <a:solidFill>
                <a:srgbClr val="FFFFFF"/>
              </a:solidFill>
            </a:endParaRPr>
          </a:p>
          <a:p>
            <a:pPr marL="0" lvl="0" indent="0">
              <a:spcBef>
                <a:spcPts val="0"/>
              </a:spcBef>
              <a:spcAft>
                <a:spcPts val="0"/>
              </a:spcAft>
              <a:buNone/>
            </a:pPr>
            <a:r>
              <a:rPr lang="en" sz="1800" b="1">
                <a:solidFill>
                  <a:srgbClr val="FFFFFF"/>
                </a:solidFill>
              </a:rPr>
              <a:t>with your table, dividing and sharing the work</a:t>
            </a:r>
            <a:endParaRPr sz="1800" b="1">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65500" y="124575"/>
            <a:ext cx="4045200" cy="1564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Announcement</a:t>
            </a:r>
            <a:endParaRPr/>
          </a:p>
        </p:txBody>
      </p:sp>
      <p:sp>
        <p:nvSpPr>
          <p:cNvPr id="201" name="Shape 201"/>
          <p:cNvSpPr txBox="1">
            <a:spLocks noGrp="1"/>
          </p:cNvSpPr>
          <p:nvPr>
            <p:ph type="subTitle" idx="1"/>
          </p:nvPr>
        </p:nvSpPr>
        <p:spPr>
          <a:xfrm>
            <a:off x="265500" y="1734149"/>
            <a:ext cx="4045200" cy="2304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Test Day for Abnormal Psych Changed to Monday, April 16th</a:t>
            </a:r>
            <a:endParaRPr/>
          </a:p>
          <a:p>
            <a:pPr marL="0" lvl="0" indent="0" rtl="0">
              <a:spcBef>
                <a:spcPts val="0"/>
              </a:spcBef>
              <a:spcAft>
                <a:spcPts val="0"/>
              </a:spcAft>
              <a:buNone/>
            </a:pPr>
            <a:endParaRPr/>
          </a:p>
          <a:p>
            <a:pPr marL="0" lvl="0" indent="0" rtl="0">
              <a:spcBef>
                <a:spcPts val="0"/>
              </a:spcBef>
              <a:spcAft>
                <a:spcPts val="0"/>
              </a:spcAft>
              <a:buNone/>
            </a:pPr>
            <a:r>
              <a:rPr lang="en"/>
              <a:t>If you are wanting Willamette Promise credit this means you will need to take the Treatment test after school or at lunch. </a:t>
            </a:r>
            <a:endParaRPr/>
          </a:p>
        </p:txBody>
      </p:sp>
      <p:sp>
        <p:nvSpPr>
          <p:cNvPr id="202" name="Shape 20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Homework:</a:t>
            </a:r>
            <a:endParaRPr/>
          </a:p>
          <a:p>
            <a:pPr marL="457200" lvl="0" indent="-342900" rtl="0">
              <a:spcBef>
                <a:spcPts val="1600"/>
              </a:spcBef>
              <a:spcAft>
                <a:spcPts val="0"/>
              </a:spcAft>
              <a:buSzPts val="1800"/>
              <a:buAutoNum type="arabicPeriod"/>
            </a:pPr>
            <a:r>
              <a:rPr lang="en"/>
              <a:t>Repetition is important for learning material. This weekend choose to watch three of the following Crash Courses #28 - 34, and TAKE NOTES on each one.  You will show it to me on Monday.</a:t>
            </a:r>
            <a:endParaRPr/>
          </a:p>
          <a:p>
            <a:pPr marL="457200" lvl="0" indent="-342900" rtl="0">
              <a:spcBef>
                <a:spcPts val="0"/>
              </a:spcBef>
              <a:spcAft>
                <a:spcPts val="0"/>
              </a:spcAft>
              <a:buSzPts val="1800"/>
              <a:buAutoNum type="arabicPeriod"/>
            </a:pPr>
            <a:r>
              <a:rPr lang="en"/>
              <a:t>Bring headphones on Monday</a:t>
            </a:r>
            <a:endParaRPr/>
          </a:p>
          <a:p>
            <a:pPr marL="0" lvl="0" indent="0" rtl="0">
              <a:spcBef>
                <a:spcPts val="1600"/>
              </a:spcBef>
              <a:spcAft>
                <a:spcPts val="1600"/>
              </a:spcAft>
              <a:buNone/>
            </a:pPr>
            <a:endParaRPr/>
          </a:p>
        </p:txBody>
      </p:sp>
      <p:sp>
        <p:nvSpPr>
          <p:cNvPr id="203" name="Shape 203"/>
          <p:cNvSpPr txBox="1"/>
          <p:nvPr/>
        </p:nvSpPr>
        <p:spPr>
          <a:xfrm>
            <a:off x="146850" y="170875"/>
            <a:ext cx="4164000" cy="760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600" b="1" u="sng">
                <a:solidFill>
                  <a:srgbClr val="FF0000"/>
                </a:solidFill>
                <a:highlight>
                  <a:srgbClr val="FFFFFF"/>
                </a:highlight>
              </a:rPr>
              <a:t>Do Not Forget</a:t>
            </a:r>
            <a:endParaRPr sz="3600" b="1" u="sng">
              <a:solidFill>
                <a:srgbClr val="FF0000"/>
              </a:solidFill>
              <a:highlight>
                <a:srgbClr val="FFFFFF"/>
              </a:high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additive="base">
                                        <p:cTn id="7" dur="1000"/>
                                        <p:tgtEl>
                                          <p:spTgt spid="203"/>
                                        </p:tgtEl>
                                        <p:attrNameLst>
                                          <p:attrName>ppt_w</p:attrName>
                                        </p:attrNameLst>
                                      </p:cBhvr>
                                      <p:tavLst>
                                        <p:tav tm="0">
                                          <p:val>
                                            <p:strVal val="0"/>
                                          </p:val>
                                        </p:tav>
                                        <p:tav tm="100000">
                                          <p:val>
                                            <p:strVal val="#ppt_w"/>
                                          </p:val>
                                        </p:tav>
                                      </p:tavLst>
                                    </p:anim>
                                    <p:anim calcmode="lin" valueType="num">
                                      <p:cBhvr additive="base">
                                        <p:cTn id="8" dur="1000"/>
                                        <p:tgtEl>
                                          <p:spTgt spid="203"/>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03"/>
                                        </p:tgtEl>
                                        <p:attrNameLst>
                                          <p:attrName>style.visibility</p:attrName>
                                        </p:attrNameLst>
                                      </p:cBhvr>
                                      <p:to>
                                        <p:strVal val="visible"/>
                                      </p:to>
                                    </p:set>
                                    <p:animEffect transition="in" filter="fade">
                                      <p:cBhvr>
                                        <p:cTn id="13" dur="1000"/>
                                        <p:tgtEl>
                                          <p:spTgt spid="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Learning Target </a:t>
            </a:r>
            <a:endParaRPr/>
          </a:p>
        </p:txBody>
      </p:sp>
      <p:sp>
        <p:nvSpPr>
          <p:cNvPr id="107" name="Shape 107"/>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 can explain why diagnosing ADHD is controversial.</a:t>
            </a:r>
            <a:endParaRPr/>
          </a:p>
          <a:p>
            <a:pPr marL="0" lvl="0" indent="0">
              <a:spcBef>
                <a:spcPts val="0"/>
              </a:spcBef>
              <a:spcAft>
                <a:spcPts val="0"/>
              </a:spcAft>
              <a:buNone/>
            </a:pPr>
            <a:endParaRPr/>
          </a:p>
          <a:p>
            <a:pPr marL="0" lvl="0" indent="0">
              <a:spcBef>
                <a:spcPts val="0"/>
              </a:spcBef>
              <a:spcAft>
                <a:spcPts val="0"/>
              </a:spcAft>
              <a:buNone/>
            </a:pPr>
            <a:r>
              <a:rPr lang="en"/>
              <a:t>I can describe major disorders.</a:t>
            </a:r>
            <a:endParaRPr/>
          </a:p>
        </p:txBody>
      </p:sp>
      <p:sp>
        <p:nvSpPr>
          <p:cNvPr id="108" name="Shape 10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Agenda</a:t>
            </a:r>
            <a:endParaRPr dirty="0"/>
          </a:p>
          <a:p>
            <a:pPr marL="457200" lvl="0" indent="-342900" rtl="0">
              <a:spcBef>
                <a:spcPts val="0"/>
              </a:spcBef>
              <a:spcAft>
                <a:spcPts val="0"/>
              </a:spcAft>
              <a:buSzPts val="1800"/>
              <a:buAutoNum type="arabicPeriod"/>
            </a:pPr>
            <a:r>
              <a:rPr lang="en" dirty="0"/>
              <a:t>Rates of Disorders</a:t>
            </a:r>
            <a:endParaRPr dirty="0"/>
          </a:p>
          <a:p>
            <a:pPr marL="457200" lvl="0" indent="-342900" rtl="0">
              <a:spcBef>
                <a:spcPts val="0"/>
              </a:spcBef>
              <a:spcAft>
                <a:spcPts val="0"/>
              </a:spcAft>
              <a:buSzPts val="1800"/>
              <a:buAutoNum type="arabicPeriod"/>
            </a:pPr>
            <a:r>
              <a:rPr lang="en" dirty="0"/>
              <a:t>Schizophrenia Example</a:t>
            </a:r>
            <a:endParaRPr dirty="0"/>
          </a:p>
          <a:p>
            <a:pPr marL="114300" lvl="0" indent="0">
              <a:spcBef>
                <a:spcPts val="0"/>
              </a:spcBef>
              <a:spcAft>
                <a:spcPts val="0"/>
              </a:spcAft>
              <a:buSzPts val="1800"/>
              <a:buNone/>
            </a:pPr>
            <a:endParaRPr dirty="0"/>
          </a:p>
        </p:txBody>
      </p:sp>
      <p:pic>
        <p:nvPicPr>
          <p:cNvPr id="109" name="Shape 109"/>
          <p:cNvPicPr preferRelativeResize="0"/>
          <p:nvPr/>
        </p:nvPicPr>
        <p:blipFill>
          <a:blip r:embed="rId3">
            <a:alphaModFix/>
          </a:blip>
          <a:stretch>
            <a:fillRect/>
          </a:stretch>
        </p:blipFill>
        <p:spPr>
          <a:xfrm>
            <a:off x="142273" y="435825"/>
            <a:ext cx="1679293" cy="156449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129675"/>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Follow up from Monday</a:t>
            </a:r>
            <a:endParaRPr/>
          </a:p>
        </p:txBody>
      </p:sp>
      <p:sp>
        <p:nvSpPr>
          <p:cNvPr id="115" name="Shape 115"/>
          <p:cNvSpPr txBox="1">
            <a:spLocks noGrp="1"/>
          </p:cNvSpPr>
          <p:nvPr>
            <p:ph type="body" idx="1"/>
          </p:nvPr>
        </p:nvSpPr>
        <p:spPr>
          <a:xfrm>
            <a:off x="4685400" y="737475"/>
            <a:ext cx="41469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Marilyn diagnosed with a major depressive disorder</a:t>
            </a:r>
            <a:endParaRPr/>
          </a:p>
          <a:p>
            <a:pPr marL="0" lvl="0" indent="0">
              <a:spcBef>
                <a:spcPts val="1600"/>
              </a:spcBef>
              <a:spcAft>
                <a:spcPts val="0"/>
              </a:spcAft>
              <a:buNone/>
            </a:pPr>
            <a:r>
              <a:rPr lang="en"/>
              <a:t>Susanna Kaysen diagnosed with a borderline personality disorder (subject of the movie, Girl, Interrupted)</a:t>
            </a:r>
            <a:endParaRPr/>
          </a:p>
          <a:p>
            <a:pPr marL="0" lvl="0" indent="0">
              <a:spcBef>
                <a:spcPts val="1600"/>
              </a:spcBef>
              <a:spcAft>
                <a:spcPts val="1600"/>
              </a:spcAft>
              <a:buNone/>
            </a:pPr>
            <a:r>
              <a:rPr lang="en"/>
              <a:t>Syd Barrett (founding member of the band Pink Floyd) - never formally diagnosed, but it was thought he suffered from schizophrenia.</a:t>
            </a:r>
            <a:endParaRPr/>
          </a:p>
        </p:txBody>
      </p:sp>
      <p:sp>
        <p:nvSpPr>
          <p:cNvPr id="116" name="Shape 116"/>
          <p:cNvSpPr txBox="1"/>
          <p:nvPr/>
        </p:nvSpPr>
        <p:spPr>
          <a:xfrm>
            <a:off x="311700" y="737475"/>
            <a:ext cx="4146900" cy="3339000"/>
          </a:xfrm>
          <a:prstGeom prst="rect">
            <a:avLst/>
          </a:prstGeom>
          <a:noFill/>
          <a:ln>
            <a:noFill/>
          </a:ln>
        </p:spPr>
        <p:txBody>
          <a:bodyPr spcFirstLastPara="1" wrap="square" lIns="91425" tIns="91425" rIns="91425" bIns="91425" anchor="t" anchorCtr="0">
            <a:noAutofit/>
          </a:bodyPr>
          <a:lstStyle/>
          <a:p>
            <a:pPr marL="457200" lvl="0" indent="-304800" rtl="0">
              <a:lnSpc>
                <a:spcPct val="115000"/>
              </a:lnSpc>
              <a:spcBef>
                <a:spcPts val="0"/>
              </a:spcBef>
              <a:spcAft>
                <a:spcPts val="0"/>
              </a:spcAft>
              <a:buClr>
                <a:schemeClr val="dk2"/>
              </a:buClr>
              <a:buSzPts val="1200"/>
              <a:buFont typeface="Roboto"/>
              <a:buAutoNum type="arabicPeriod"/>
            </a:pPr>
            <a:r>
              <a:rPr lang="en" sz="1200">
                <a:solidFill>
                  <a:schemeClr val="dk2"/>
                </a:solidFill>
                <a:latin typeface="Roboto"/>
                <a:ea typeface="Roboto"/>
                <a:cs typeface="Roboto"/>
                <a:sym typeface="Roboto"/>
              </a:rPr>
              <a:t>Marilyn, a 60 year old woman, claims that she is </a:t>
            </a:r>
            <a:r>
              <a:rPr lang="en" sz="1200">
                <a:solidFill>
                  <a:schemeClr val="dk2"/>
                </a:solidFill>
                <a:highlight>
                  <a:srgbClr val="FFFF00"/>
                </a:highlight>
                <a:latin typeface="Roboto"/>
                <a:ea typeface="Roboto"/>
                <a:cs typeface="Roboto"/>
                <a:sym typeface="Roboto"/>
              </a:rPr>
              <a:t>being set up in a government conspiracy </a:t>
            </a:r>
            <a:r>
              <a:rPr lang="en" sz="1200">
                <a:solidFill>
                  <a:schemeClr val="dk2"/>
                </a:solidFill>
                <a:latin typeface="Roboto"/>
                <a:ea typeface="Roboto"/>
                <a:cs typeface="Roboto"/>
                <a:sym typeface="Roboto"/>
              </a:rPr>
              <a:t>to get her incarcerated. She states that she feels an overwhelming “need to get on a plane and go away.”</a:t>
            </a:r>
            <a:endParaRPr sz="1200">
              <a:solidFill>
                <a:schemeClr val="dk2"/>
              </a:solidFill>
              <a:latin typeface="Roboto"/>
              <a:ea typeface="Roboto"/>
              <a:cs typeface="Roboto"/>
              <a:sym typeface="Roboto"/>
            </a:endParaRPr>
          </a:p>
          <a:p>
            <a:pPr marL="457200" lvl="0" indent="-304800" rtl="0">
              <a:lnSpc>
                <a:spcPct val="115000"/>
              </a:lnSpc>
              <a:spcBef>
                <a:spcPts val="0"/>
              </a:spcBef>
              <a:spcAft>
                <a:spcPts val="0"/>
              </a:spcAft>
              <a:buClr>
                <a:schemeClr val="dk2"/>
              </a:buClr>
              <a:buSzPts val="1200"/>
              <a:buFont typeface="Roboto"/>
              <a:buAutoNum type="arabicPeriod"/>
            </a:pPr>
            <a:r>
              <a:rPr lang="en" sz="1200">
                <a:solidFill>
                  <a:schemeClr val="dk2"/>
                </a:solidFill>
                <a:latin typeface="Roboto"/>
                <a:ea typeface="Roboto"/>
                <a:cs typeface="Roboto"/>
                <a:sym typeface="Roboto"/>
              </a:rPr>
              <a:t>A 17 year old Susanna is </a:t>
            </a:r>
            <a:r>
              <a:rPr lang="en" sz="1200">
                <a:solidFill>
                  <a:schemeClr val="dk2"/>
                </a:solidFill>
                <a:highlight>
                  <a:srgbClr val="00FF00"/>
                </a:highlight>
                <a:latin typeface="Roboto"/>
                <a:ea typeface="Roboto"/>
                <a:cs typeface="Roboto"/>
                <a:sym typeface="Roboto"/>
              </a:rPr>
              <a:t>anxious</a:t>
            </a:r>
            <a:r>
              <a:rPr lang="en" sz="1200">
                <a:solidFill>
                  <a:schemeClr val="dk2"/>
                </a:solidFill>
                <a:latin typeface="Roboto"/>
                <a:ea typeface="Roboto"/>
                <a:cs typeface="Roboto"/>
                <a:sym typeface="Roboto"/>
              </a:rPr>
              <a:t> when she is not the center of attention. She often </a:t>
            </a:r>
            <a:r>
              <a:rPr lang="en" sz="1200">
                <a:solidFill>
                  <a:schemeClr val="dk2"/>
                </a:solidFill>
                <a:highlight>
                  <a:srgbClr val="00FF00"/>
                </a:highlight>
                <a:latin typeface="Roboto"/>
                <a:ea typeface="Roboto"/>
                <a:cs typeface="Roboto"/>
                <a:sym typeface="Roboto"/>
              </a:rPr>
              <a:t>responds to minor events with explosive and prolonged  emotional reactions. </a:t>
            </a:r>
            <a:r>
              <a:rPr lang="en" sz="1200">
                <a:solidFill>
                  <a:schemeClr val="dk2"/>
                </a:solidFill>
                <a:latin typeface="Roboto"/>
                <a:ea typeface="Roboto"/>
                <a:cs typeface="Roboto"/>
                <a:sym typeface="Roboto"/>
              </a:rPr>
              <a:t>Despite the drama, Susanna earns decent grades in school, participates in a number of extra curricular  activities, and has a number of friends. </a:t>
            </a:r>
            <a:endParaRPr sz="1200">
              <a:solidFill>
                <a:schemeClr val="dk2"/>
              </a:solidFill>
              <a:latin typeface="Roboto"/>
              <a:ea typeface="Roboto"/>
              <a:cs typeface="Roboto"/>
              <a:sym typeface="Roboto"/>
            </a:endParaRPr>
          </a:p>
          <a:p>
            <a:pPr marL="457200" lvl="0" indent="-304800" rtl="0">
              <a:lnSpc>
                <a:spcPct val="115000"/>
              </a:lnSpc>
              <a:spcBef>
                <a:spcPts val="0"/>
              </a:spcBef>
              <a:spcAft>
                <a:spcPts val="0"/>
              </a:spcAft>
              <a:buClr>
                <a:schemeClr val="dk2"/>
              </a:buClr>
              <a:buSzPts val="1200"/>
              <a:buFont typeface="Roboto"/>
              <a:buAutoNum type="arabicPeriod"/>
            </a:pPr>
            <a:r>
              <a:rPr lang="en" sz="1200">
                <a:solidFill>
                  <a:schemeClr val="dk2"/>
                </a:solidFill>
                <a:latin typeface="Roboto"/>
                <a:ea typeface="Roboto"/>
                <a:cs typeface="Roboto"/>
                <a:sym typeface="Roboto"/>
              </a:rPr>
              <a:t>Twenty-four year old Syd says he </a:t>
            </a:r>
            <a:r>
              <a:rPr lang="en" sz="1200">
                <a:solidFill>
                  <a:schemeClr val="dk2"/>
                </a:solidFill>
                <a:highlight>
                  <a:srgbClr val="A4C2F4"/>
                </a:highlight>
                <a:latin typeface="Roboto"/>
                <a:ea typeface="Roboto"/>
                <a:cs typeface="Roboto"/>
                <a:sym typeface="Roboto"/>
              </a:rPr>
              <a:t>hears the voice of an angel guiding him to touch the head of all the children he encounters to anoint them with the spirit of God.</a:t>
            </a:r>
            <a:r>
              <a:rPr lang="en" sz="1200">
                <a:solidFill>
                  <a:schemeClr val="dk2"/>
                </a:solidFill>
                <a:latin typeface="Roboto"/>
                <a:ea typeface="Roboto"/>
                <a:cs typeface="Roboto"/>
                <a:sym typeface="Roboto"/>
              </a:rPr>
              <a:t> He has a part-time job at a fast good restaurant owned by his uncle but is strictly forbidden to enter the dining area. Syd’s mother recently found him in his bedroom </a:t>
            </a:r>
            <a:r>
              <a:rPr lang="en" sz="1200">
                <a:solidFill>
                  <a:schemeClr val="dk2"/>
                </a:solidFill>
                <a:highlight>
                  <a:srgbClr val="A4C2F4"/>
                </a:highlight>
                <a:latin typeface="Roboto"/>
                <a:ea typeface="Roboto"/>
                <a:cs typeface="Roboto"/>
                <a:sym typeface="Roboto"/>
              </a:rPr>
              <a:t>eating pages from a Bible.</a:t>
            </a:r>
            <a:endParaRPr sz="1200">
              <a:solidFill>
                <a:schemeClr val="dk2"/>
              </a:solidFill>
              <a:highlight>
                <a:srgbClr val="A4C2F4"/>
              </a:highlight>
              <a:latin typeface="Roboto"/>
              <a:ea typeface="Roboto"/>
              <a:cs typeface="Roboto"/>
              <a:sym typeface="Roboto"/>
            </a:endParaRPr>
          </a:p>
          <a:p>
            <a:pPr marL="0" lvl="0" indent="0">
              <a:spcBef>
                <a:spcPts val="16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84125" y="8395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Biopyschosocial Approach</a:t>
            </a:r>
            <a:endParaRPr/>
          </a:p>
        </p:txBody>
      </p:sp>
      <p:sp>
        <p:nvSpPr>
          <p:cNvPr id="122" name="Shape 122"/>
          <p:cNvSpPr txBox="1">
            <a:spLocks noGrp="1"/>
          </p:cNvSpPr>
          <p:nvPr>
            <p:ph type="body" idx="1"/>
          </p:nvPr>
        </p:nvSpPr>
        <p:spPr>
          <a:xfrm>
            <a:off x="5944575" y="300450"/>
            <a:ext cx="2958600" cy="11205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a:t>
            </a:r>
            <a:r>
              <a:rPr lang="en" sz="1600"/>
              <a:t>tress, Trauma, Learned helplessness, mood- related perceptions and memories</a:t>
            </a:r>
            <a:endParaRPr sz="1600"/>
          </a:p>
        </p:txBody>
      </p:sp>
      <p:sp>
        <p:nvSpPr>
          <p:cNvPr id="123" name="Shape 123"/>
          <p:cNvSpPr/>
          <p:nvPr/>
        </p:nvSpPr>
        <p:spPr>
          <a:xfrm rot="-3280241">
            <a:off x="3905982" y="1906732"/>
            <a:ext cx="1323418" cy="1320838"/>
          </a:xfrm>
          <a:prstGeom prst="ellipse">
            <a:avLst/>
          </a:prstGeom>
          <a:solidFill>
            <a:srgbClr val="A1C3FA"/>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grpSp>
        <p:nvGrpSpPr>
          <p:cNvPr id="124" name="Shape 124"/>
          <p:cNvGrpSpPr/>
          <p:nvPr/>
        </p:nvGrpSpPr>
        <p:grpSpPr>
          <a:xfrm>
            <a:off x="4184863" y="1520198"/>
            <a:ext cx="2958454" cy="3298347"/>
            <a:chOff x="4184863" y="1520198"/>
            <a:chExt cx="2958454" cy="3298347"/>
          </a:xfrm>
        </p:grpSpPr>
        <p:sp>
          <p:nvSpPr>
            <p:cNvPr id="125" name="Shape 125"/>
            <p:cNvSpPr/>
            <p:nvPr/>
          </p:nvSpPr>
          <p:spPr>
            <a:xfrm rot="-3280088">
              <a:off x="4136321" y="2563569"/>
              <a:ext cx="3184127" cy="1211606"/>
            </a:xfrm>
            <a:custGeom>
              <a:avLst/>
              <a:gdLst/>
              <a:ahLst/>
              <a:cxnLst/>
              <a:rect l="0" t="0" r="0" b="0"/>
              <a:pathLst>
                <a:path w="492" h="187" extrusionOk="0">
                  <a:moveTo>
                    <a:pt x="457" y="0"/>
                  </a:moveTo>
                  <a:cubicBezTo>
                    <a:pt x="416" y="91"/>
                    <a:pt x="325" y="155"/>
                    <a:pt x="218" y="155"/>
                  </a:cubicBezTo>
                  <a:cubicBezTo>
                    <a:pt x="137" y="155"/>
                    <a:pt x="64" y="118"/>
                    <a:pt x="17" y="60"/>
                  </a:cubicBezTo>
                  <a:cubicBezTo>
                    <a:pt x="11" y="70"/>
                    <a:pt x="5" y="80"/>
                    <a:pt x="0" y="90"/>
                  </a:cubicBezTo>
                  <a:cubicBezTo>
                    <a:pt x="54" y="150"/>
                    <a:pt x="132" y="187"/>
                    <a:pt x="218" y="187"/>
                  </a:cubicBezTo>
                  <a:cubicBezTo>
                    <a:pt x="343" y="187"/>
                    <a:pt x="449" y="109"/>
                    <a:pt x="492" y="0"/>
                  </a:cubicBezTo>
                  <a:cubicBezTo>
                    <a:pt x="480" y="0"/>
                    <a:pt x="468" y="1"/>
                    <a:pt x="457" y="0"/>
                  </a:cubicBezTo>
                  <a:close/>
                </a:path>
              </a:pathLst>
            </a:custGeom>
            <a:solidFill>
              <a:srgbClr val="A1C3FA"/>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26" name="Shape 126"/>
            <p:cNvSpPr/>
            <p:nvPr/>
          </p:nvSpPr>
          <p:spPr>
            <a:xfrm rot="-3280088">
              <a:off x="4100923" y="2460157"/>
              <a:ext cx="2729637" cy="1205146"/>
            </a:xfrm>
            <a:custGeom>
              <a:avLst/>
              <a:gdLst/>
              <a:ahLst/>
              <a:cxnLst/>
              <a:rect l="0" t="0" r="0" b="0"/>
              <a:pathLst>
                <a:path w="440" h="194" extrusionOk="0">
                  <a:moveTo>
                    <a:pt x="262" y="39"/>
                  </a:moveTo>
                  <a:cubicBezTo>
                    <a:pt x="206" y="71"/>
                    <a:pt x="134" y="53"/>
                    <a:pt x="100" y="0"/>
                  </a:cubicBezTo>
                  <a:cubicBezTo>
                    <a:pt x="57" y="25"/>
                    <a:pt x="24" y="60"/>
                    <a:pt x="0" y="99"/>
                  </a:cubicBezTo>
                  <a:cubicBezTo>
                    <a:pt x="47" y="157"/>
                    <a:pt x="120" y="194"/>
                    <a:pt x="201" y="194"/>
                  </a:cubicBezTo>
                  <a:cubicBezTo>
                    <a:pt x="308" y="194"/>
                    <a:pt x="399" y="130"/>
                    <a:pt x="440" y="39"/>
                  </a:cubicBezTo>
                  <a:cubicBezTo>
                    <a:pt x="393" y="37"/>
                    <a:pt x="346" y="24"/>
                    <a:pt x="303" y="0"/>
                  </a:cubicBezTo>
                  <a:cubicBezTo>
                    <a:pt x="292" y="15"/>
                    <a:pt x="279" y="29"/>
                    <a:pt x="262" y="39"/>
                  </a:cubicBezTo>
                  <a:close/>
                </a:path>
              </a:pathLst>
            </a:custGeom>
            <a:solidFill>
              <a:srgbClr val="307BF3"/>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27" name="Shape 127"/>
            <p:cNvSpPr txBox="1"/>
            <p:nvPr/>
          </p:nvSpPr>
          <p:spPr>
            <a:xfrm rot="-3779127">
              <a:off x="4360409" y="2794182"/>
              <a:ext cx="2394232" cy="563236"/>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800" b="1">
                  <a:solidFill>
                    <a:srgbClr val="FFFFFF"/>
                  </a:solidFill>
                  <a:latin typeface="Roboto"/>
                  <a:ea typeface="Roboto"/>
                  <a:cs typeface="Roboto"/>
                  <a:sym typeface="Roboto"/>
                </a:rPr>
                <a:t>Social Cultural influences </a:t>
              </a:r>
              <a:endParaRPr sz="1800" b="1">
                <a:solidFill>
                  <a:srgbClr val="FFFFFF"/>
                </a:solidFill>
                <a:latin typeface="Roboto"/>
                <a:ea typeface="Roboto"/>
                <a:cs typeface="Roboto"/>
                <a:sym typeface="Roboto"/>
              </a:endParaRPr>
            </a:p>
          </p:txBody>
        </p:sp>
      </p:grpSp>
      <p:grpSp>
        <p:nvGrpSpPr>
          <p:cNvPr id="128" name="Shape 128"/>
          <p:cNvGrpSpPr/>
          <p:nvPr/>
        </p:nvGrpSpPr>
        <p:grpSpPr>
          <a:xfrm>
            <a:off x="2857731" y="-71332"/>
            <a:ext cx="3293577" cy="3222916"/>
            <a:chOff x="2857731" y="-71332"/>
            <a:chExt cx="3293577" cy="3222916"/>
          </a:xfrm>
        </p:grpSpPr>
        <p:sp>
          <p:nvSpPr>
            <p:cNvPr id="129" name="Shape 129"/>
            <p:cNvSpPr/>
            <p:nvPr/>
          </p:nvSpPr>
          <p:spPr>
            <a:xfrm rot="-3280089">
              <a:off x="3410337" y="297186"/>
              <a:ext cx="2188366" cy="2485879"/>
            </a:xfrm>
            <a:custGeom>
              <a:avLst/>
              <a:gdLst/>
              <a:ahLst/>
              <a:cxnLst/>
              <a:rect l="0" t="0" r="0" b="0"/>
              <a:pathLst>
                <a:path w="338" h="384" extrusionOk="0">
                  <a:moveTo>
                    <a:pt x="45" y="32"/>
                  </a:moveTo>
                  <a:cubicBezTo>
                    <a:pt x="189" y="32"/>
                    <a:pt x="306" y="148"/>
                    <a:pt x="306" y="292"/>
                  </a:cubicBezTo>
                  <a:cubicBezTo>
                    <a:pt x="306" y="325"/>
                    <a:pt x="300" y="355"/>
                    <a:pt x="289" y="384"/>
                  </a:cubicBezTo>
                  <a:cubicBezTo>
                    <a:pt x="301" y="384"/>
                    <a:pt x="312" y="384"/>
                    <a:pt x="324" y="383"/>
                  </a:cubicBezTo>
                  <a:cubicBezTo>
                    <a:pt x="333" y="354"/>
                    <a:pt x="338" y="324"/>
                    <a:pt x="338" y="292"/>
                  </a:cubicBezTo>
                  <a:cubicBezTo>
                    <a:pt x="338" y="131"/>
                    <a:pt x="207" y="0"/>
                    <a:pt x="45" y="0"/>
                  </a:cubicBezTo>
                  <a:cubicBezTo>
                    <a:pt x="30" y="0"/>
                    <a:pt x="15" y="1"/>
                    <a:pt x="0" y="3"/>
                  </a:cubicBezTo>
                  <a:cubicBezTo>
                    <a:pt x="6" y="13"/>
                    <a:pt x="12" y="23"/>
                    <a:pt x="18" y="33"/>
                  </a:cubicBezTo>
                  <a:cubicBezTo>
                    <a:pt x="27" y="32"/>
                    <a:pt x="36" y="32"/>
                    <a:pt x="45" y="32"/>
                  </a:cubicBezTo>
                  <a:close/>
                </a:path>
              </a:pathLst>
            </a:custGeom>
            <a:solidFill>
              <a:srgbClr val="A1C3FA"/>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0" name="Shape 130"/>
            <p:cNvSpPr/>
            <p:nvPr/>
          </p:nvSpPr>
          <p:spPr>
            <a:xfrm rot="-3280088">
              <a:off x="3667674" y="581521"/>
              <a:ext cx="1790169" cy="2186080"/>
            </a:xfrm>
            <a:custGeom>
              <a:avLst/>
              <a:gdLst/>
              <a:ahLst/>
              <a:cxnLst/>
              <a:rect l="0" t="0" r="0" b="0"/>
              <a:pathLst>
                <a:path w="288" h="352" extrusionOk="0">
                  <a:moveTo>
                    <a:pt x="27" y="0"/>
                  </a:moveTo>
                  <a:cubicBezTo>
                    <a:pt x="18" y="0"/>
                    <a:pt x="9" y="0"/>
                    <a:pt x="0" y="1"/>
                  </a:cubicBezTo>
                  <a:cubicBezTo>
                    <a:pt x="21" y="43"/>
                    <a:pt x="34" y="90"/>
                    <a:pt x="35" y="140"/>
                  </a:cubicBezTo>
                  <a:cubicBezTo>
                    <a:pt x="74" y="142"/>
                    <a:pt x="111" y="163"/>
                    <a:pt x="132" y="200"/>
                  </a:cubicBezTo>
                  <a:cubicBezTo>
                    <a:pt x="153" y="236"/>
                    <a:pt x="153" y="279"/>
                    <a:pt x="136" y="315"/>
                  </a:cubicBezTo>
                  <a:cubicBezTo>
                    <a:pt x="179" y="339"/>
                    <a:pt x="225" y="351"/>
                    <a:pt x="271" y="352"/>
                  </a:cubicBezTo>
                  <a:cubicBezTo>
                    <a:pt x="282" y="323"/>
                    <a:pt x="288" y="293"/>
                    <a:pt x="288" y="260"/>
                  </a:cubicBezTo>
                  <a:cubicBezTo>
                    <a:pt x="288" y="116"/>
                    <a:pt x="171" y="0"/>
                    <a:pt x="27" y="0"/>
                  </a:cubicBezTo>
                  <a:close/>
                </a:path>
              </a:pathLst>
            </a:custGeom>
            <a:solidFill>
              <a:srgbClr val="0D5DDF"/>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1" name="Shape 131"/>
            <p:cNvSpPr txBox="1"/>
            <p:nvPr/>
          </p:nvSpPr>
          <p:spPr>
            <a:xfrm>
              <a:off x="3782825" y="1153125"/>
              <a:ext cx="1578000" cy="5631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600" b="1">
                  <a:solidFill>
                    <a:srgbClr val="FFFFFF"/>
                  </a:solidFill>
                  <a:latin typeface="Roboto"/>
                  <a:ea typeface="Roboto"/>
                  <a:cs typeface="Roboto"/>
                  <a:sym typeface="Roboto"/>
                </a:rPr>
                <a:t>Psychological influences </a:t>
              </a:r>
              <a:endParaRPr sz="1600" b="1">
                <a:solidFill>
                  <a:srgbClr val="FFFFFF"/>
                </a:solidFill>
                <a:latin typeface="Roboto"/>
                <a:ea typeface="Roboto"/>
                <a:cs typeface="Roboto"/>
                <a:sym typeface="Roboto"/>
              </a:endParaRPr>
            </a:p>
          </p:txBody>
        </p:sp>
      </p:grpSp>
      <p:grpSp>
        <p:nvGrpSpPr>
          <p:cNvPr id="132" name="Shape 132"/>
          <p:cNvGrpSpPr/>
          <p:nvPr/>
        </p:nvGrpSpPr>
        <p:grpSpPr>
          <a:xfrm>
            <a:off x="1959887" y="1684671"/>
            <a:ext cx="3424433" cy="3122279"/>
            <a:chOff x="1959887" y="1684671"/>
            <a:chExt cx="3424433" cy="3122279"/>
          </a:xfrm>
        </p:grpSpPr>
        <p:sp>
          <p:nvSpPr>
            <p:cNvPr id="133" name="Shape 133"/>
            <p:cNvSpPr/>
            <p:nvPr/>
          </p:nvSpPr>
          <p:spPr>
            <a:xfrm rot="-3280088">
              <a:off x="2859669" y="1740600"/>
              <a:ext cx="1624870" cy="3045726"/>
            </a:xfrm>
            <a:custGeom>
              <a:avLst/>
              <a:gdLst/>
              <a:ahLst/>
              <a:cxnLst/>
              <a:rect l="0" t="0" r="0" b="0"/>
              <a:pathLst>
                <a:path w="251" h="470" extrusionOk="0">
                  <a:moveTo>
                    <a:pt x="32" y="286"/>
                  </a:moveTo>
                  <a:cubicBezTo>
                    <a:pt x="32" y="157"/>
                    <a:pt x="127" y="49"/>
                    <a:pt x="251" y="29"/>
                  </a:cubicBezTo>
                  <a:cubicBezTo>
                    <a:pt x="245" y="19"/>
                    <a:pt x="239" y="9"/>
                    <a:pt x="233" y="0"/>
                  </a:cubicBezTo>
                  <a:cubicBezTo>
                    <a:pt x="100" y="28"/>
                    <a:pt x="0" y="145"/>
                    <a:pt x="0" y="286"/>
                  </a:cubicBezTo>
                  <a:cubicBezTo>
                    <a:pt x="0" y="356"/>
                    <a:pt x="25" y="420"/>
                    <a:pt x="65" y="470"/>
                  </a:cubicBezTo>
                  <a:cubicBezTo>
                    <a:pt x="70" y="460"/>
                    <a:pt x="76" y="450"/>
                    <a:pt x="82" y="440"/>
                  </a:cubicBezTo>
                  <a:cubicBezTo>
                    <a:pt x="51" y="397"/>
                    <a:pt x="32" y="344"/>
                    <a:pt x="32" y="286"/>
                  </a:cubicBezTo>
                  <a:close/>
                </a:path>
              </a:pathLst>
            </a:custGeom>
            <a:solidFill>
              <a:srgbClr val="A1C3FA"/>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4" name="Shape 134"/>
            <p:cNvSpPr/>
            <p:nvPr/>
          </p:nvSpPr>
          <p:spPr>
            <a:xfrm rot="-3280089">
              <a:off x="3037225" y="1789647"/>
              <a:ext cx="1575644" cy="2550423"/>
            </a:xfrm>
            <a:custGeom>
              <a:avLst/>
              <a:gdLst/>
              <a:ahLst/>
              <a:cxnLst/>
              <a:rect l="0" t="0" r="0" b="0"/>
              <a:pathLst>
                <a:path w="254" h="411" extrusionOk="0">
                  <a:moveTo>
                    <a:pt x="152" y="311"/>
                  </a:moveTo>
                  <a:cubicBezTo>
                    <a:pt x="124" y="254"/>
                    <a:pt x="145" y="185"/>
                    <a:pt x="200" y="153"/>
                  </a:cubicBezTo>
                  <a:cubicBezTo>
                    <a:pt x="217" y="143"/>
                    <a:pt x="236" y="137"/>
                    <a:pt x="254" y="136"/>
                  </a:cubicBezTo>
                  <a:cubicBezTo>
                    <a:pt x="253" y="87"/>
                    <a:pt x="241" y="41"/>
                    <a:pt x="219" y="0"/>
                  </a:cubicBezTo>
                  <a:cubicBezTo>
                    <a:pt x="95" y="20"/>
                    <a:pt x="0" y="128"/>
                    <a:pt x="0" y="257"/>
                  </a:cubicBezTo>
                  <a:cubicBezTo>
                    <a:pt x="0" y="315"/>
                    <a:pt x="19" y="368"/>
                    <a:pt x="50" y="411"/>
                  </a:cubicBezTo>
                  <a:cubicBezTo>
                    <a:pt x="75" y="371"/>
                    <a:pt x="110" y="337"/>
                    <a:pt x="152" y="311"/>
                  </a:cubicBezTo>
                  <a:close/>
                </a:path>
              </a:pathLst>
            </a:custGeom>
            <a:solidFill>
              <a:srgbClr val="0944A1"/>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5" name="Shape 135"/>
            <p:cNvSpPr txBox="1"/>
            <p:nvPr/>
          </p:nvSpPr>
          <p:spPr>
            <a:xfrm rot="3725110" flipH="1">
              <a:off x="2866277" y="2863871"/>
              <a:ext cx="1577671" cy="563103"/>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800" b="1">
                  <a:solidFill>
                    <a:srgbClr val="FFFFFF"/>
                  </a:solidFill>
                  <a:latin typeface="Roboto"/>
                  <a:ea typeface="Roboto"/>
                  <a:cs typeface="Roboto"/>
                  <a:sym typeface="Roboto"/>
                </a:rPr>
                <a:t>Biological Influences </a:t>
              </a:r>
              <a:endParaRPr sz="1800" b="1">
                <a:solidFill>
                  <a:srgbClr val="FFFFFF"/>
                </a:solidFill>
                <a:latin typeface="Roboto"/>
                <a:ea typeface="Roboto"/>
                <a:cs typeface="Roboto"/>
                <a:sym typeface="Roboto"/>
              </a:endParaRPr>
            </a:p>
          </p:txBody>
        </p:sp>
      </p:grpSp>
      <p:sp>
        <p:nvSpPr>
          <p:cNvPr id="136" name="Shape 136"/>
          <p:cNvSpPr txBox="1"/>
          <p:nvPr/>
        </p:nvSpPr>
        <p:spPr>
          <a:xfrm>
            <a:off x="6354750" y="2918175"/>
            <a:ext cx="2447100" cy="1368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600"/>
              <a:t>Roles, Expectations, Definitions of normality and disorder</a:t>
            </a:r>
            <a:endParaRPr sz="1600"/>
          </a:p>
        </p:txBody>
      </p:sp>
      <p:sp>
        <p:nvSpPr>
          <p:cNvPr id="137" name="Shape 137"/>
          <p:cNvSpPr txBox="1"/>
          <p:nvPr/>
        </p:nvSpPr>
        <p:spPr>
          <a:xfrm>
            <a:off x="184125" y="2720825"/>
            <a:ext cx="2277000" cy="1486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600"/>
              <a:t>Evolution, individual genes, and brain structure and chemistry</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1000"/>
                                        <p:tgtEl>
                                          <p:spTgt spid="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10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fade">
                                      <p:cBhvr>
                                        <p:cTn id="17"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0"/>
            <a:ext cx="4178100" cy="10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Rates of Psychological Disorders</a:t>
            </a:r>
            <a:endParaRPr/>
          </a:p>
        </p:txBody>
      </p:sp>
      <p:sp>
        <p:nvSpPr>
          <p:cNvPr id="143" name="Shape 143"/>
          <p:cNvSpPr txBox="1">
            <a:spLocks noGrp="1"/>
          </p:cNvSpPr>
          <p:nvPr>
            <p:ph type="body" idx="1"/>
          </p:nvPr>
        </p:nvSpPr>
        <p:spPr>
          <a:xfrm>
            <a:off x="311700" y="1229875"/>
            <a:ext cx="42168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 is the most vulnerable to psychological disorders? At what times of life?</a:t>
            </a:r>
            <a:endParaRPr/>
          </a:p>
          <a:p>
            <a:pPr marL="457200" lvl="0" indent="-342900" rtl="0">
              <a:spcBef>
                <a:spcPts val="1600"/>
              </a:spcBef>
              <a:spcAft>
                <a:spcPts val="0"/>
              </a:spcAft>
              <a:buSzPts val="1800"/>
              <a:buChar char="-"/>
            </a:pPr>
            <a:r>
              <a:rPr lang="en"/>
              <a:t>The U.S. National Institute of Mental Health estimates that </a:t>
            </a:r>
            <a:r>
              <a:rPr lang="en">
                <a:highlight>
                  <a:srgbClr val="FFFF00"/>
                </a:highlight>
              </a:rPr>
              <a:t>26% of adult Americans suffer from a diagnosable mental disorder </a:t>
            </a:r>
            <a:r>
              <a:rPr lang="en"/>
              <a:t>in a given year.</a:t>
            </a:r>
            <a:endParaRPr/>
          </a:p>
          <a:p>
            <a:pPr marL="0" lvl="0" indent="0" rtl="0">
              <a:spcBef>
                <a:spcPts val="1600"/>
              </a:spcBef>
              <a:spcAft>
                <a:spcPts val="0"/>
              </a:spcAft>
              <a:buNone/>
            </a:pPr>
            <a:r>
              <a:rPr lang="en"/>
              <a:t>Source:  National Institute of Mental Health, 2008</a:t>
            </a:r>
            <a:endParaRPr/>
          </a:p>
          <a:p>
            <a:pPr marL="0" lvl="0" indent="0">
              <a:spcBef>
                <a:spcPts val="1600"/>
              </a:spcBef>
              <a:spcAft>
                <a:spcPts val="1600"/>
              </a:spcAft>
              <a:buNone/>
            </a:pPr>
            <a:endParaRPr/>
          </a:p>
        </p:txBody>
      </p:sp>
      <p:graphicFrame>
        <p:nvGraphicFramePr>
          <p:cNvPr id="144" name="Shape 144"/>
          <p:cNvGraphicFramePr/>
          <p:nvPr/>
        </p:nvGraphicFramePr>
        <p:xfrm>
          <a:off x="4857500" y="229550"/>
          <a:ext cx="3000000" cy="3000000"/>
        </p:xfrm>
        <a:graphic>
          <a:graphicData uri="http://schemas.openxmlformats.org/drawingml/2006/table">
            <a:tbl>
              <a:tblPr>
                <a:noFill/>
                <a:tableStyleId>{342B25FA-EA19-4EFA-B1EC-AD59A94358BA}</a:tableStyleId>
              </a:tblPr>
              <a:tblGrid>
                <a:gridCol w="3428100">
                  <a:extLst>
                    <a:ext uri="{9D8B030D-6E8A-4147-A177-3AD203B41FA5}">
                      <a16:colId xmlns:a16="http://schemas.microsoft.com/office/drawing/2014/main" val="20000"/>
                    </a:ext>
                  </a:extLst>
                </a:gridCol>
                <a:gridCol w="757400">
                  <a:extLst>
                    <a:ext uri="{9D8B030D-6E8A-4147-A177-3AD203B41FA5}">
                      <a16:colId xmlns:a16="http://schemas.microsoft.com/office/drawing/2014/main" val="20001"/>
                    </a:ext>
                  </a:extLst>
                </a:gridCol>
              </a:tblGrid>
              <a:tr h="370000">
                <a:tc gridSpan="2">
                  <a:txBody>
                    <a:bodyPr/>
                    <a:lstStyle/>
                    <a:p>
                      <a:pPr marL="0" lvl="0" indent="0">
                        <a:spcBef>
                          <a:spcPts val="0"/>
                        </a:spcBef>
                        <a:spcAft>
                          <a:spcPts val="0"/>
                        </a:spcAft>
                        <a:buNone/>
                      </a:pPr>
                      <a:r>
                        <a:rPr lang="en" b="1"/>
                        <a:t>Percentage of Americans Reporting Selected Psychological Disorders in the Past Year</a:t>
                      </a:r>
                      <a:endParaRPr b="1"/>
                    </a:p>
                  </a:txBody>
                  <a:tcPr marL="91425" marR="91425" marT="91425" marB="91425">
                    <a:solidFill>
                      <a:srgbClr val="EFEFEF"/>
                    </a:solidFill>
                  </a:tcPr>
                </a:tc>
                <a:tc hMerge="1">
                  <a:txBody>
                    <a:bodyPr/>
                    <a:lstStyle/>
                    <a:p>
                      <a:endParaRPr lang="en-US"/>
                    </a:p>
                  </a:txBody>
                  <a:tcPr/>
                </a:tc>
                <a:extLst>
                  <a:ext uri="{0D108BD9-81ED-4DB2-BD59-A6C34878D82A}">
                    <a16:rowId xmlns:a16="http://schemas.microsoft.com/office/drawing/2014/main" val="10000"/>
                  </a:ext>
                </a:extLst>
              </a:tr>
              <a:tr h="370000">
                <a:tc>
                  <a:txBody>
                    <a:bodyPr/>
                    <a:lstStyle/>
                    <a:p>
                      <a:pPr marL="0" lvl="0" indent="0" algn="ctr">
                        <a:spcBef>
                          <a:spcPts val="0"/>
                        </a:spcBef>
                        <a:spcAft>
                          <a:spcPts val="0"/>
                        </a:spcAft>
                        <a:buNone/>
                      </a:pPr>
                      <a:r>
                        <a:rPr lang="en" b="1"/>
                        <a:t>Psychological Disorder</a:t>
                      </a:r>
                      <a:endParaRPr b="1"/>
                    </a:p>
                  </a:txBody>
                  <a:tcPr marL="91425" marR="91425" marT="91425" marB="91425"/>
                </a:tc>
                <a:tc>
                  <a:txBody>
                    <a:bodyPr/>
                    <a:lstStyle/>
                    <a:p>
                      <a:pPr marL="0" lvl="0" indent="0" algn="ctr">
                        <a:spcBef>
                          <a:spcPts val="0"/>
                        </a:spcBef>
                        <a:spcAft>
                          <a:spcPts val="0"/>
                        </a:spcAft>
                        <a:buNone/>
                      </a:pPr>
                      <a:r>
                        <a:rPr lang="en" b="1"/>
                        <a:t>%</a:t>
                      </a:r>
                      <a:endParaRPr b="1"/>
                    </a:p>
                  </a:txBody>
                  <a:tcPr marL="91425" marR="91425" marT="91425" marB="91425"/>
                </a:tc>
                <a:extLst>
                  <a:ext uri="{0D108BD9-81ED-4DB2-BD59-A6C34878D82A}">
                    <a16:rowId xmlns:a16="http://schemas.microsoft.com/office/drawing/2014/main" val="10001"/>
                  </a:ext>
                </a:extLst>
              </a:tr>
              <a:tr h="370000">
                <a:tc>
                  <a:txBody>
                    <a:bodyPr/>
                    <a:lstStyle/>
                    <a:p>
                      <a:pPr marL="0" lvl="0" indent="0">
                        <a:spcBef>
                          <a:spcPts val="0"/>
                        </a:spcBef>
                        <a:spcAft>
                          <a:spcPts val="0"/>
                        </a:spcAft>
                        <a:buNone/>
                      </a:pPr>
                      <a:r>
                        <a:rPr lang="en" b="1"/>
                        <a:t>Generalized anxiety</a:t>
                      </a:r>
                      <a:endParaRPr b="1"/>
                    </a:p>
                  </a:txBody>
                  <a:tcPr marL="91425" marR="91425" marT="91425" marB="91425"/>
                </a:tc>
                <a:tc>
                  <a:txBody>
                    <a:bodyPr/>
                    <a:lstStyle/>
                    <a:p>
                      <a:pPr marL="0" lvl="0" indent="0">
                        <a:spcBef>
                          <a:spcPts val="0"/>
                        </a:spcBef>
                        <a:spcAft>
                          <a:spcPts val="0"/>
                        </a:spcAft>
                        <a:buNone/>
                      </a:pPr>
                      <a:r>
                        <a:rPr lang="en" b="1"/>
                        <a:t>3.1</a:t>
                      </a:r>
                      <a:endParaRPr b="1"/>
                    </a:p>
                  </a:txBody>
                  <a:tcPr marL="91425" marR="91425" marT="91425" marB="91425"/>
                </a:tc>
                <a:extLst>
                  <a:ext uri="{0D108BD9-81ED-4DB2-BD59-A6C34878D82A}">
                    <a16:rowId xmlns:a16="http://schemas.microsoft.com/office/drawing/2014/main" val="10002"/>
                  </a:ext>
                </a:extLst>
              </a:tr>
              <a:tr h="370000">
                <a:tc>
                  <a:txBody>
                    <a:bodyPr/>
                    <a:lstStyle/>
                    <a:p>
                      <a:pPr marL="0" lvl="0" indent="0">
                        <a:spcBef>
                          <a:spcPts val="0"/>
                        </a:spcBef>
                        <a:spcAft>
                          <a:spcPts val="0"/>
                        </a:spcAft>
                        <a:buNone/>
                      </a:pPr>
                      <a:r>
                        <a:rPr lang="en" b="1"/>
                        <a:t>Social anxiety</a:t>
                      </a:r>
                      <a:endParaRPr b="1"/>
                    </a:p>
                  </a:txBody>
                  <a:tcPr marL="91425" marR="91425" marT="91425" marB="91425"/>
                </a:tc>
                <a:tc>
                  <a:txBody>
                    <a:bodyPr/>
                    <a:lstStyle/>
                    <a:p>
                      <a:pPr marL="0" lvl="0" indent="0">
                        <a:spcBef>
                          <a:spcPts val="0"/>
                        </a:spcBef>
                        <a:spcAft>
                          <a:spcPts val="0"/>
                        </a:spcAft>
                        <a:buNone/>
                      </a:pPr>
                      <a:r>
                        <a:rPr lang="en" b="1"/>
                        <a:t>6.8</a:t>
                      </a:r>
                      <a:endParaRPr b="1"/>
                    </a:p>
                  </a:txBody>
                  <a:tcPr marL="91425" marR="91425" marT="91425" marB="91425"/>
                </a:tc>
                <a:extLst>
                  <a:ext uri="{0D108BD9-81ED-4DB2-BD59-A6C34878D82A}">
                    <a16:rowId xmlns:a16="http://schemas.microsoft.com/office/drawing/2014/main" val="10003"/>
                  </a:ext>
                </a:extLst>
              </a:tr>
              <a:tr h="370000">
                <a:tc>
                  <a:txBody>
                    <a:bodyPr/>
                    <a:lstStyle/>
                    <a:p>
                      <a:pPr marL="0" lvl="0" indent="0">
                        <a:spcBef>
                          <a:spcPts val="0"/>
                        </a:spcBef>
                        <a:spcAft>
                          <a:spcPts val="0"/>
                        </a:spcAft>
                        <a:buNone/>
                      </a:pPr>
                      <a:r>
                        <a:rPr lang="en" b="1"/>
                        <a:t>Phobia of specific object or situation</a:t>
                      </a:r>
                      <a:endParaRPr b="1"/>
                    </a:p>
                  </a:txBody>
                  <a:tcPr marL="91425" marR="91425" marT="91425" marB="91425"/>
                </a:tc>
                <a:tc>
                  <a:txBody>
                    <a:bodyPr/>
                    <a:lstStyle/>
                    <a:p>
                      <a:pPr marL="0" lvl="0" indent="0">
                        <a:spcBef>
                          <a:spcPts val="0"/>
                        </a:spcBef>
                        <a:spcAft>
                          <a:spcPts val="0"/>
                        </a:spcAft>
                        <a:buNone/>
                      </a:pPr>
                      <a:r>
                        <a:rPr lang="en" b="1"/>
                        <a:t>8.7</a:t>
                      </a:r>
                      <a:endParaRPr b="1"/>
                    </a:p>
                  </a:txBody>
                  <a:tcPr marL="91425" marR="91425" marT="91425" marB="91425"/>
                </a:tc>
                <a:extLst>
                  <a:ext uri="{0D108BD9-81ED-4DB2-BD59-A6C34878D82A}">
                    <a16:rowId xmlns:a16="http://schemas.microsoft.com/office/drawing/2014/main" val="10004"/>
                  </a:ext>
                </a:extLst>
              </a:tr>
              <a:tr h="370000">
                <a:tc>
                  <a:txBody>
                    <a:bodyPr/>
                    <a:lstStyle/>
                    <a:p>
                      <a:pPr marL="0" lvl="0" indent="0">
                        <a:spcBef>
                          <a:spcPts val="0"/>
                        </a:spcBef>
                        <a:spcAft>
                          <a:spcPts val="0"/>
                        </a:spcAft>
                        <a:buNone/>
                      </a:pPr>
                      <a:r>
                        <a:rPr lang="en" b="1"/>
                        <a:t>Mood Disorder</a:t>
                      </a:r>
                      <a:endParaRPr b="1"/>
                    </a:p>
                  </a:txBody>
                  <a:tcPr marL="91425" marR="91425" marT="91425" marB="91425"/>
                </a:tc>
                <a:tc>
                  <a:txBody>
                    <a:bodyPr/>
                    <a:lstStyle/>
                    <a:p>
                      <a:pPr marL="0" lvl="0" indent="0">
                        <a:spcBef>
                          <a:spcPts val="0"/>
                        </a:spcBef>
                        <a:spcAft>
                          <a:spcPts val="0"/>
                        </a:spcAft>
                        <a:buNone/>
                      </a:pPr>
                      <a:r>
                        <a:rPr lang="en" b="1"/>
                        <a:t>9.5</a:t>
                      </a:r>
                      <a:endParaRPr b="1"/>
                    </a:p>
                  </a:txBody>
                  <a:tcPr marL="91425" marR="91425" marT="91425" marB="91425"/>
                </a:tc>
                <a:extLst>
                  <a:ext uri="{0D108BD9-81ED-4DB2-BD59-A6C34878D82A}">
                    <a16:rowId xmlns:a16="http://schemas.microsoft.com/office/drawing/2014/main" val="10005"/>
                  </a:ext>
                </a:extLst>
              </a:tr>
              <a:tr h="370000">
                <a:tc>
                  <a:txBody>
                    <a:bodyPr/>
                    <a:lstStyle/>
                    <a:p>
                      <a:pPr marL="0" lvl="0" indent="0">
                        <a:spcBef>
                          <a:spcPts val="0"/>
                        </a:spcBef>
                        <a:spcAft>
                          <a:spcPts val="0"/>
                        </a:spcAft>
                        <a:buNone/>
                      </a:pPr>
                      <a:r>
                        <a:rPr lang="en" b="1"/>
                        <a:t>Obsessive-compulsive disorder</a:t>
                      </a:r>
                      <a:endParaRPr b="1"/>
                    </a:p>
                  </a:txBody>
                  <a:tcPr marL="91425" marR="91425" marT="91425" marB="91425"/>
                </a:tc>
                <a:tc>
                  <a:txBody>
                    <a:bodyPr/>
                    <a:lstStyle/>
                    <a:p>
                      <a:pPr marL="0" lvl="0" indent="0">
                        <a:spcBef>
                          <a:spcPts val="0"/>
                        </a:spcBef>
                        <a:spcAft>
                          <a:spcPts val="0"/>
                        </a:spcAft>
                        <a:buNone/>
                      </a:pPr>
                      <a:r>
                        <a:rPr lang="en" b="1"/>
                        <a:t>1.0</a:t>
                      </a:r>
                      <a:endParaRPr b="1"/>
                    </a:p>
                  </a:txBody>
                  <a:tcPr marL="91425" marR="91425" marT="91425" marB="91425"/>
                </a:tc>
                <a:extLst>
                  <a:ext uri="{0D108BD9-81ED-4DB2-BD59-A6C34878D82A}">
                    <a16:rowId xmlns:a16="http://schemas.microsoft.com/office/drawing/2014/main" val="10006"/>
                  </a:ext>
                </a:extLst>
              </a:tr>
              <a:tr h="370000">
                <a:tc>
                  <a:txBody>
                    <a:bodyPr/>
                    <a:lstStyle/>
                    <a:p>
                      <a:pPr marL="0" lvl="0" indent="0">
                        <a:spcBef>
                          <a:spcPts val="0"/>
                        </a:spcBef>
                        <a:spcAft>
                          <a:spcPts val="0"/>
                        </a:spcAft>
                        <a:buNone/>
                      </a:pPr>
                      <a:r>
                        <a:rPr lang="en" b="1"/>
                        <a:t>Schizophrenia</a:t>
                      </a:r>
                      <a:endParaRPr b="1"/>
                    </a:p>
                  </a:txBody>
                  <a:tcPr marL="91425" marR="91425" marT="91425" marB="91425"/>
                </a:tc>
                <a:tc>
                  <a:txBody>
                    <a:bodyPr/>
                    <a:lstStyle/>
                    <a:p>
                      <a:pPr marL="0" lvl="0" indent="0">
                        <a:spcBef>
                          <a:spcPts val="0"/>
                        </a:spcBef>
                        <a:spcAft>
                          <a:spcPts val="0"/>
                        </a:spcAft>
                        <a:buNone/>
                      </a:pPr>
                      <a:r>
                        <a:rPr lang="en" b="1"/>
                        <a:t>1.1</a:t>
                      </a:r>
                      <a:endParaRPr b="1"/>
                    </a:p>
                  </a:txBody>
                  <a:tcPr marL="91425" marR="91425" marT="91425" marB="91425"/>
                </a:tc>
                <a:extLst>
                  <a:ext uri="{0D108BD9-81ED-4DB2-BD59-A6C34878D82A}">
                    <a16:rowId xmlns:a16="http://schemas.microsoft.com/office/drawing/2014/main" val="10007"/>
                  </a:ext>
                </a:extLst>
              </a:tr>
              <a:tr h="370000">
                <a:tc>
                  <a:txBody>
                    <a:bodyPr/>
                    <a:lstStyle/>
                    <a:p>
                      <a:pPr marL="0" lvl="0" indent="0">
                        <a:spcBef>
                          <a:spcPts val="0"/>
                        </a:spcBef>
                        <a:spcAft>
                          <a:spcPts val="0"/>
                        </a:spcAft>
                        <a:buNone/>
                      </a:pPr>
                      <a:r>
                        <a:rPr lang="en" b="1"/>
                        <a:t>PTSD</a:t>
                      </a:r>
                      <a:endParaRPr b="1"/>
                    </a:p>
                  </a:txBody>
                  <a:tcPr marL="91425" marR="91425" marT="91425" marB="91425"/>
                </a:tc>
                <a:tc>
                  <a:txBody>
                    <a:bodyPr/>
                    <a:lstStyle/>
                    <a:p>
                      <a:pPr marL="0" lvl="0" indent="0">
                        <a:spcBef>
                          <a:spcPts val="0"/>
                        </a:spcBef>
                        <a:spcAft>
                          <a:spcPts val="0"/>
                        </a:spcAft>
                        <a:buNone/>
                      </a:pPr>
                      <a:r>
                        <a:rPr lang="en" b="1"/>
                        <a:t>3.5</a:t>
                      </a:r>
                      <a:endParaRPr b="1"/>
                    </a:p>
                  </a:txBody>
                  <a:tcPr marL="91425" marR="91425" marT="91425" marB="91425"/>
                </a:tc>
                <a:extLst>
                  <a:ext uri="{0D108BD9-81ED-4DB2-BD59-A6C34878D82A}">
                    <a16:rowId xmlns:a16="http://schemas.microsoft.com/office/drawing/2014/main" val="10008"/>
                  </a:ext>
                </a:extLst>
              </a:tr>
              <a:tr h="370000">
                <a:tc>
                  <a:txBody>
                    <a:bodyPr/>
                    <a:lstStyle/>
                    <a:p>
                      <a:pPr marL="0" lvl="0" indent="0">
                        <a:spcBef>
                          <a:spcPts val="0"/>
                        </a:spcBef>
                        <a:spcAft>
                          <a:spcPts val="0"/>
                        </a:spcAft>
                        <a:buNone/>
                      </a:pPr>
                      <a:r>
                        <a:rPr lang="en" b="1"/>
                        <a:t>ADHD</a:t>
                      </a:r>
                      <a:endParaRPr b="1"/>
                    </a:p>
                  </a:txBody>
                  <a:tcPr marL="91425" marR="91425" marT="91425" marB="91425"/>
                </a:tc>
                <a:tc>
                  <a:txBody>
                    <a:bodyPr/>
                    <a:lstStyle/>
                    <a:p>
                      <a:pPr marL="0" lvl="0" indent="0">
                        <a:spcBef>
                          <a:spcPts val="0"/>
                        </a:spcBef>
                        <a:spcAft>
                          <a:spcPts val="0"/>
                        </a:spcAft>
                        <a:buNone/>
                      </a:pPr>
                      <a:r>
                        <a:rPr lang="en" b="1"/>
                        <a:t>4.1</a:t>
                      </a:r>
                      <a:endParaRPr b="1"/>
                    </a:p>
                  </a:txBody>
                  <a:tcPr marL="91425" marR="91425" marT="91425" marB="91425"/>
                </a:tc>
                <a:extLst>
                  <a:ext uri="{0D108BD9-81ED-4DB2-BD59-A6C34878D82A}">
                    <a16:rowId xmlns:a16="http://schemas.microsoft.com/office/drawing/2014/main" val="10009"/>
                  </a:ext>
                </a:extLst>
              </a:tr>
              <a:tr h="370000">
                <a:tc>
                  <a:txBody>
                    <a:bodyPr/>
                    <a:lstStyle/>
                    <a:p>
                      <a:pPr marL="0" lvl="0" indent="0">
                        <a:spcBef>
                          <a:spcPts val="0"/>
                        </a:spcBef>
                        <a:spcAft>
                          <a:spcPts val="0"/>
                        </a:spcAft>
                        <a:buNone/>
                      </a:pPr>
                      <a:r>
                        <a:rPr lang="en" b="1"/>
                        <a:t>Any mental disorder</a:t>
                      </a:r>
                      <a:endParaRPr b="1"/>
                    </a:p>
                  </a:txBody>
                  <a:tcPr marL="91425" marR="91425" marT="91425" marB="91425"/>
                </a:tc>
                <a:tc>
                  <a:txBody>
                    <a:bodyPr/>
                    <a:lstStyle/>
                    <a:p>
                      <a:pPr marL="0" lvl="0" indent="0">
                        <a:spcBef>
                          <a:spcPts val="0"/>
                        </a:spcBef>
                        <a:spcAft>
                          <a:spcPts val="0"/>
                        </a:spcAft>
                        <a:buNone/>
                      </a:pPr>
                      <a:r>
                        <a:rPr lang="en" b="1"/>
                        <a:t>26.2</a:t>
                      </a:r>
                      <a:endParaRPr b="1"/>
                    </a:p>
                  </a:txBody>
                  <a:tcPr marL="91425" marR="91425" marT="91425" marB="91425"/>
                </a:tc>
                <a:extLst>
                  <a:ext uri="{0D108BD9-81ED-4DB2-BD59-A6C34878D82A}">
                    <a16:rowId xmlns:a16="http://schemas.microsoft.com/office/drawing/2014/main" val="1001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7075" y="410000"/>
            <a:ext cx="19257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 is most at risk for a mental disorder?</a:t>
            </a:r>
            <a:endParaRPr/>
          </a:p>
        </p:txBody>
      </p:sp>
      <p:graphicFrame>
        <p:nvGraphicFramePr>
          <p:cNvPr id="150" name="Shape 150"/>
          <p:cNvGraphicFramePr/>
          <p:nvPr/>
        </p:nvGraphicFramePr>
        <p:xfrm>
          <a:off x="2200725" y="136475"/>
          <a:ext cx="3000000" cy="3000000"/>
        </p:xfrm>
        <a:graphic>
          <a:graphicData uri="http://schemas.openxmlformats.org/drawingml/2006/table">
            <a:tbl>
              <a:tblPr>
                <a:noFill/>
                <a:tableStyleId>{342B25FA-EA19-4EFA-B1EC-AD59A94358BA}</a:tableStyleId>
              </a:tblPr>
              <a:tblGrid>
                <a:gridCol w="3522750">
                  <a:extLst>
                    <a:ext uri="{9D8B030D-6E8A-4147-A177-3AD203B41FA5}">
                      <a16:colId xmlns:a16="http://schemas.microsoft.com/office/drawing/2014/main" val="20000"/>
                    </a:ext>
                  </a:extLst>
                </a:gridCol>
                <a:gridCol w="3251800">
                  <a:extLst>
                    <a:ext uri="{9D8B030D-6E8A-4147-A177-3AD203B41FA5}">
                      <a16:colId xmlns:a16="http://schemas.microsoft.com/office/drawing/2014/main" val="20001"/>
                    </a:ext>
                  </a:extLst>
                </a:gridCol>
              </a:tblGrid>
              <a:tr h="381000">
                <a:tc gridSpan="2">
                  <a:txBody>
                    <a:bodyPr/>
                    <a:lstStyle/>
                    <a:p>
                      <a:pPr marL="0" lvl="0" indent="0" algn="ctr" rtl="0">
                        <a:spcBef>
                          <a:spcPts val="0"/>
                        </a:spcBef>
                        <a:spcAft>
                          <a:spcPts val="0"/>
                        </a:spcAft>
                        <a:buNone/>
                      </a:pPr>
                      <a:r>
                        <a:rPr lang="en" sz="1800" b="1">
                          <a:highlight>
                            <a:srgbClr val="FFFFFF"/>
                          </a:highlight>
                        </a:rPr>
                        <a:t>Risk and Protective Factors for Mental Disorders</a:t>
                      </a:r>
                      <a:endParaRPr sz="1800" b="1">
                        <a:highlight>
                          <a:srgbClr val="FFFFFF"/>
                        </a:highlight>
                      </a:endParaRPr>
                    </a:p>
                  </a:txBody>
                  <a:tcPr marL="91425" marR="91425" marT="91425" marB="91425">
                    <a:solidFill>
                      <a:srgbClr val="0000FF"/>
                    </a:solidFill>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ctr">
                        <a:spcBef>
                          <a:spcPts val="0"/>
                        </a:spcBef>
                        <a:spcAft>
                          <a:spcPts val="0"/>
                        </a:spcAft>
                        <a:buNone/>
                      </a:pPr>
                      <a:r>
                        <a:rPr lang="en" sz="1800" b="1"/>
                        <a:t>Risk Factors</a:t>
                      </a:r>
                      <a:endParaRPr sz="1800" b="1"/>
                    </a:p>
                  </a:txBody>
                  <a:tcPr marL="91425" marR="91425" marT="91425" marB="91425"/>
                </a:tc>
                <a:tc>
                  <a:txBody>
                    <a:bodyPr/>
                    <a:lstStyle/>
                    <a:p>
                      <a:pPr marL="0" lvl="0" indent="0" algn="ctr">
                        <a:spcBef>
                          <a:spcPts val="0"/>
                        </a:spcBef>
                        <a:spcAft>
                          <a:spcPts val="0"/>
                        </a:spcAft>
                        <a:buNone/>
                      </a:pPr>
                      <a:r>
                        <a:rPr lang="en" sz="1800" b="1"/>
                        <a:t>Protective Factors</a:t>
                      </a:r>
                      <a:endParaRPr sz="1800" b="1"/>
                    </a:p>
                  </a:txBody>
                  <a:tcPr marL="91425" marR="91425" marT="91425" marB="91425"/>
                </a:tc>
                <a:extLst>
                  <a:ext uri="{0D108BD9-81ED-4DB2-BD59-A6C34878D82A}">
                    <a16:rowId xmlns:a16="http://schemas.microsoft.com/office/drawing/2014/main" val="10001"/>
                  </a:ext>
                </a:extLst>
              </a:tr>
              <a:tr h="381000">
                <a:tc>
                  <a:txBody>
                    <a:bodyPr/>
                    <a:lstStyle/>
                    <a:p>
                      <a:pPr marL="457200" lvl="0" indent="-304800" rtl="0">
                        <a:spcBef>
                          <a:spcPts val="0"/>
                        </a:spcBef>
                        <a:spcAft>
                          <a:spcPts val="0"/>
                        </a:spcAft>
                        <a:buSzPts val="1200"/>
                        <a:buChar char="●"/>
                      </a:pPr>
                      <a:r>
                        <a:rPr lang="en" sz="1200"/>
                        <a:t>Academic failure</a:t>
                      </a:r>
                      <a:endParaRPr sz="1200"/>
                    </a:p>
                    <a:p>
                      <a:pPr marL="457200" lvl="0" indent="-304800" rtl="0">
                        <a:spcBef>
                          <a:spcPts val="0"/>
                        </a:spcBef>
                        <a:spcAft>
                          <a:spcPts val="0"/>
                        </a:spcAft>
                        <a:buSzPts val="1200"/>
                        <a:buChar char="●"/>
                      </a:pPr>
                      <a:r>
                        <a:rPr lang="en" sz="1200"/>
                        <a:t>Birth complications</a:t>
                      </a:r>
                      <a:endParaRPr sz="1200"/>
                    </a:p>
                    <a:p>
                      <a:pPr marL="457200" lvl="0" indent="-304800" rtl="0">
                        <a:spcBef>
                          <a:spcPts val="0"/>
                        </a:spcBef>
                        <a:spcAft>
                          <a:spcPts val="0"/>
                        </a:spcAft>
                        <a:buSzPts val="1200"/>
                        <a:buChar char="●"/>
                      </a:pPr>
                      <a:r>
                        <a:rPr lang="en" sz="1200"/>
                        <a:t>Caring for chronically ill patients with       neurocognitive disorder</a:t>
                      </a:r>
                      <a:endParaRPr sz="1200"/>
                    </a:p>
                    <a:p>
                      <a:pPr marL="457200" lvl="0" indent="-304800" rtl="0">
                        <a:spcBef>
                          <a:spcPts val="0"/>
                        </a:spcBef>
                        <a:spcAft>
                          <a:spcPts val="0"/>
                        </a:spcAft>
                        <a:buSzPts val="1200"/>
                        <a:buChar char="●"/>
                      </a:pPr>
                      <a:r>
                        <a:rPr lang="en" sz="1200"/>
                        <a:t>Child abuse and neglect</a:t>
                      </a:r>
                      <a:endParaRPr sz="1200"/>
                    </a:p>
                    <a:p>
                      <a:pPr marL="457200" lvl="0" indent="-304800" rtl="0">
                        <a:spcBef>
                          <a:spcPts val="0"/>
                        </a:spcBef>
                        <a:spcAft>
                          <a:spcPts val="0"/>
                        </a:spcAft>
                        <a:buSzPts val="1200"/>
                        <a:buChar char="●"/>
                      </a:pPr>
                      <a:r>
                        <a:rPr lang="en" sz="1200"/>
                        <a:t>Chronic insomnia</a:t>
                      </a:r>
                      <a:endParaRPr sz="1200"/>
                    </a:p>
                    <a:p>
                      <a:pPr marL="457200" lvl="0" indent="-304800" rtl="0">
                        <a:spcBef>
                          <a:spcPts val="0"/>
                        </a:spcBef>
                        <a:spcAft>
                          <a:spcPts val="0"/>
                        </a:spcAft>
                        <a:buSzPts val="1200"/>
                        <a:buChar char="●"/>
                      </a:pPr>
                      <a:r>
                        <a:rPr lang="en" sz="1200"/>
                        <a:t>Chronic pain</a:t>
                      </a:r>
                      <a:endParaRPr sz="1200"/>
                    </a:p>
                    <a:p>
                      <a:pPr marL="457200" lvl="0" indent="-304800" rtl="0">
                        <a:spcBef>
                          <a:spcPts val="0"/>
                        </a:spcBef>
                        <a:spcAft>
                          <a:spcPts val="0"/>
                        </a:spcAft>
                        <a:buSzPts val="1200"/>
                        <a:buChar char="●"/>
                      </a:pPr>
                      <a:r>
                        <a:rPr lang="en" sz="1200"/>
                        <a:t>Family disorganization or conflict</a:t>
                      </a:r>
                      <a:endParaRPr sz="1200"/>
                    </a:p>
                    <a:p>
                      <a:pPr marL="457200" lvl="0" indent="-304800" rtl="0">
                        <a:spcBef>
                          <a:spcPts val="0"/>
                        </a:spcBef>
                        <a:spcAft>
                          <a:spcPts val="0"/>
                        </a:spcAft>
                        <a:buSzPts val="1200"/>
                        <a:buChar char="●"/>
                      </a:pPr>
                      <a:r>
                        <a:rPr lang="en" sz="1200"/>
                        <a:t>Low birth weight</a:t>
                      </a:r>
                      <a:endParaRPr sz="1200"/>
                    </a:p>
                    <a:p>
                      <a:pPr marL="457200" lvl="0" indent="-304800" rtl="0">
                        <a:spcBef>
                          <a:spcPts val="0"/>
                        </a:spcBef>
                        <a:spcAft>
                          <a:spcPts val="0"/>
                        </a:spcAft>
                        <a:buSzPts val="1200"/>
                        <a:buChar char="●"/>
                      </a:pPr>
                      <a:r>
                        <a:rPr lang="en" sz="1200"/>
                        <a:t>Low socioeconomic status</a:t>
                      </a:r>
                      <a:endParaRPr sz="1200"/>
                    </a:p>
                    <a:p>
                      <a:pPr marL="457200" lvl="0" indent="-304800" rtl="0">
                        <a:spcBef>
                          <a:spcPts val="0"/>
                        </a:spcBef>
                        <a:spcAft>
                          <a:spcPts val="0"/>
                        </a:spcAft>
                        <a:buSzPts val="1200"/>
                        <a:buChar char="●"/>
                      </a:pPr>
                      <a:r>
                        <a:rPr lang="en" sz="1200"/>
                        <a:t>Medical illness</a:t>
                      </a:r>
                      <a:endParaRPr sz="1200"/>
                    </a:p>
                    <a:p>
                      <a:pPr marL="457200" lvl="0" indent="-304800" rtl="0">
                        <a:spcBef>
                          <a:spcPts val="0"/>
                        </a:spcBef>
                        <a:spcAft>
                          <a:spcPts val="0"/>
                        </a:spcAft>
                        <a:buSzPts val="1200"/>
                        <a:buChar char="●"/>
                      </a:pPr>
                      <a:r>
                        <a:rPr lang="en" sz="1200"/>
                        <a:t>Parental substance abuse</a:t>
                      </a:r>
                      <a:endParaRPr sz="1200"/>
                    </a:p>
                    <a:p>
                      <a:pPr marL="457200" lvl="0" indent="-304800" rtl="0">
                        <a:spcBef>
                          <a:spcPts val="0"/>
                        </a:spcBef>
                        <a:spcAft>
                          <a:spcPts val="0"/>
                        </a:spcAft>
                        <a:buSzPts val="1200"/>
                        <a:buChar char="●"/>
                      </a:pPr>
                      <a:r>
                        <a:rPr lang="en" sz="1200"/>
                        <a:t>Personal loss and bereavement</a:t>
                      </a:r>
                      <a:endParaRPr sz="1200"/>
                    </a:p>
                    <a:p>
                      <a:pPr marL="457200" lvl="0" indent="-304800" rtl="0">
                        <a:spcBef>
                          <a:spcPts val="0"/>
                        </a:spcBef>
                        <a:spcAft>
                          <a:spcPts val="0"/>
                        </a:spcAft>
                        <a:buSzPts val="1200"/>
                        <a:buChar char="●"/>
                      </a:pPr>
                      <a:r>
                        <a:rPr lang="en" sz="1200"/>
                        <a:t>Poor work skills and habits</a:t>
                      </a:r>
                      <a:endParaRPr sz="1200"/>
                    </a:p>
                    <a:p>
                      <a:pPr marL="457200" lvl="0" indent="-304800" rtl="0">
                        <a:spcBef>
                          <a:spcPts val="0"/>
                        </a:spcBef>
                        <a:spcAft>
                          <a:spcPts val="0"/>
                        </a:spcAft>
                        <a:buSzPts val="1200"/>
                        <a:buChar char="●"/>
                      </a:pPr>
                      <a:r>
                        <a:rPr lang="en" sz="1200"/>
                        <a:t>Reading disabilities</a:t>
                      </a:r>
                      <a:endParaRPr sz="1200"/>
                    </a:p>
                    <a:p>
                      <a:pPr marL="457200" lvl="0" indent="-304800" rtl="0">
                        <a:spcBef>
                          <a:spcPts val="0"/>
                        </a:spcBef>
                        <a:spcAft>
                          <a:spcPts val="0"/>
                        </a:spcAft>
                        <a:buSzPts val="1200"/>
                        <a:buChar char="●"/>
                      </a:pPr>
                      <a:r>
                        <a:rPr lang="en" sz="1200"/>
                        <a:t>Sensory disabilities</a:t>
                      </a:r>
                      <a:endParaRPr sz="1200"/>
                    </a:p>
                    <a:p>
                      <a:pPr marL="457200" lvl="0" indent="-304800" rtl="0">
                        <a:spcBef>
                          <a:spcPts val="0"/>
                        </a:spcBef>
                        <a:spcAft>
                          <a:spcPts val="0"/>
                        </a:spcAft>
                        <a:buSzPts val="1200"/>
                        <a:buChar char="●"/>
                      </a:pPr>
                      <a:r>
                        <a:rPr lang="en" sz="1200"/>
                        <a:t>Social incompetence</a:t>
                      </a:r>
                      <a:endParaRPr sz="1200"/>
                    </a:p>
                    <a:p>
                      <a:pPr marL="457200" lvl="0" indent="-304800" rtl="0">
                        <a:spcBef>
                          <a:spcPts val="0"/>
                        </a:spcBef>
                        <a:spcAft>
                          <a:spcPts val="0"/>
                        </a:spcAft>
                        <a:buSzPts val="1200"/>
                        <a:buChar char="●"/>
                      </a:pPr>
                      <a:r>
                        <a:rPr lang="en" sz="1200"/>
                        <a:t>Stressful life events</a:t>
                      </a:r>
                      <a:endParaRPr sz="1200"/>
                    </a:p>
                    <a:p>
                      <a:pPr marL="457200" lvl="0" indent="-304800" rtl="0">
                        <a:spcBef>
                          <a:spcPts val="0"/>
                        </a:spcBef>
                        <a:spcAft>
                          <a:spcPts val="0"/>
                        </a:spcAft>
                        <a:buSzPts val="1200"/>
                        <a:buChar char="●"/>
                      </a:pPr>
                      <a:r>
                        <a:rPr lang="en" sz="1200"/>
                        <a:t>Substance abuse</a:t>
                      </a:r>
                      <a:endParaRPr sz="1200"/>
                    </a:p>
                    <a:p>
                      <a:pPr marL="457200" lvl="0" indent="-304800" rtl="0">
                        <a:spcBef>
                          <a:spcPts val="0"/>
                        </a:spcBef>
                        <a:spcAft>
                          <a:spcPts val="0"/>
                        </a:spcAft>
                        <a:buSzPts val="1200"/>
                        <a:buChar char="●"/>
                      </a:pPr>
                      <a:r>
                        <a:rPr lang="en" sz="1200"/>
                        <a:t>Trauma experiences</a:t>
                      </a:r>
                      <a:endParaRPr sz="1200"/>
                    </a:p>
                    <a:p>
                      <a:pPr marL="0" lvl="0" indent="0">
                        <a:spcBef>
                          <a:spcPts val="0"/>
                        </a:spcBef>
                        <a:spcAft>
                          <a:spcPts val="0"/>
                        </a:spcAft>
                        <a:buNone/>
                      </a:pPr>
                      <a:endParaRPr/>
                    </a:p>
                  </a:txBody>
                  <a:tcPr marL="91425" marR="91425" marT="91425" marB="91425"/>
                </a:tc>
                <a:tc>
                  <a:txBody>
                    <a:bodyPr/>
                    <a:lstStyle/>
                    <a:p>
                      <a:pPr marL="457200" lvl="0" indent="-304800" rtl="0">
                        <a:spcBef>
                          <a:spcPts val="0"/>
                        </a:spcBef>
                        <a:spcAft>
                          <a:spcPts val="0"/>
                        </a:spcAft>
                        <a:buSzPts val="1200"/>
                        <a:buChar char="●"/>
                      </a:pPr>
                      <a:r>
                        <a:rPr lang="en" sz="1200"/>
                        <a:t>Aerobic exercise</a:t>
                      </a:r>
                      <a:endParaRPr sz="1200"/>
                    </a:p>
                    <a:p>
                      <a:pPr marL="457200" lvl="0" indent="-304800" rtl="0">
                        <a:spcBef>
                          <a:spcPts val="0"/>
                        </a:spcBef>
                        <a:spcAft>
                          <a:spcPts val="0"/>
                        </a:spcAft>
                        <a:buSzPts val="1200"/>
                        <a:buChar char="●"/>
                      </a:pPr>
                      <a:r>
                        <a:rPr lang="en" sz="1200"/>
                        <a:t>Community offering empowerment, opportunity, and security</a:t>
                      </a:r>
                      <a:endParaRPr sz="1200"/>
                    </a:p>
                    <a:p>
                      <a:pPr marL="457200" lvl="0" indent="-304800" rtl="0">
                        <a:spcBef>
                          <a:spcPts val="0"/>
                        </a:spcBef>
                        <a:spcAft>
                          <a:spcPts val="0"/>
                        </a:spcAft>
                        <a:buSzPts val="1200"/>
                        <a:buChar char="●"/>
                      </a:pPr>
                      <a:r>
                        <a:rPr lang="en" sz="1200"/>
                        <a:t>Economic  independence</a:t>
                      </a:r>
                      <a:endParaRPr sz="1200"/>
                    </a:p>
                    <a:p>
                      <a:pPr marL="457200" lvl="0" indent="-304800" rtl="0">
                        <a:spcBef>
                          <a:spcPts val="0"/>
                        </a:spcBef>
                        <a:spcAft>
                          <a:spcPts val="0"/>
                        </a:spcAft>
                        <a:buSzPts val="1200"/>
                        <a:buChar char="●"/>
                      </a:pPr>
                      <a:r>
                        <a:rPr lang="en" sz="1200"/>
                        <a:t>Effective parenting</a:t>
                      </a:r>
                      <a:endParaRPr sz="1200"/>
                    </a:p>
                    <a:p>
                      <a:pPr marL="457200" lvl="0" indent="-304800" rtl="0">
                        <a:spcBef>
                          <a:spcPts val="0"/>
                        </a:spcBef>
                        <a:spcAft>
                          <a:spcPts val="0"/>
                        </a:spcAft>
                        <a:buSzPts val="1200"/>
                        <a:buChar char="●"/>
                      </a:pPr>
                      <a:r>
                        <a:rPr lang="en" sz="1200"/>
                        <a:t>Feelings of mastery and control</a:t>
                      </a:r>
                      <a:endParaRPr sz="1200"/>
                    </a:p>
                    <a:p>
                      <a:pPr marL="457200" lvl="0" indent="-304800" rtl="0">
                        <a:spcBef>
                          <a:spcPts val="0"/>
                        </a:spcBef>
                        <a:spcAft>
                          <a:spcPts val="0"/>
                        </a:spcAft>
                        <a:buSzPts val="1200"/>
                        <a:buChar char="●"/>
                      </a:pPr>
                      <a:r>
                        <a:rPr lang="en" sz="1200"/>
                        <a:t>Feelings of security</a:t>
                      </a:r>
                      <a:endParaRPr sz="1200"/>
                    </a:p>
                    <a:p>
                      <a:pPr marL="457200" lvl="0" indent="-304800" rtl="0">
                        <a:spcBef>
                          <a:spcPts val="0"/>
                        </a:spcBef>
                        <a:spcAft>
                          <a:spcPts val="0"/>
                        </a:spcAft>
                        <a:buSzPts val="1200"/>
                        <a:buChar char="●"/>
                      </a:pPr>
                      <a:r>
                        <a:rPr lang="en" sz="1200"/>
                        <a:t>Literacy</a:t>
                      </a:r>
                      <a:endParaRPr sz="1200"/>
                    </a:p>
                    <a:p>
                      <a:pPr marL="457200" lvl="0" indent="-304800" rtl="0">
                        <a:spcBef>
                          <a:spcPts val="0"/>
                        </a:spcBef>
                        <a:spcAft>
                          <a:spcPts val="0"/>
                        </a:spcAft>
                        <a:buSzPts val="1200"/>
                        <a:buChar char="●"/>
                      </a:pPr>
                      <a:r>
                        <a:rPr lang="en" sz="1200"/>
                        <a:t>Positive attachment and early bodying</a:t>
                      </a:r>
                      <a:endParaRPr sz="1200"/>
                    </a:p>
                    <a:p>
                      <a:pPr marL="457200" lvl="0" indent="-304800" rtl="0">
                        <a:spcBef>
                          <a:spcPts val="0"/>
                        </a:spcBef>
                        <a:spcAft>
                          <a:spcPts val="0"/>
                        </a:spcAft>
                        <a:buSzPts val="1200"/>
                        <a:buChar char="●"/>
                      </a:pPr>
                      <a:r>
                        <a:rPr lang="en" sz="1200"/>
                        <a:t>Positive parent-child relationships</a:t>
                      </a:r>
                      <a:endParaRPr sz="1200"/>
                    </a:p>
                    <a:p>
                      <a:pPr marL="457200" lvl="0" indent="-304800" rtl="0">
                        <a:spcBef>
                          <a:spcPts val="0"/>
                        </a:spcBef>
                        <a:spcAft>
                          <a:spcPts val="0"/>
                        </a:spcAft>
                        <a:buSzPts val="1200"/>
                        <a:buChar char="●"/>
                      </a:pPr>
                      <a:r>
                        <a:rPr lang="en" sz="1200"/>
                        <a:t>Problem solving skills</a:t>
                      </a:r>
                      <a:endParaRPr sz="1200"/>
                    </a:p>
                    <a:p>
                      <a:pPr marL="457200" lvl="0" indent="-304800" rtl="0">
                        <a:spcBef>
                          <a:spcPts val="0"/>
                        </a:spcBef>
                        <a:spcAft>
                          <a:spcPts val="0"/>
                        </a:spcAft>
                        <a:buSzPts val="1200"/>
                        <a:buChar char="●"/>
                      </a:pPr>
                      <a:r>
                        <a:rPr lang="en" sz="1200"/>
                        <a:t>Resilient coping with stress and adversity</a:t>
                      </a:r>
                      <a:endParaRPr sz="1200"/>
                    </a:p>
                    <a:p>
                      <a:pPr marL="457200" lvl="0" indent="-304800" rtl="0">
                        <a:spcBef>
                          <a:spcPts val="0"/>
                        </a:spcBef>
                        <a:spcAft>
                          <a:spcPts val="0"/>
                        </a:spcAft>
                        <a:buSzPts val="1200"/>
                        <a:buChar char="●"/>
                      </a:pPr>
                      <a:r>
                        <a:rPr lang="en" sz="1200"/>
                        <a:t>Self-esteem</a:t>
                      </a:r>
                      <a:endParaRPr sz="1200"/>
                    </a:p>
                    <a:p>
                      <a:pPr marL="457200" lvl="0" indent="-304800" rtl="0">
                        <a:spcBef>
                          <a:spcPts val="0"/>
                        </a:spcBef>
                        <a:spcAft>
                          <a:spcPts val="0"/>
                        </a:spcAft>
                        <a:buSzPts val="1200"/>
                        <a:buChar char="●"/>
                      </a:pPr>
                      <a:r>
                        <a:rPr lang="en" sz="1200"/>
                        <a:t>Social and work skills</a:t>
                      </a:r>
                      <a:endParaRPr sz="1200"/>
                    </a:p>
                    <a:p>
                      <a:pPr marL="457200" lvl="0" indent="-304800">
                        <a:spcBef>
                          <a:spcPts val="0"/>
                        </a:spcBef>
                        <a:spcAft>
                          <a:spcPts val="0"/>
                        </a:spcAft>
                        <a:buSzPts val="1200"/>
                        <a:buChar char="●"/>
                      </a:pPr>
                      <a:r>
                        <a:rPr lang="en" sz="1200"/>
                        <a:t>Social support from family and friends.</a:t>
                      </a:r>
                      <a:endParaRPr sz="1200"/>
                    </a:p>
                  </a:txBody>
                  <a:tcPr marL="91425" marR="91425" marT="91425" marB="91425"/>
                </a:tc>
                <a:extLst>
                  <a:ext uri="{0D108BD9-81ED-4DB2-BD59-A6C34878D82A}">
                    <a16:rowId xmlns:a16="http://schemas.microsoft.com/office/drawing/2014/main" val="10002"/>
                  </a:ext>
                </a:extLst>
              </a:tr>
            </a:tbl>
          </a:graphicData>
        </a:graphic>
      </p:graphicFrame>
      <p:sp>
        <p:nvSpPr>
          <p:cNvPr id="151" name="Shape 151"/>
          <p:cNvSpPr txBox="1"/>
          <p:nvPr/>
        </p:nvSpPr>
        <p:spPr>
          <a:xfrm>
            <a:off x="183850" y="3947875"/>
            <a:ext cx="1925700" cy="783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Source: World Health Organization 2004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When do these disorders’ symptoms typically emerge?</a:t>
            </a:r>
            <a:endParaRPr/>
          </a:p>
        </p:txBody>
      </p:sp>
      <p:sp>
        <p:nvSpPr>
          <p:cNvPr id="157" name="Shape 157"/>
          <p:cNvSpPr txBox="1">
            <a:spLocks noGrp="1"/>
          </p:cNvSpPr>
          <p:nvPr>
            <p:ph type="body" idx="1"/>
          </p:nvPr>
        </p:nvSpPr>
        <p:spPr>
          <a:xfrm>
            <a:off x="311700" y="1548200"/>
            <a:ext cx="8520600" cy="30207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Antisocial personality disorder symptoms -  Median age  of 8 </a:t>
            </a:r>
            <a:endParaRPr/>
          </a:p>
          <a:p>
            <a:pPr marL="457200" lvl="0" indent="-342900" rtl="0">
              <a:spcBef>
                <a:spcPts val="0"/>
              </a:spcBef>
              <a:spcAft>
                <a:spcPts val="0"/>
              </a:spcAft>
              <a:buSzPts val="1800"/>
              <a:buChar char="●"/>
            </a:pPr>
            <a:r>
              <a:rPr lang="en"/>
              <a:t>Phobias -  Median age of 10</a:t>
            </a:r>
            <a:endParaRPr/>
          </a:p>
          <a:p>
            <a:pPr marL="457200" lvl="0" indent="-342900" rtl="0">
              <a:spcBef>
                <a:spcPts val="0"/>
              </a:spcBef>
              <a:spcAft>
                <a:spcPts val="0"/>
              </a:spcAft>
              <a:buSzPts val="1800"/>
              <a:buChar char="●"/>
            </a:pPr>
            <a:r>
              <a:rPr lang="en"/>
              <a:t>Alcohol Use disorder, Obsessive-Compulsive disorder, Bipolar disorder, and Schizophrenia - Median age of 20</a:t>
            </a:r>
            <a:endParaRPr/>
          </a:p>
          <a:p>
            <a:pPr marL="457200" lvl="0" indent="-342900">
              <a:spcBef>
                <a:spcPts val="0"/>
              </a:spcBef>
              <a:spcAft>
                <a:spcPts val="0"/>
              </a:spcAft>
              <a:buSzPts val="1800"/>
              <a:buChar char="●"/>
            </a:pPr>
            <a:r>
              <a:rPr lang="en"/>
              <a:t>Major Depression  - Median age of 25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160025"/>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Specific Diagnostic Categories</a:t>
            </a:r>
            <a:endParaRPr/>
          </a:p>
        </p:txBody>
      </p:sp>
      <p:sp>
        <p:nvSpPr>
          <p:cNvPr id="163" name="Shape 163"/>
          <p:cNvSpPr txBox="1">
            <a:spLocks noGrp="1"/>
          </p:cNvSpPr>
          <p:nvPr>
            <p:ph type="body" idx="1"/>
          </p:nvPr>
        </p:nvSpPr>
        <p:spPr>
          <a:xfrm>
            <a:off x="311700" y="822025"/>
            <a:ext cx="8520600" cy="333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Neurodevelopmental Disorders    		Trauma and Stressor Related Disorder  </a:t>
            </a:r>
            <a:endParaRPr/>
          </a:p>
          <a:p>
            <a:pPr marL="0" lvl="0" indent="0">
              <a:spcBef>
                <a:spcPts val="1600"/>
              </a:spcBef>
              <a:spcAft>
                <a:spcPts val="0"/>
              </a:spcAft>
              <a:buNone/>
            </a:pPr>
            <a:r>
              <a:rPr lang="en"/>
              <a:t>Neurocognitive Disorders                            Somatic Symptom and Related Disorder</a:t>
            </a:r>
            <a:endParaRPr/>
          </a:p>
          <a:p>
            <a:pPr marL="0" lvl="0" indent="0">
              <a:spcBef>
                <a:spcPts val="1600"/>
              </a:spcBef>
              <a:spcAft>
                <a:spcPts val="0"/>
              </a:spcAft>
              <a:buNone/>
            </a:pPr>
            <a:r>
              <a:rPr lang="en"/>
              <a:t>Schizophrenic Disorders			     	 Dissociative Disorders</a:t>
            </a:r>
            <a:endParaRPr/>
          </a:p>
          <a:p>
            <a:pPr marL="0" lvl="0" indent="0">
              <a:spcBef>
                <a:spcPts val="1600"/>
              </a:spcBef>
              <a:spcAft>
                <a:spcPts val="0"/>
              </a:spcAft>
              <a:buNone/>
            </a:pPr>
            <a:r>
              <a:rPr lang="en"/>
              <a:t>Bipolar and Related Disorders			 Feeding and Eating Disorders</a:t>
            </a:r>
            <a:endParaRPr/>
          </a:p>
          <a:p>
            <a:pPr marL="0" lvl="0" indent="0">
              <a:spcBef>
                <a:spcPts val="1600"/>
              </a:spcBef>
              <a:spcAft>
                <a:spcPts val="0"/>
              </a:spcAft>
              <a:buNone/>
            </a:pPr>
            <a:r>
              <a:rPr lang="en"/>
              <a:t>Depressive Disorders					 Personality Disorders</a:t>
            </a:r>
            <a:endParaRPr/>
          </a:p>
          <a:p>
            <a:pPr marL="0" lvl="0" indent="0">
              <a:spcBef>
                <a:spcPts val="1600"/>
              </a:spcBef>
              <a:spcAft>
                <a:spcPts val="0"/>
              </a:spcAft>
              <a:buNone/>
            </a:pPr>
            <a:r>
              <a:rPr lang="en"/>
              <a:t>Anxiety Disorders</a:t>
            </a:r>
            <a:endParaRPr/>
          </a:p>
          <a:p>
            <a:pPr marL="0" lvl="0" indent="0">
              <a:spcBef>
                <a:spcPts val="1600"/>
              </a:spcBef>
              <a:spcAft>
                <a:spcPts val="0"/>
              </a:spcAft>
              <a:buNone/>
            </a:pPr>
            <a:r>
              <a:rPr lang="en"/>
              <a:t>Obsessive-Compulsive and Related Disorders</a:t>
            </a:r>
            <a:endParaRPr/>
          </a:p>
          <a:p>
            <a:pPr marL="0" lvl="0" indent="0">
              <a:spcBef>
                <a:spcPts val="1600"/>
              </a:spcBef>
              <a:spcAft>
                <a:spcPts val="1600"/>
              </a:spcAft>
              <a:buNone/>
            </a:pPr>
            <a:r>
              <a:rPr lang="en"/>
              <a:t>Trauma and Stressor Related Disorder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Schizophrenia (split from reality)</a:t>
            </a:r>
            <a:endParaRPr/>
          </a:p>
        </p:txBody>
      </p:sp>
      <p:sp>
        <p:nvSpPr>
          <p:cNvPr id="169" name="Shape 16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Characterized by delusions, hallucinations, disorganized speech and/or diminished or inappropriate emotional expression.</a:t>
            </a:r>
            <a:endParaRPr/>
          </a:p>
          <a:p>
            <a:pPr marL="457200" lvl="0" indent="-342900" rtl="0">
              <a:spcBef>
                <a:spcPts val="0"/>
              </a:spcBef>
              <a:spcAft>
                <a:spcPts val="0"/>
              </a:spcAft>
              <a:buSzPts val="1800"/>
              <a:buChar char="-"/>
            </a:pPr>
            <a:r>
              <a:rPr lang="en"/>
              <a:t>Criteria for diagnosis:</a:t>
            </a:r>
            <a:endParaRPr/>
          </a:p>
          <a:p>
            <a:pPr marL="914400" lvl="1" indent="-317500" rtl="0">
              <a:spcBef>
                <a:spcPts val="0"/>
              </a:spcBef>
              <a:spcAft>
                <a:spcPts val="0"/>
              </a:spcAft>
              <a:buSzPts val="1400"/>
              <a:buChar char="-"/>
            </a:pPr>
            <a:r>
              <a:rPr lang="en"/>
              <a:t>Delusions</a:t>
            </a:r>
            <a:endParaRPr/>
          </a:p>
          <a:p>
            <a:pPr marL="914400" lvl="1" indent="-317500" rtl="0">
              <a:spcBef>
                <a:spcPts val="0"/>
              </a:spcBef>
              <a:spcAft>
                <a:spcPts val="0"/>
              </a:spcAft>
              <a:buSzPts val="1400"/>
              <a:buChar char="-"/>
            </a:pPr>
            <a:r>
              <a:rPr lang="en"/>
              <a:t>Hallucinations</a:t>
            </a:r>
            <a:endParaRPr/>
          </a:p>
          <a:p>
            <a:pPr marL="914400" lvl="1" indent="-317500" rtl="0">
              <a:spcBef>
                <a:spcPts val="0"/>
              </a:spcBef>
              <a:spcAft>
                <a:spcPts val="0"/>
              </a:spcAft>
              <a:buSzPts val="1400"/>
              <a:buChar char="-"/>
            </a:pPr>
            <a:r>
              <a:rPr lang="en"/>
              <a:t>Disorganized Speech</a:t>
            </a:r>
            <a:endParaRPr/>
          </a:p>
          <a:p>
            <a:pPr marL="914400" lvl="1" indent="-317500" rtl="0">
              <a:spcBef>
                <a:spcPts val="0"/>
              </a:spcBef>
              <a:spcAft>
                <a:spcPts val="0"/>
              </a:spcAft>
              <a:buSzPts val="1400"/>
              <a:buChar char="-"/>
            </a:pPr>
            <a:r>
              <a:rPr lang="en"/>
              <a:t>Grossly disorganized or catatonic behavior</a:t>
            </a:r>
            <a:endParaRPr/>
          </a:p>
          <a:p>
            <a:pPr marL="914400" lvl="1" indent="-317500" rtl="0">
              <a:spcBef>
                <a:spcPts val="0"/>
              </a:spcBef>
              <a:spcAft>
                <a:spcPts val="0"/>
              </a:spcAft>
              <a:buSzPts val="1400"/>
              <a:buChar char="-"/>
            </a:pPr>
            <a:r>
              <a:rPr lang="en"/>
              <a:t>Negative symptoms (diminished emotional behavior)</a:t>
            </a:r>
            <a:endParaRPr/>
          </a:p>
          <a:p>
            <a:pPr marL="457200" lvl="0" indent="-342900" rtl="0">
              <a:spcBef>
                <a:spcPts val="0"/>
              </a:spcBef>
              <a:spcAft>
                <a:spcPts val="0"/>
              </a:spcAft>
              <a:buSzPts val="1800"/>
              <a:buChar char="-"/>
            </a:pPr>
            <a:r>
              <a:rPr lang="en"/>
              <a:t>Possible causes</a:t>
            </a:r>
            <a:endParaRPr/>
          </a:p>
          <a:p>
            <a:pPr marL="914400" lvl="1" indent="-317500" rtl="0">
              <a:spcBef>
                <a:spcPts val="0"/>
              </a:spcBef>
              <a:spcAft>
                <a:spcPts val="0"/>
              </a:spcAft>
              <a:buSzPts val="1400"/>
              <a:buChar char="-"/>
            </a:pPr>
            <a:r>
              <a:rPr lang="en"/>
              <a:t>Neglectful child rearing</a:t>
            </a:r>
            <a:endParaRPr/>
          </a:p>
          <a:p>
            <a:pPr marL="914400" lvl="1" indent="-317500" rtl="0">
              <a:spcBef>
                <a:spcPts val="0"/>
              </a:spcBef>
              <a:spcAft>
                <a:spcPts val="0"/>
              </a:spcAft>
              <a:buSzPts val="1400"/>
              <a:buChar char="-"/>
            </a:pPr>
            <a:r>
              <a:rPr lang="en"/>
              <a:t>Prenatal viral infections</a:t>
            </a:r>
            <a:endParaRPr/>
          </a:p>
          <a:p>
            <a:pPr marL="914400" lvl="1" indent="-317500">
              <a:spcBef>
                <a:spcPts val="0"/>
              </a:spcBef>
              <a:spcAft>
                <a:spcPts val="0"/>
              </a:spcAft>
              <a:buSzPts val="1400"/>
              <a:buChar char="-"/>
            </a:pPr>
            <a:r>
              <a:rPr lang="en"/>
              <a:t>Dopamine overactivity</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1082</Words>
  <Application>Microsoft Office PowerPoint</Application>
  <PresentationFormat>On-screen Show (16:9)</PresentationFormat>
  <Paragraphs>157</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Roboto</vt:lpstr>
      <vt:lpstr>Arial</vt:lpstr>
      <vt:lpstr>Geometric</vt:lpstr>
      <vt:lpstr>Abnormal Psychology</vt:lpstr>
      <vt:lpstr>Learning Target </vt:lpstr>
      <vt:lpstr>Follow up from Monday</vt:lpstr>
      <vt:lpstr>Biopyschosocial Approach</vt:lpstr>
      <vt:lpstr>Rates of Psychological Disorders</vt:lpstr>
      <vt:lpstr>Who is most at risk for a mental disorder?</vt:lpstr>
      <vt:lpstr>When do these disorders’ symptoms typically emerge?</vt:lpstr>
      <vt:lpstr>Specific Diagnostic Categories</vt:lpstr>
      <vt:lpstr>Schizophrenia (split from reality)</vt:lpstr>
      <vt:lpstr>Schizophrenia</vt:lpstr>
      <vt:lpstr>Dissociative Disorders - conscious awareness becomes separated from previous memories, thoughts and feelings.</vt:lpstr>
      <vt:lpstr>PowerPoint Presentation</vt:lpstr>
      <vt:lpstr>Disorders Flipbooks or Flashcards</vt:lpstr>
      <vt:lpstr>Announcement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dc:title>
  <cp:lastModifiedBy>Patrick Ackerman</cp:lastModifiedBy>
  <cp:revision>1</cp:revision>
  <dcterms:modified xsi:type="dcterms:W3CDTF">2020-03-18T19:06:10Z</dcterms:modified>
</cp:coreProperties>
</file>