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5143500" type="screen16x9"/>
  <p:notesSz cx="6858000" cy="9144000"/>
  <p:embeddedFontLs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29" autoAdjust="0"/>
  </p:normalViewPr>
  <p:slideViewPr>
    <p:cSldViewPr snapToGrid="0">
      <p:cViewPr>
        <p:scale>
          <a:sx n="81" d="100"/>
          <a:sy n="81" d="100"/>
        </p:scale>
        <p:origin x="65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Rogers believed a person's psychologically trouble life was caused by the divergence of the real self for the ideal self. </a:t>
            </a:r>
            <a:endParaRPr dirty="0"/>
          </a:p>
          <a:p>
            <a:pPr marL="0" lvl="0" indent="0">
              <a:spcBef>
                <a:spcPts val="0"/>
              </a:spcBef>
              <a:spcAft>
                <a:spcPts val="0"/>
              </a:spcAft>
              <a:buNone/>
            </a:pPr>
            <a:r>
              <a:rPr lang="en" dirty="0"/>
              <a:t>If a child’s upbringing is consumed by condition of worth, the child will lose the sense of his or her real self and become emotionally trouble in the ideal self as an adult. </a:t>
            </a:r>
            <a:endParaRPr dirty="0"/>
          </a:p>
          <a:p>
            <a:pPr marL="0" lvl="0" indent="0">
              <a:spcBef>
                <a:spcPts val="0"/>
              </a:spcBef>
              <a:spcAft>
                <a:spcPts val="0"/>
              </a:spcAft>
              <a:buNone/>
            </a:pPr>
            <a:r>
              <a:rPr lang="en" dirty="0"/>
              <a:t>The end result is a person who suffers emotionally from the loss of self, and this suffering can take many forms.</a:t>
            </a:r>
            <a:endParaRPr dirty="0"/>
          </a:p>
          <a:p>
            <a:pPr marL="0" lvl="0" indent="0">
              <a:spcBef>
                <a:spcPts val="0"/>
              </a:spcBef>
              <a:spcAft>
                <a:spcPts val="0"/>
              </a:spcAft>
              <a:buNone/>
            </a:pPr>
            <a:endParaRPr dirty="0"/>
          </a:p>
          <a:p>
            <a:pPr marL="0" lvl="0" indent="0">
              <a:spcBef>
                <a:spcPts val="0"/>
              </a:spcBef>
              <a:spcAft>
                <a:spcPts val="0"/>
              </a:spcAft>
              <a:buNone/>
            </a:pPr>
            <a:r>
              <a:rPr lang="en" dirty="0"/>
              <a:t>Four principles:</a:t>
            </a:r>
            <a:endParaRPr dirty="0"/>
          </a:p>
          <a:p>
            <a:pPr marL="457200" lvl="0" indent="-298450" rtl="0">
              <a:spcBef>
                <a:spcPts val="0"/>
              </a:spcBef>
              <a:spcAft>
                <a:spcPts val="0"/>
              </a:spcAft>
              <a:buSzPts val="1100"/>
              <a:buAutoNum type="arabicPeriod"/>
            </a:pPr>
            <a:r>
              <a:rPr lang="en" dirty="0"/>
              <a:t>Unconditional positive regard - intended to reinforce to clients that they have value for who they really are. The client will steer the therapy, and it will be nondirective</a:t>
            </a:r>
            <a:endParaRPr dirty="0"/>
          </a:p>
          <a:p>
            <a:pPr marL="457200" lvl="0" indent="-298450" rtl="0">
              <a:spcBef>
                <a:spcPts val="0"/>
              </a:spcBef>
              <a:spcAft>
                <a:spcPts val="0"/>
              </a:spcAft>
              <a:buSzPts val="1100"/>
              <a:buAutoNum type="arabicPeriod"/>
            </a:pPr>
            <a:r>
              <a:rPr lang="en" dirty="0"/>
              <a:t>Empathy - Show the deepest level of understanding through empathy - truly see, hear, feel and understand what the client is feeling</a:t>
            </a:r>
            <a:endParaRPr dirty="0"/>
          </a:p>
          <a:p>
            <a:pPr marL="457200" lvl="0" indent="-298450" rtl="0">
              <a:spcBef>
                <a:spcPts val="0"/>
              </a:spcBef>
              <a:spcAft>
                <a:spcPts val="0"/>
              </a:spcAft>
              <a:buSzPts val="1100"/>
              <a:buAutoNum type="arabicPeriod"/>
            </a:pPr>
            <a:r>
              <a:rPr lang="en" dirty="0"/>
              <a:t>Congruence - honor an open, honest relationship with the patient. </a:t>
            </a:r>
            <a:endParaRPr dirty="0"/>
          </a:p>
          <a:p>
            <a:pPr marL="457200" lvl="0" indent="-298450">
              <a:spcBef>
                <a:spcPts val="0"/>
              </a:spcBef>
              <a:spcAft>
                <a:spcPts val="0"/>
              </a:spcAft>
              <a:buSzPts val="1100"/>
              <a:buAutoNum type="arabicPeriod"/>
            </a:pPr>
            <a:r>
              <a:rPr lang="en" dirty="0"/>
              <a:t>Active Listening  -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term gestalt (from the German word for “shape” or “form”) refers to the ability to perceive that the whole is greater than the sum of its parts.  </a:t>
            </a:r>
            <a:endParaRPr/>
          </a:p>
          <a:p>
            <a:pPr marL="0" lvl="0" indent="0">
              <a:spcBef>
                <a:spcPts val="0"/>
              </a:spcBef>
              <a:spcAft>
                <a:spcPts val="0"/>
              </a:spcAft>
              <a:buNone/>
            </a:pPr>
            <a:r>
              <a:rPr lang="en"/>
              <a:t>Based on the belief that troubled people have lost a sense of their own wholeness and become stranger to aspect of their personality.</a:t>
            </a:r>
            <a:endParaRPr/>
          </a:p>
          <a:p>
            <a:pPr marL="0" lvl="0" indent="0">
              <a:spcBef>
                <a:spcPts val="0"/>
              </a:spcBef>
              <a:spcAft>
                <a:spcPts val="0"/>
              </a:spcAft>
              <a:buNone/>
            </a:pPr>
            <a:r>
              <a:rPr lang="en"/>
              <a:t>When people lose awareness of aspect of themselves they lose their ability to grow; they’ve become trapped behind a mask.  </a:t>
            </a:r>
            <a:endParaRPr/>
          </a:p>
          <a:p>
            <a:pPr marL="0" lvl="0" indent="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Insight Therapies assume that withimporves self-awareness comes a resolution of psychological problems.</a:t>
            </a:r>
            <a:endParaRPr/>
          </a:p>
          <a:p>
            <a:pPr marL="0" lvl="0" indent="0">
              <a:spcBef>
                <a:spcPts val="0"/>
              </a:spcBef>
              <a:spcAft>
                <a:spcPts val="0"/>
              </a:spcAft>
              <a:buNone/>
            </a:pPr>
            <a:endParaRPr/>
          </a:p>
          <a:p>
            <a:pPr marL="0" lvl="0" indent="0">
              <a:spcBef>
                <a:spcPts val="0"/>
              </a:spcBef>
              <a:spcAft>
                <a:spcPts val="0"/>
              </a:spcAft>
              <a:buNone/>
            </a:pPr>
            <a:r>
              <a:rPr lang="en"/>
              <a:t>In contrast action therapies therapies focus on providing practical solutions and teaching coping skills to help resolve psychological problems. Behavioral therapy and cognitive therapy are the most widely used action therapies.</a:t>
            </a:r>
            <a:endParaRPr/>
          </a:p>
          <a:p>
            <a:pPr marL="0" lvl="0" indent="0">
              <a:spcBef>
                <a:spcPts val="0"/>
              </a:spcBef>
              <a:spcAft>
                <a:spcPts val="0"/>
              </a:spcAft>
              <a:buNone/>
            </a:pPr>
            <a:endParaRPr/>
          </a:p>
          <a:p>
            <a:pPr marL="0" lvl="0" indent="0" rtl="0">
              <a:spcBef>
                <a:spcPts val="0"/>
              </a:spcBef>
              <a:spcAft>
                <a:spcPts val="0"/>
              </a:spcAft>
              <a:buNone/>
            </a:pPr>
            <a:r>
              <a:rPr lang="en"/>
              <a:t>Behavioral psychology is based on the theory that all human behavior- healthy and unhealthy - is learned.  So behavioral therapy uses classical conditioning or operant conditioning to help clients unlearn maladaptive behaviors and replace with more adaptive or healthy behaviors.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Example, intellectually disabled children or children with autism spectrum disorder or institutionalized  adults can learn more appropriate social behaviors and life skills by being positively reinforced each time they display an approximate behavior or by being punished when they display undesirable behaviors.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Situation - Triggering Event - Overslept on day of final exam</a:t>
            </a:r>
            <a:endParaRPr/>
          </a:p>
          <a:p>
            <a:pPr marL="0" lvl="0" indent="0">
              <a:spcBef>
                <a:spcPts val="0"/>
              </a:spcBef>
              <a:spcAft>
                <a:spcPts val="0"/>
              </a:spcAft>
              <a:buNone/>
            </a:pPr>
            <a:endParaRPr/>
          </a:p>
          <a:p>
            <a:pPr marL="0" lvl="0" indent="0">
              <a:spcBef>
                <a:spcPts val="0"/>
              </a:spcBef>
              <a:spcAft>
                <a:spcPts val="0"/>
              </a:spcAft>
              <a:buNone/>
            </a:pPr>
            <a:r>
              <a:rPr lang="en"/>
              <a:t>Thoughts - Cognition - “I’m going to fail this class and lose my scholarship”</a:t>
            </a:r>
            <a:endParaRPr/>
          </a:p>
          <a:p>
            <a:pPr marL="0" lvl="0" indent="0">
              <a:spcBef>
                <a:spcPts val="0"/>
              </a:spcBef>
              <a:spcAft>
                <a:spcPts val="0"/>
              </a:spcAft>
              <a:buNone/>
            </a:pPr>
            <a:endParaRPr/>
          </a:p>
          <a:p>
            <a:pPr marL="0" lvl="0" indent="0">
              <a:spcBef>
                <a:spcPts val="0"/>
              </a:spcBef>
              <a:spcAft>
                <a:spcPts val="0"/>
              </a:spcAft>
              <a:buNone/>
            </a:pPr>
            <a:r>
              <a:rPr lang="en"/>
              <a:t>Emotions - Feelings - panic, dread, anger, remorse, guilt</a:t>
            </a:r>
            <a:endParaRPr/>
          </a:p>
          <a:p>
            <a:pPr marL="0" lvl="0" indent="0">
              <a:spcBef>
                <a:spcPts val="0"/>
              </a:spcBef>
              <a:spcAft>
                <a:spcPts val="0"/>
              </a:spcAft>
              <a:buNone/>
            </a:pPr>
            <a:endParaRPr/>
          </a:p>
          <a:p>
            <a:pPr marL="0" lvl="0" indent="0" rtl="0">
              <a:spcBef>
                <a:spcPts val="0"/>
              </a:spcBef>
              <a:spcAft>
                <a:spcPts val="0"/>
              </a:spcAft>
              <a:buNone/>
            </a:pPr>
            <a:r>
              <a:rPr lang="en"/>
              <a:t>Behavior - physiological response and action - increased heart rate, sweating avoids class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Today used for anxiety, eating and personality disorders.</a:t>
            </a:r>
            <a:endParaRPr/>
          </a:p>
          <a:p>
            <a:pPr marL="0" lvl="0" indent="0">
              <a:spcBef>
                <a:spcPts val="0"/>
              </a:spcBef>
              <a:spcAft>
                <a:spcPts val="0"/>
              </a:spcAft>
              <a:buNone/>
            </a:pPr>
            <a:endParaRPr/>
          </a:p>
          <a:p>
            <a:pPr marL="0" lvl="0" indent="0">
              <a:spcBef>
                <a:spcPts val="0"/>
              </a:spcBef>
              <a:spcAft>
                <a:spcPts val="0"/>
              </a:spcAft>
              <a:buNone/>
            </a:pPr>
            <a:r>
              <a:rPr lang="en"/>
              <a:t>Catastrophizing - If I don’t earn a 5 on my AP exam my life will be ruined</a:t>
            </a:r>
            <a:endParaRPr/>
          </a:p>
          <a:p>
            <a:pPr marL="0" lvl="0" indent="0">
              <a:spcBef>
                <a:spcPts val="0"/>
              </a:spcBef>
              <a:spcAft>
                <a:spcPts val="0"/>
              </a:spcAft>
              <a:buNone/>
            </a:pPr>
            <a:r>
              <a:rPr lang="en"/>
              <a:t>All or None Thinking  - He didn’t call me back; I must be a loser</a:t>
            </a:r>
            <a:endParaRPr/>
          </a:p>
          <a:p>
            <a:pPr marL="0" lvl="0" indent="0">
              <a:spcBef>
                <a:spcPts val="0"/>
              </a:spcBef>
              <a:spcAft>
                <a:spcPts val="0"/>
              </a:spcAft>
              <a:buNone/>
            </a:pPr>
            <a:r>
              <a:rPr lang="en"/>
              <a:t>Personalization -  The teacher did not call on me because she hates me</a:t>
            </a:r>
            <a:endParaRPr/>
          </a:p>
          <a:p>
            <a:pPr marL="0" lvl="0" indent="0">
              <a:spcBef>
                <a:spcPts val="0"/>
              </a:spcBef>
              <a:spcAft>
                <a:spcPts val="0"/>
              </a:spcAft>
              <a:buNone/>
            </a:pPr>
            <a:endParaRPr/>
          </a:p>
          <a:p>
            <a:pPr marL="0" lvl="0" indent="0" rtl="0">
              <a:spcBef>
                <a:spcPts val="0"/>
              </a:spcBef>
              <a:spcAft>
                <a:spcPts val="0"/>
              </a:spcAft>
              <a:buNone/>
            </a:pPr>
            <a:r>
              <a:rPr lang="en"/>
              <a:t>Used with depression, bipolar, anxiety, personality, drug dependency, smoking cessation, and some schizophrenia (delusional thinking and hallucinations)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Group therapy can be a vital element to mental healing - knowing you are not alone. In a small group 6 -12 people with similar problems come together under the direction or facilitation of a trained therapist or counselor to discuss their psychological issues.</a:t>
            </a:r>
            <a:endParaRPr/>
          </a:p>
          <a:p>
            <a:pPr marL="457200" lvl="0" indent="-298450" rtl="0">
              <a:spcBef>
                <a:spcPts val="0"/>
              </a:spcBef>
              <a:spcAft>
                <a:spcPts val="0"/>
              </a:spcAft>
              <a:buSzPts val="1100"/>
              <a:buChar char="-"/>
            </a:pPr>
            <a:r>
              <a:rPr lang="en"/>
              <a:t>Benefits - not alone, counselor can monitor interactions  and encourage healthy behaviors, and help them gain coping skills</a:t>
            </a:r>
            <a:endParaRPr/>
          </a:p>
          <a:p>
            <a:pPr marL="457200" lvl="0" indent="-298450" rtl="0">
              <a:spcBef>
                <a:spcPts val="0"/>
              </a:spcBef>
              <a:spcAft>
                <a:spcPts val="0"/>
              </a:spcAft>
              <a:buSzPts val="1100"/>
              <a:buChar char="-"/>
            </a:pPr>
            <a:r>
              <a:rPr lang="en"/>
              <a:t>Less expensive</a:t>
            </a:r>
            <a:endParaRPr/>
          </a:p>
          <a:p>
            <a:pPr marL="0" lvl="0" indent="0" rtl="0">
              <a:spcBef>
                <a:spcPts val="0"/>
              </a:spcBef>
              <a:spcAft>
                <a:spcPts val="0"/>
              </a:spcAft>
              <a:buNone/>
            </a:pPr>
            <a:endParaRPr/>
          </a:p>
          <a:p>
            <a:pPr marL="0" lvl="0" indent="0" rtl="0">
              <a:spcBef>
                <a:spcPts val="0"/>
              </a:spcBef>
              <a:spcAft>
                <a:spcPts val="0"/>
              </a:spcAft>
              <a:buNone/>
            </a:pPr>
            <a:r>
              <a:rPr lang="en"/>
              <a:t>Self Help - AA - 12 step program, with a sponsor who each individual can call  for support</a:t>
            </a:r>
            <a:endParaRPr/>
          </a:p>
          <a:p>
            <a:pPr marL="457200" lvl="0" indent="-298450" rtl="0">
              <a:spcBef>
                <a:spcPts val="0"/>
              </a:spcBef>
              <a:spcAft>
                <a:spcPts val="0"/>
              </a:spcAft>
              <a:buSzPts val="1100"/>
              <a:buChar char="-"/>
            </a:pPr>
            <a:r>
              <a:rPr lang="en"/>
              <a:t>Duplicated by Narcotics Anonymous, Gamblers Anonymous, Overeaters Anonymous, Alzheimer’s support, depression, anxiety, anger management and families of ADHD children</a:t>
            </a:r>
            <a:endParaRPr/>
          </a:p>
          <a:p>
            <a:pPr marL="0" lvl="0" indent="0" rtl="0">
              <a:spcBef>
                <a:spcPts val="0"/>
              </a:spcBef>
              <a:spcAft>
                <a:spcPts val="0"/>
              </a:spcAft>
              <a:buNone/>
            </a:pPr>
            <a:endParaRPr/>
          </a:p>
          <a:p>
            <a:pPr marL="0" lvl="0" indent="0" rtl="0">
              <a:spcBef>
                <a:spcPts val="0"/>
              </a:spcBef>
              <a:spcAft>
                <a:spcPts val="0"/>
              </a:spcAft>
              <a:buNone/>
            </a:pPr>
            <a:r>
              <a:rPr lang="en"/>
              <a:t>Family Therapy</a:t>
            </a:r>
            <a:endParaRPr/>
          </a:p>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There are many approaches to treatment</a:t>
            </a:r>
            <a:endParaRPr/>
          </a:p>
          <a:p>
            <a:pPr marL="457200" lvl="0" indent="-298450">
              <a:spcBef>
                <a:spcPts val="0"/>
              </a:spcBef>
              <a:spcAft>
                <a:spcPts val="0"/>
              </a:spcAft>
              <a:buSzPts val="1100"/>
              <a:buChar char="●"/>
            </a:pPr>
            <a:r>
              <a:rPr lang="en"/>
              <a:t>Some are more effective at treating anxiety issues such as social phobia</a:t>
            </a:r>
            <a:endParaRPr/>
          </a:p>
          <a:p>
            <a:pPr marL="457200" lvl="0" indent="-298450">
              <a:spcBef>
                <a:spcPts val="0"/>
              </a:spcBef>
              <a:spcAft>
                <a:spcPts val="0"/>
              </a:spcAft>
              <a:buSzPts val="1100"/>
              <a:buChar char="●"/>
            </a:pPr>
            <a:r>
              <a:rPr lang="en"/>
              <a:t>Many mental professional use an eclectic approach - taking ideas from a variety of both psychological </a:t>
            </a:r>
            <a:endParaRPr/>
          </a:p>
          <a:p>
            <a:pPr marL="457200" lvl="0" indent="-298450">
              <a:spcBef>
                <a:spcPts val="0"/>
              </a:spcBef>
              <a:spcAft>
                <a:spcPts val="0"/>
              </a:spcAft>
              <a:buSzPts val="1100"/>
              <a:buChar char="●"/>
            </a:pPr>
            <a:r>
              <a:rPr lang="en"/>
              <a:t>Four Approaches - psychodynamic, humanistic, behavioral and cognitive</a:t>
            </a:r>
            <a:endParaRPr/>
          </a:p>
          <a:p>
            <a:pPr marL="457200" lvl="0" indent="-298450" rtl="0">
              <a:spcBef>
                <a:spcPts val="0"/>
              </a:spcBef>
              <a:spcAft>
                <a:spcPts val="0"/>
              </a:spcAft>
              <a:buSzPts val="1100"/>
              <a:buChar cha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 traditional psychoanalysis</a:t>
            </a:r>
            <a:endParaRPr/>
          </a:p>
          <a:p>
            <a:pPr marL="457200" lvl="0" indent="-298450" rtl="0">
              <a:spcBef>
                <a:spcPts val="0"/>
              </a:spcBef>
              <a:spcAft>
                <a:spcPts val="0"/>
              </a:spcAft>
              <a:buSzPts val="1100"/>
              <a:buChar char="-"/>
            </a:pPr>
            <a:r>
              <a:rPr lang="en"/>
              <a:t>Two to three session a week</a:t>
            </a:r>
            <a:endParaRPr/>
          </a:p>
          <a:p>
            <a:pPr marL="457200" lvl="0" indent="-298450" rtl="0">
              <a:spcBef>
                <a:spcPts val="0"/>
              </a:spcBef>
              <a:spcAft>
                <a:spcPts val="0"/>
              </a:spcAft>
              <a:buSzPts val="1100"/>
              <a:buChar char="-"/>
            </a:pPr>
            <a:r>
              <a:rPr lang="en"/>
              <a:t>Up to 7 years</a:t>
            </a:r>
            <a:endParaRPr/>
          </a:p>
          <a:p>
            <a:pPr marL="457200" lvl="0" indent="-298450" rtl="0">
              <a:spcBef>
                <a:spcPts val="0"/>
              </a:spcBef>
              <a:spcAft>
                <a:spcPts val="0"/>
              </a:spcAft>
              <a:buSzPts val="1100"/>
              <a:buChar char="-"/>
            </a:pPr>
            <a:r>
              <a:rPr lang="en"/>
              <a:t>Patient reclines on the couch while the psychoanalyst sits out of direct view, listening carefully and taking notes</a:t>
            </a:r>
            <a:endParaRPr/>
          </a:p>
          <a:p>
            <a:pPr marL="457200" lvl="0" indent="-298450" rtl="0">
              <a:spcBef>
                <a:spcPts val="0"/>
              </a:spcBef>
              <a:spcAft>
                <a:spcPts val="0"/>
              </a:spcAft>
              <a:buSzPts val="1100"/>
              <a:buChar char="-"/>
            </a:pPr>
            <a:r>
              <a:rPr lang="en"/>
              <a:t>It is an unequal partnerships with the psychoanalyst in a superior expert role</a:t>
            </a:r>
            <a:endParaRPr/>
          </a:p>
          <a:p>
            <a:pPr marL="457200" lvl="0" indent="-342900" rtl="0">
              <a:lnSpc>
                <a:spcPct val="115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Based on </a:t>
            </a:r>
            <a:r>
              <a:rPr lang="en" sz="1800" b="1">
                <a:solidFill>
                  <a:schemeClr val="dk2"/>
                </a:solidFill>
                <a:latin typeface="Roboto"/>
                <a:ea typeface="Roboto"/>
                <a:cs typeface="Roboto"/>
                <a:sym typeface="Roboto"/>
              </a:rPr>
              <a:t>neurosis</a:t>
            </a:r>
            <a:r>
              <a:rPr lang="en" sz="1800">
                <a:solidFill>
                  <a:schemeClr val="dk2"/>
                </a:solidFill>
                <a:latin typeface="Roboto"/>
                <a:ea typeface="Roboto"/>
                <a:cs typeface="Roboto"/>
                <a:sym typeface="Roboto"/>
              </a:rPr>
              <a:t> - mental problems in one’s conscious life, stems from long-repressed childhood memories,  trauma, feelings, or libidinal urges involving the Id.</a:t>
            </a:r>
            <a:endParaRPr sz="1800">
              <a:solidFill>
                <a:schemeClr val="dk2"/>
              </a:solidFill>
              <a:latin typeface="Roboto"/>
              <a:ea typeface="Roboto"/>
              <a:cs typeface="Roboto"/>
              <a:sym typeface="Roboto"/>
            </a:endParaRPr>
          </a:p>
          <a:p>
            <a:pPr marL="457200" lvl="0" indent="-298450" rtl="0">
              <a:spcBef>
                <a:spcPts val="0"/>
              </a:spcBef>
              <a:spcAft>
                <a:spcPts val="0"/>
              </a:spcAft>
              <a:buSzPts val="1100"/>
              <a:buChar cha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Free Association</a:t>
            </a:r>
            <a:endParaRPr/>
          </a:p>
          <a:p>
            <a:pPr marL="457200" lvl="0" indent="-298450" rtl="0">
              <a:spcBef>
                <a:spcPts val="0"/>
              </a:spcBef>
              <a:spcAft>
                <a:spcPts val="0"/>
              </a:spcAft>
              <a:buSzPts val="1100"/>
              <a:buChar char="-"/>
            </a:pPr>
            <a:r>
              <a:rPr lang="en"/>
              <a:t>Trust imperative</a:t>
            </a:r>
            <a:endParaRPr/>
          </a:p>
          <a:p>
            <a:pPr marL="457200" lvl="0" indent="-298450" rtl="0">
              <a:spcBef>
                <a:spcPts val="0"/>
              </a:spcBef>
              <a:spcAft>
                <a:spcPts val="0"/>
              </a:spcAft>
              <a:buSzPts val="1100"/>
              <a:buChar char="-"/>
            </a:pPr>
            <a:r>
              <a:rPr lang="en"/>
              <a:t>As trust increases the patient’s ego will lower its guard so that the true nature of the unconscious will begin bubbling up to the surface for the psychoanalyst to interpret  and determine meaning </a:t>
            </a:r>
            <a:endParaRPr/>
          </a:p>
          <a:p>
            <a:pPr marL="0" lvl="0" indent="0" rtl="0">
              <a:spcBef>
                <a:spcPts val="0"/>
              </a:spcBef>
              <a:spcAft>
                <a:spcPts val="0"/>
              </a:spcAft>
              <a:buNone/>
            </a:pPr>
            <a:endParaRPr/>
          </a:p>
          <a:p>
            <a:pPr marL="0" lvl="0" indent="0" rtl="0">
              <a:spcBef>
                <a:spcPts val="0"/>
              </a:spcBef>
              <a:spcAft>
                <a:spcPts val="0"/>
              </a:spcAft>
              <a:buNone/>
            </a:pPr>
            <a:r>
              <a:rPr lang="en"/>
              <a:t>Dream analysis</a:t>
            </a:r>
            <a:endParaRPr/>
          </a:p>
          <a:p>
            <a:pPr marL="457200" lvl="0" indent="-298450" rtl="0">
              <a:spcBef>
                <a:spcPts val="0"/>
              </a:spcBef>
              <a:spcAft>
                <a:spcPts val="0"/>
              </a:spcAft>
              <a:buSzPts val="1100"/>
              <a:buChar char="-"/>
            </a:pPr>
            <a:r>
              <a:rPr lang="en"/>
              <a:t>Those who still practice strict Freudian psychoanalysis</a:t>
            </a:r>
            <a:endParaRPr/>
          </a:p>
          <a:p>
            <a:pPr marL="457200" lvl="0" indent="-298450" rtl="0">
              <a:spcBef>
                <a:spcPts val="0"/>
              </a:spcBef>
              <a:spcAft>
                <a:spcPts val="0"/>
              </a:spcAft>
              <a:buSzPts val="1100"/>
              <a:buChar char="-"/>
            </a:pPr>
            <a:r>
              <a:rPr lang="en"/>
              <a:t>What is consciously remember in a  dream (manifest content) are symbolic representations of the unconscious forces, urges or conflicts (latent content).  Job of a patient is to report the manifest content, and psychoanalysis determine the latent meaning.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typical example of transference</a:t>
            </a:r>
            <a:endParaRPr/>
          </a:p>
          <a:p>
            <a:pPr marL="457200" lvl="0" indent="-298450" rtl="0">
              <a:spcBef>
                <a:spcPts val="0"/>
              </a:spcBef>
              <a:spcAft>
                <a:spcPts val="0"/>
              </a:spcAft>
              <a:buSzPts val="1100"/>
              <a:buChar char="-"/>
            </a:pPr>
            <a:r>
              <a:rPr lang="en"/>
              <a:t>Patient begins to relate to the therapist as a parent figure</a:t>
            </a:r>
            <a:endParaRPr/>
          </a:p>
          <a:p>
            <a:pPr marL="457200" lvl="0" indent="-298450" rtl="0">
              <a:spcBef>
                <a:spcPts val="0"/>
              </a:spcBef>
              <a:spcAft>
                <a:spcPts val="0"/>
              </a:spcAft>
              <a:buSzPts val="1100"/>
              <a:buChar char="-"/>
            </a:pPr>
            <a:r>
              <a:rPr lang="en"/>
              <a:t>The therapist must detect when transference is happening and in an emotionally neutral manner communicate to the patient that it is taking place then help the patient understand what it reveals.</a:t>
            </a: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Traditional Freudian psychoanalysis is not often used now for a number of reasons.</a:t>
            </a:r>
            <a:endParaRPr/>
          </a:p>
          <a:p>
            <a:pPr marL="0" lvl="0" indent="0">
              <a:spcBef>
                <a:spcPts val="0"/>
              </a:spcBef>
              <a:spcAft>
                <a:spcPts val="0"/>
              </a:spcAft>
              <a:buNone/>
            </a:pPr>
            <a:endParaRPr/>
          </a:p>
          <a:p>
            <a:pPr marL="0" lvl="0" indent="0">
              <a:spcBef>
                <a:spcPts val="0"/>
              </a:spcBef>
              <a:spcAft>
                <a:spcPts val="0"/>
              </a:spcAft>
              <a:buNone/>
            </a:pPr>
            <a:r>
              <a:rPr lang="en"/>
              <a:t>Psychodynamic therapies evolved from Freud’s original approach but today have much less emphasis on the id or superego and even less reliance on the central idea of sex or animalist aggression as an underlying unconscious impulse. </a:t>
            </a:r>
            <a:endParaRPr/>
          </a:p>
          <a:p>
            <a:pPr marL="0" lvl="0" indent="0">
              <a:spcBef>
                <a:spcPts val="0"/>
              </a:spcBef>
              <a:spcAft>
                <a:spcPts val="0"/>
              </a:spcAft>
              <a:buNone/>
            </a:pPr>
            <a:endParaRPr/>
          </a:p>
          <a:p>
            <a:pPr marL="0" lvl="0" indent="0">
              <a:spcBef>
                <a:spcPts val="0"/>
              </a:spcBef>
              <a:spcAft>
                <a:spcPts val="0"/>
              </a:spcAft>
              <a:buNone/>
            </a:pPr>
            <a:r>
              <a:rPr lang="en"/>
              <a:t>Instead,  a psychodynamic therapist, though still bleeding strongly in the unconscious influences of the mind, will conduct therapy face-to-face, focusing more on current relationships. </a:t>
            </a:r>
            <a:endParaRPr/>
          </a:p>
          <a:p>
            <a:pPr marL="0" lvl="0" indent="0">
              <a:spcBef>
                <a:spcPts val="0"/>
              </a:spcBef>
              <a:spcAft>
                <a:spcPts val="0"/>
              </a:spcAft>
              <a:buNone/>
            </a:pPr>
            <a:endParaRPr/>
          </a:p>
          <a:p>
            <a:pPr marL="0" lvl="0" indent="0">
              <a:spcBef>
                <a:spcPts val="0"/>
              </a:spcBef>
              <a:spcAft>
                <a:spcPts val="0"/>
              </a:spcAft>
              <a:buNone/>
            </a:pPr>
            <a:r>
              <a:rPr lang="en"/>
              <a:t>Psychodynamic therapy usually only requires a once-a- week session with a total length measure in months, not years.</a:t>
            </a:r>
            <a:endParaRPr/>
          </a:p>
          <a:p>
            <a:pPr marL="0" lvl="0" indent="0">
              <a:spcBef>
                <a:spcPts val="0"/>
              </a:spcBef>
              <a:spcAft>
                <a:spcPts val="0"/>
              </a:spcAft>
              <a:buNone/>
            </a:pPr>
            <a:endParaRPr/>
          </a:p>
          <a:p>
            <a:pPr marL="0" lvl="0" indent="0">
              <a:spcBef>
                <a:spcPts val="0"/>
              </a:spcBef>
              <a:spcAft>
                <a:spcPts val="0"/>
              </a:spcAft>
              <a:buNone/>
            </a:pPr>
            <a:r>
              <a:rPr lang="en"/>
              <a:t>Psychoanalysis is not used much today</a:t>
            </a:r>
            <a:endParaRPr/>
          </a:p>
          <a:p>
            <a:pPr marL="457200" lvl="0" indent="-298450" rtl="0">
              <a:spcBef>
                <a:spcPts val="0"/>
              </a:spcBef>
              <a:spcAft>
                <a:spcPts val="0"/>
              </a:spcAft>
              <a:buSzPts val="1100"/>
              <a:buChar char="-"/>
            </a:pPr>
            <a:r>
              <a:rPr lang="en"/>
              <a:t>Lacks empirical research supporting its efficacy</a:t>
            </a:r>
            <a:endParaRPr/>
          </a:p>
          <a:p>
            <a:pPr marL="457200" lvl="0" indent="-298450" rtl="0">
              <a:spcBef>
                <a:spcPts val="0"/>
              </a:spcBef>
              <a:spcAft>
                <a:spcPts val="0"/>
              </a:spcAft>
              <a:buSzPts val="1100"/>
              <a:buChar char="-"/>
            </a:pPr>
            <a:r>
              <a:rPr lang="en"/>
              <a:t>Dream interpretations are extremely subjective</a:t>
            </a:r>
            <a:endParaRPr/>
          </a:p>
          <a:p>
            <a:pPr marL="457200" lvl="0" indent="-298450" rtl="0">
              <a:spcBef>
                <a:spcPts val="0"/>
              </a:spcBef>
              <a:spcAft>
                <a:spcPts val="0"/>
              </a:spcAft>
              <a:buSzPts val="1100"/>
              <a:buChar char="-"/>
            </a:pPr>
            <a:r>
              <a:rPr lang="en"/>
              <a:t>Can form a dependency on your therapist</a:t>
            </a:r>
            <a:endParaRPr/>
          </a:p>
          <a:p>
            <a:pPr marL="457200" lvl="0" indent="-298450" rtl="0">
              <a:spcBef>
                <a:spcPts val="0"/>
              </a:spcBef>
              <a:spcAft>
                <a:spcPts val="0"/>
              </a:spcAft>
              <a:buSzPts val="1100"/>
              <a:buChar cha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Shape 17"/>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Shape 36"/>
          <p:cNvSpPr txBox="1">
            <a:spLocks noGrp="1"/>
          </p:cNvSpPr>
          <p:nvPr>
            <p:ph type="body" idx="1"/>
          </p:nvPr>
        </p:nvSpPr>
        <p:spPr>
          <a:xfrm>
            <a:off x="311700" y="1229875"/>
            <a:ext cx="44838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AutoNum type="arabicPeriod"/>
              <a:defRPr/>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6" name="Shape 76"/>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Shape 77"/>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mmgOxMsBaJ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4VOubVB4CT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GBl14hIqDwc"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wE5F-FjbTR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hyperlink" Target="http://www.youtube.com/watch?v=9UVdvGj1S1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LhI5h5JZi-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XCtm0FSGZu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Abnormal Psych and Therapy</a:t>
            </a:r>
            <a:endParaRPr/>
          </a:p>
        </p:txBody>
      </p:sp>
      <p:sp>
        <p:nvSpPr>
          <p:cNvPr id="86" name="Shape 86"/>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 Psychological Therapies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Treatment and Approaches and Modes</a:t>
            </a:r>
            <a:endParaRPr/>
          </a:p>
        </p:txBody>
      </p:sp>
      <p:sp>
        <p:nvSpPr>
          <p:cNvPr id="163" name="Shape 163"/>
          <p:cNvSpPr txBox="1">
            <a:spLocks noGrp="1"/>
          </p:cNvSpPr>
          <p:nvPr>
            <p:ph type="body" idx="1"/>
          </p:nvPr>
        </p:nvSpPr>
        <p:spPr>
          <a:xfrm>
            <a:off x="311700" y="1229875"/>
            <a:ext cx="4483800" cy="3339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b="1"/>
              <a:t>Humanistic Therapies</a:t>
            </a:r>
            <a:r>
              <a:rPr lang="en"/>
              <a:t> </a:t>
            </a:r>
            <a:endParaRPr/>
          </a:p>
          <a:p>
            <a:pPr marL="914400" lvl="1" indent="-317500" rtl="0">
              <a:spcBef>
                <a:spcPts val="0"/>
              </a:spcBef>
              <a:spcAft>
                <a:spcPts val="0"/>
              </a:spcAft>
              <a:buSzPts val="1400"/>
              <a:buChar char="○"/>
            </a:pPr>
            <a:r>
              <a:rPr lang="en"/>
              <a:t>see people as fundamentally good</a:t>
            </a:r>
            <a:endParaRPr/>
          </a:p>
          <a:p>
            <a:pPr marL="914400" lvl="1" indent="-317500" rtl="0">
              <a:spcBef>
                <a:spcPts val="0"/>
              </a:spcBef>
              <a:spcAft>
                <a:spcPts val="0"/>
              </a:spcAft>
              <a:buSzPts val="1400"/>
              <a:buChar char="○"/>
            </a:pPr>
            <a:r>
              <a:rPr lang="en"/>
              <a:t>Goal: to get people to accept themselves</a:t>
            </a:r>
            <a:endParaRPr/>
          </a:p>
          <a:p>
            <a:pPr marL="914400" lvl="1" indent="-317500" rtl="0">
              <a:spcBef>
                <a:spcPts val="0"/>
              </a:spcBef>
              <a:spcAft>
                <a:spcPts val="0"/>
              </a:spcAft>
              <a:buSzPts val="1400"/>
              <a:buChar char="○"/>
            </a:pPr>
            <a:r>
              <a:rPr lang="en"/>
              <a:t>Focus: present and future</a:t>
            </a:r>
            <a:endParaRPr/>
          </a:p>
        </p:txBody>
      </p:sp>
      <p:pic>
        <p:nvPicPr>
          <p:cNvPr id="164" name="Shape 164"/>
          <p:cNvPicPr preferRelativeResize="0"/>
          <p:nvPr/>
        </p:nvPicPr>
        <p:blipFill>
          <a:blip r:embed="rId3">
            <a:alphaModFix/>
          </a:blip>
          <a:stretch>
            <a:fillRect/>
          </a:stretch>
        </p:blipFill>
        <p:spPr>
          <a:xfrm>
            <a:off x="5341975" y="988925"/>
            <a:ext cx="3490319" cy="3820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Treatment and Approaches and Modes</a:t>
            </a:r>
            <a:endParaRPr/>
          </a:p>
        </p:txBody>
      </p:sp>
      <p:sp>
        <p:nvSpPr>
          <p:cNvPr id="170" name="Shape 170"/>
          <p:cNvSpPr txBox="1">
            <a:spLocks noGrp="1"/>
          </p:cNvSpPr>
          <p:nvPr>
            <p:ph type="body" idx="1"/>
          </p:nvPr>
        </p:nvSpPr>
        <p:spPr>
          <a:xfrm>
            <a:off x="311700" y="1229875"/>
            <a:ext cx="4483800" cy="3339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Humanistic Therapies</a:t>
            </a:r>
            <a:endParaRPr/>
          </a:p>
          <a:p>
            <a:pPr marL="914400" lvl="1" indent="-317500" rtl="0">
              <a:spcBef>
                <a:spcPts val="0"/>
              </a:spcBef>
              <a:spcAft>
                <a:spcPts val="0"/>
              </a:spcAft>
              <a:buSzPts val="1400"/>
              <a:buChar char="○"/>
            </a:pPr>
            <a:r>
              <a:rPr lang="en" b="1"/>
              <a:t>Person-Centered or Rogerian Therapy  or Client- Centered</a:t>
            </a:r>
            <a:endParaRPr b="1"/>
          </a:p>
          <a:p>
            <a:pPr marL="1371600" lvl="2" indent="-317500" rtl="0">
              <a:spcBef>
                <a:spcPts val="0"/>
              </a:spcBef>
              <a:spcAft>
                <a:spcPts val="0"/>
              </a:spcAft>
              <a:buSzPts val="1400"/>
              <a:buChar char="■"/>
            </a:pPr>
            <a:r>
              <a:rPr lang="en" b="1"/>
              <a:t>Carl Rogers</a:t>
            </a:r>
            <a:r>
              <a:rPr lang="en"/>
              <a:t> - humans possess a fundamental drive to fulfill their potential</a:t>
            </a:r>
            <a:endParaRPr/>
          </a:p>
          <a:p>
            <a:pPr marL="1371600" lvl="2" indent="-317500" rtl="0">
              <a:spcBef>
                <a:spcPts val="0"/>
              </a:spcBef>
              <a:spcAft>
                <a:spcPts val="0"/>
              </a:spcAft>
              <a:buSzPts val="1400"/>
              <a:buChar char="■"/>
            </a:pPr>
            <a:r>
              <a:rPr lang="en"/>
              <a:t>Therapist = non judgmental  facilitator, no advice or interpretation</a:t>
            </a:r>
            <a:endParaRPr/>
          </a:p>
          <a:p>
            <a:pPr marL="1371600" lvl="2" indent="-317500" rtl="0">
              <a:spcBef>
                <a:spcPts val="0"/>
              </a:spcBef>
              <a:spcAft>
                <a:spcPts val="0"/>
              </a:spcAft>
              <a:buSzPts val="1400"/>
              <a:buChar char="■"/>
            </a:pPr>
            <a:r>
              <a:rPr lang="en"/>
              <a:t>Four principles</a:t>
            </a:r>
            <a:endParaRPr/>
          </a:p>
          <a:p>
            <a:pPr marL="1828800" lvl="3" indent="-317500" rtl="0">
              <a:spcBef>
                <a:spcPts val="0"/>
              </a:spcBef>
              <a:spcAft>
                <a:spcPts val="0"/>
              </a:spcAft>
              <a:buSzPts val="1400"/>
              <a:buChar char="●"/>
            </a:pPr>
            <a:r>
              <a:rPr lang="en"/>
              <a:t>Unconditional positive regard</a:t>
            </a:r>
            <a:endParaRPr/>
          </a:p>
          <a:p>
            <a:pPr marL="1828800" lvl="3" indent="-317500" rtl="0">
              <a:spcBef>
                <a:spcPts val="0"/>
              </a:spcBef>
              <a:spcAft>
                <a:spcPts val="0"/>
              </a:spcAft>
              <a:buSzPts val="1400"/>
              <a:buChar char="●"/>
            </a:pPr>
            <a:r>
              <a:rPr lang="en"/>
              <a:t>Empathy</a:t>
            </a:r>
            <a:endParaRPr/>
          </a:p>
          <a:p>
            <a:pPr marL="1828800" lvl="3" indent="-317500" rtl="0">
              <a:spcBef>
                <a:spcPts val="0"/>
              </a:spcBef>
              <a:spcAft>
                <a:spcPts val="0"/>
              </a:spcAft>
              <a:buSzPts val="1400"/>
              <a:buChar char="●"/>
            </a:pPr>
            <a:r>
              <a:rPr lang="en"/>
              <a:t>Congruence</a:t>
            </a:r>
            <a:endParaRPr/>
          </a:p>
          <a:p>
            <a:pPr marL="1828800" lvl="3" indent="-317500" rtl="0">
              <a:spcBef>
                <a:spcPts val="0"/>
              </a:spcBef>
              <a:spcAft>
                <a:spcPts val="0"/>
              </a:spcAft>
              <a:buSzPts val="1400"/>
              <a:buChar char="●"/>
            </a:pPr>
            <a:r>
              <a:rPr lang="en"/>
              <a:t>Active Listening (reflection)</a:t>
            </a:r>
            <a:endParaRPr/>
          </a:p>
        </p:txBody>
      </p:sp>
      <p:pic>
        <p:nvPicPr>
          <p:cNvPr id="171" name="Shape 171"/>
          <p:cNvPicPr preferRelativeResize="0"/>
          <p:nvPr/>
        </p:nvPicPr>
        <p:blipFill>
          <a:blip r:embed="rId3">
            <a:alphaModFix/>
          </a:blip>
          <a:stretch>
            <a:fillRect/>
          </a:stretch>
        </p:blipFill>
        <p:spPr>
          <a:xfrm>
            <a:off x="5457325" y="1137325"/>
            <a:ext cx="2858653" cy="333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Treatment and Approaches and Modes</a:t>
            </a:r>
            <a:endParaRPr/>
          </a:p>
        </p:txBody>
      </p:sp>
      <p:sp>
        <p:nvSpPr>
          <p:cNvPr id="177" name="Shape 177"/>
          <p:cNvSpPr txBox="1">
            <a:spLocks noGrp="1"/>
          </p:cNvSpPr>
          <p:nvPr>
            <p:ph type="body" idx="1"/>
          </p:nvPr>
        </p:nvSpPr>
        <p:spPr>
          <a:xfrm>
            <a:off x="311700" y="1229875"/>
            <a:ext cx="2227200" cy="3339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dirty="0"/>
              <a:t>Client Centered Approach</a:t>
            </a:r>
          </a:p>
          <a:p>
            <a:pPr marL="0" lvl="0" indent="0">
              <a:spcBef>
                <a:spcPts val="0"/>
              </a:spcBef>
              <a:spcAft>
                <a:spcPts val="1600"/>
              </a:spcAft>
              <a:buNone/>
            </a:pPr>
            <a:r>
              <a:rPr lang="en" dirty="0">
                <a:highlight>
                  <a:srgbClr val="FFFF00"/>
                </a:highlight>
              </a:rPr>
              <a:t>**Click on the image  </a:t>
            </a:r>
            <a:r>
              <a:rPr lang="en-US" dirty="0">
                <a:highlight>
                  <a:srgbClr val="FFFF00"/>
                </a:highlight>
              </a:rPr>
              <a:t>to the right </a:t>
            </a:r>
            <a:r>
              <a:rPr lang="en" dirty="0">
                <a:highlight>
                  <a:srgbClr val="FFFF00"/>
                </a:highlight>
              </a:rPr>
              <a:t>to get to </a:t>
            </a:r>
            <a:r>
              <a:rPr lang="en-US" dirty="0">
                <a:highlight>
                  <a:srgbClr val="FFFF00"/>
                </a:highlight>
              </a:rPr>
              <a:t>the video link</a:t>
            </a:r>
            <a:endParaRPr dirty="0">
              <a:highlight>
                <a:srgbClr val="FFFF00"/>
              </a:highlight>
            </a:endParaRPr>
          </a:p>
        </p:txBody>
      </p:sp>
      <p:pic>
        <p:nvPicPr>
          <p:cNvPr id="178" name="Shape 178" descr="Carl Rogers was one of the most influential psychologists and psychotherapists of our time. In this singular presentation, Rogers' biographer, Howard Kirschenbaum, guides us through Rogers' life and work and the development of the &quot;client-centered&quot; and &quot;person-centered&quot; approach to counseling, education, group work, and human relationships. For the full video, go to: http://www.psychotherapy.net/video/carl-rogers-person-centered-therapy-approach" title="Carl Rogers and the Person-Centered Approach Video">
            <a:hlinkClick r:id="rId3"/>
          </p:cNvPr>
          <p:cNvPicPr preferRelativeResize="0"/>
          <p:nvPr/>
        </p:nvPicPr>
        <p:blipFill>
          <a:blip r:embed="rId4">
            <a:alphaModFix/>
          </a:blip>
          <a:stretch>
            <a:fillRect/>
          </a:stretch>
        </p:blipFill>
        <p:spPr>
          <a:xfrm>
            <a:off x="2691300" y="1170200"/>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184" name="Shape 184"/>
          <p:cNvSpPr txBox="1">
            <a:spLocks noGrp="1"/>
          </p:cNvSpPr>
          <p:nvPr>
            <p:ph type="body" idx="1"/>
          </p:nvPr>
        </p:nvSpPr>
        <p:spPr>
          <a:xfrm>
            <a:off x="311700" y="1229875"/>
            <a:ext cx="4483800" cy="3339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dirty="0"/>
              <a:t>Example of Active Listening</a:t>
            </a:r>
          </a:p>
          <a:p>
            <a:pPr marL="0" lvl="0" indent="0" rtl="0">
              <a:spcBef>
                <a:spcPts val="0"/>
              </a:spcBef>
              <a:spcAft>
                <a:spcPts val="1600"/>
              </a:spcAft>
              <a:buNone/>
            </a:pPr>
            <a:r>
              <a:rPr lang="en" b="1" u="sng" dirty="0">
                <a:highlight>
                  <a:srgbClr val="FFFF00"/>
                </a:highlight>
              </a:rPr>
              <a:t>**Click on the video link</a:t>
            </a:r>
            <a:endParaRPr b="1" u="sng" dirty="0">
              <a:highlight>
                <a:srgbClr val="FFFF00"/>
              </a:highlight>
            </a:endParaRPr>
          </a:p>
        </p:txBody>
      </p:sp>
      <p:pic>
        <p:nvPicPr>
          <p:cNvPr id="185" name="Shape 185" descr="http://www.gordontraining.com/parent-programs/parent-effectiveness-training-p-e-t/&#10;&#10;In this episode of Everybody Loves Raymond, Ray uses the Active Listening skills that he learned in a &quot;Parent Effectiveness Training&quot; workshop." title="Everybody Loves Raymond Uses Active Listening - from Parent Effectiveness Training">
            <a:hlinkClick r:id="rId3"/>
          </p:cNvPr>
          <p:cNvPicPr preferRelativeResize="0"/>
          <p:nvPr/>
        </p:nvPicPr>
        <p:blipFill>
          <a:blip r:embed="rId4">
            <a:alphaModFix/>
          </a:blip>
          <a:stretch>
            <a:fillRect/>
          </a:stretch>
        </p:blipFill>
        <p:spPr>
          <a:xfrm>
            <a:off x="3412425" y="1229875"/>
            <a:ext cx="5019275" cy="3764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70300" y="45575"/>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191" name="Shape 191"/>
          <p:cNvSpPr txBox="1">
            <a:spLocks noGrp="1"/>
          </p:cNvSpPr>
          <p:nvPr>
            <p:ph type="body" idx="1"/>
          </p:nvPr>
        </p:nvSpPr>
        <p:spPr>
          <a:xfrm>
            <a:off x="0" y="511375"/>
            <a:ext cx="3818400" cy="3551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Humanistic Therapies</a:t>
            </a:r>
            <a:endParaRPr dirty="0"/>
          </a:p>
          <a:p>
            <a:pPr marL="914400" lvl="1" indent="-317500" rtl="0">
              <a:spcBef>
                <a:spcPts val="0"/>
              </a:spcBef>
              <a:spcAft>
                <a:spcPts val="0"/>
              </a:spcAft>
              <a:buSzPts val="1400"/>
              <a:buChar char="○"/>
            </a:pPr>
            <a:r>
              <a:rPr lang="en" b="1" dirty="0"/>
              <a:t>Gestalt Therapy (Developed by Frederick and Laura Perls)</a:t>
            </a:r>
            <a:endParaRPr dirty="0"/>
          </a:p>
          <a:p>
            <a:pPr marL="1371600" lvl="2" indent="-317500" rtl="0">
              <a:spcBef>
                <a:spcPts val="0"/>
              </a:spcBef>
              <a:spcAft>
                <a:spcPts val="0"/>
              </a:spcAft>
              <a:buSzPts val="1400"/>
              <a:buChar char="■"/>
            </a:pPr>
            <a:r>
              <a:rPr lang="en" dirty="0"/>
              <a:t>Focus: Client’s perceptions of their own feelings/sense of reality</a:t>
            </a:r>
            <a:endParaRPr dirty="0"/>
          </a:p>
          <a:p>
            <a:pPr marL="1371600" lvl="2" indent="-317500" rtl="0">
              <a:spcBef>
                <a:spcPts val="0"/>
              </a:spcBef>
              <a:spcAft>
                <a:spcPts val="0"/>
              </a:spcAft>
              <a:buSzPts val="1400"/>
              <a:buChar char="■"/>
            </a:pPr>
            <a:r>
              <a:rPr lang="en" dirty="0"/>
              <a:t>Experiential and therapist-directed.</a:t>
            </a:r>
            <a:endParaRPr dirty="0"/>
          </a:p>
          <a:p>
            <a:pPr marL="1828800" lvl="3" indent="-317500" rtl="0">
              <a:spcBef>
                <a:spcPts val="0"/>
              </a:spcBef>
              <a:spcAft>
                <a:spcPts val="0"/>
              </a:spcAft>
              <a:buSzPts val="1400"/>
              <a:buChar char="●"/>
            </a:pPr>
            <a:r>
              <a:rPr lang="en" dirty="0"/>
              <a:t>Empty Chair Technique - a dialog with a feeling they are having</a:t>
            </a:r>
            <a:endParaRPr dirty="0"/>
          </a:p>
          <a:p>
            <a:pPr marL="1828800" lvl="3" indent="-317500" rtl="0">
              <a:spcBef>
                <a:spcPts val="0"/>
              </a:spcBef>
              <a:spcAft>
                <a:spcPts val="0"/>
              </a:spcAft>
              <a:buSzPts val="1400"/>
              <a:buChar char="●"/>
            </a:pPr>
            <a:r>
              <a:rPr lang="en" dirty="0"/>
              <a:t>Exaggeration - exaggerate a feeling to understand where it is coming from.</a:t>
            </a:r>
          </a:p>
          <a:p>
            <a:pPr marL="1828800" lvl="3" indent="-317500" rtl="0">
              <a:spcBef>
                <a:spcPts val="0"/>
              </a:spcBef>
              <a:spcAft>
                <a:spcPts val="0"/>
              </a:spcAft>
              <a:buSzPts val="1400"/>
              <a:buChar char="●"/>
            </a:pPr>
            <a:r>
              <a:rPr lang="en" b="1" u="sng" dirty="0">
                <a:highlight>
                  <a:srgbClr val="FFFF00"/>
                </a:highlight>
              </a:rPr>
              <a:t>***Click on the video li</a:t>
            </a:r>
            <a:r>
              <a:rPr lang="en-US" b="1" u="sng" dirty="0" err="1">
                <a:highlight>
                  <a:srgbClr val="FFFF00"/>
                </a:highlight>
              </a:rPr>
              <a:t>nk</a:t>
            </a:r>
            <a:endParaRPr b="1" u="sng" dirty="0">
              <a:highlight>
                <a:srgbClr val="FFFF00"/>
              </a:highlight>
            </a:endParaRPr>
          </a:p>
        </p:txBody>
      </p:sp>
      <p:pic>
        <p:nvPicPr>
          <p:cNvPr id="192" name="Shape 192" descr="Gestalt Therapy was created by Fritz Perls. It is an experiential and existential type of therapy. This means it uses present moment techniques to examine the issue clients bring in a phenomenological way. One of the most common techniques is the empty chair technique.&#10;&#10;Follow me on&#10;Instagram: http://instagram.com/jhuddy89&#10;Twitter: https://twitter.com/PinnacleofMan1&#10;Facebook: https://www.facebook.com/PinnacleOfMan&#10;Gmail: pinnacleofman@gmail.com" title="GESTALT THERAPY (Simply Explained)">
            <a:hlinkClick r:id="rId3"/>
          </p:cNvPr>
          <p:cNvPicPr preferRelativeResize="0"/>
          <p:nvPr/>
        </p:nvPicPr>
        <p:blipFill>
          <a:blip r:embed="rId4">
            <a:alphaModFix/>
          </a:blip>
          <a:stretch>
            <a:fillRect/>
          </a:stretch>
        </p:blipFill>
        <p:spPr>
          <a:xfrm>
            <a:off x="3818400" y="588050"/>
            <a:ext cx="5039725" cy="37798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198" name="Shape 198"/>
          <p:cNvSpPr txBox="1">
            <a:spLocks noGrp="1"/>
          </p:cNvSpPr>
          <p:nvPr>
            <p:ph type="body" idx="1"/>
          </p:nvPr>
        </p:nvSpPr>
        <p:spPr>
          <a:xfrm>
            <a:off x="311700" y="1229875"/>
            <a:ext cx="4483800" cy="333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Behavior Therapies</a:t>
            </a:r>
            <a:endParaRPr dirty="0"/>
          </a:p>
          <a:p>
            <a:pPr marL="457200" lvl="0" indent="-342900" rtl="0">
              <a:spcBef>
                <a:spcPts val="1600"/>
              </a:spcBef>
              <a:spcAft>
                <a:spcPts val="0"/>
              </a:spcAft>
              <a:buSzPts val="1800"/>
              <a:buAutoNum type="arabicPeriod"/>
            </a:pPr>
            <a:r>
              <a:rPr lang="en" b="1" dirty="0"/>
              <a:t>Exposure Therapy</a:t>
            </a:r>
            <a:r>
              <a:rPr lang="en" dirty="0"/>
              <a:t> (dev. By Mary Cover Jones 1924)</a:t>
            </a:r>
            <a:endParaRPr dirty="0"/>
          </a:p>
          <a:p>
            <a:pPr marL="914400" lvl="1" indent="-317500" rtl="0">
              <a:spcBef>
                <a:spcPts val="0"/>
              </a:spcBef>
              <a:spcAft>
                <a:spcPts val="0"/>
              </a:spcAft>
              <a:buSzPts val="1400"/>
              <a:buAutoNum type="alphaLcPeriod"/>
            </a:pPr>
            <a:r>
              <a:rPr lang="en" dirty="0"/>
              <a:t>Use Classical Conditioning - pair a pleasant stimulus with the unpleasant stimulus  - fear gone!</a:t>
            </a:r>
            <a:endParaRPr dirty="0"/>
          </a:p>
          <a:p>
            <a:pPr marL="914400" lvl="1" indent="-317500" rtl="0">
              <a:spcBef>
                <a:spcPts val="0"/>
              </a:spcBef>
              <a:spcAft>
                <a:spcPts val="0"/>
              </a:spcAft>
              <a:buSzPts val="1400"/>
              <a:buAutoNum type="alphaLcPeriod"/>
            </a:pPr>
            <a:r>
              <a:rPr lang="en" b="1" dirty="0"/>
              <a:t>Joseph Wolpe </a:t>
            </a:r>
            <a:r>
              <a:rPr lang="en" dirty="0"/>
              <a:t>developed a systematic desensitization.</a:t>
            </a:r>
            <a:endParaRPr dirty="0"/>
          </a:p>
          <a:p>
            <a:pPr marL="1371600" lvl="2" indent="-317500" rtl="0">
              <a:spcBef>
                <a:spcPts val="0"/>
              </a:spcBef>
              <a:spcAft>
                <a:spcPts val="0"/>
              </a:spcAft>
              <a:buSzPts val="1400"/>
              <a:buAutoNum type="romanLcPeriod"/>
            </a:pPr>
            <a:r>
              <a:rPr lang="en" dirty="0"/>
              <a:t>Client  practices deep relaxation.</a:t>
            </a:r>
            <a:endParaRPr dirty="0"/>
          </a:p>
          <a:p>
            <a:pPr marL="1371600" lvl="2" indent="-317500" rtl="0">
              <a:spcBef>
                <a:spcPts val="0"/>
              </a:spcBef>
              <a:spcAft>
                <a:spcPts val="0"/>
              </a:spcAft>
              <a:buSzPts val="1400"/>
              <a:buAutoNum type="romanLcPeriod"/>
            </a:pPr>
            <a:r>
              <a:rPr lang="en" dirty="0"/>
              <a:t>Client created hierarchy of anxieties</a:t>
            </a:r>
            <a:endParaRPr dirty="0"/>
          </a:p>
          <a:p>
            <a:pPr marL="1371600" lvl="2" indent="-317500" rtl="0">
              <a:spcBef>
                <a:spcPts val="0"/>
              </a:spcBef>
              <a:spcAft>
                <a:spcPts val="0"/>
              </a:spcAft>
              <a:buSzPts val="1400"/>
              <a:buAutoNum type="romanLcPeriod"/>
            </a:pPr>
            <a:r>
              <a:rPr lang="en" dirty="0"/>
              <a:t>Exposed to fear systematically</a:t>
            </a:r>
          </a:p>
          <a:p>
            <a:pPr marL="1054100" lvl="2" indent="0" rtl="0">
              <a:spcBef>
                <a:spcPts val="0"/>
              </a:spcBef>
              <a:spcAft>
                <a:spcPts val="0"/>
              </a:spcAft>
              <a:buSzPts val="1400"/>
              <a:buNone/>
            </a:pPr>
            <a:r>
              <a:rPr lang="en" b="1" u="sng" dirty="0">
                <a:highlight>
                  <a:srgbClr val="FFFF00"/>
                </a:highlight>
              </a:rPr>
              <a:t>***Click on the video link on the right</a:t>
            </a:r>
            <a:endParaRPr b="1" u="sng" dirty="0">
              <a:highlight>
                <a:srgbClr val="FFFF00"/>
              </a:highlight>
            </a:endParaRPr>
          </a:p>
        </p:txBody>
      </p:sp>
      <p:pic>
        <p:nvPicPr>
          <p:cNvPr id="199" name="Shape 199" descr="This is a Films for the Humanities and Sciences video that I am making available to my Psych 1 students only." title="Intensive Exposure Therapy">
            <a:hlinkClick r:id="rId3"/>
          </p:cNvPr>
          <p:cNvPicPr preferRelativeResize="0"/>
          <p:nvPr/>
        </p:nvPicPr>
        <p:blipFill>
          <a:blip r:embed="rId4">
            <a:alphaModFix/>
          </a:blip>
          <a:stretch>
            <a:fillRect/>
          </a:stretch>
        </p:blipFill>
        <p:spPr>
          <a:xfrm>
            <a:off x="5362200" y="1170200"/>
            <a:ext cx="3629400" cy="2722050"/>
          </a:xfrm>
          <a:prstGeom prst="rect">
            <a:avLst/>
          </a:prstGeom>
          <a:noFill/>
          <a:ln>
            <a:noFill/>
          </a:ln>
        </p:spPr>
      </p:pic>
      <p:pic>
        <p:nvPicPr>
          <p:cNvPr id="200" name="Shape 200"/>
          <p:cNvPicPr preferRelativeResize="0"/>
          <p:nvPr/>
        </p:nvPicPr>
        <p:blipFill rotWithShape="1">
          <a:blip r:embed="rId5">
            <a:alphaModFix/>
          </a:blip>
          <a:srcRect l="-19120" t="48170" r="19120" b="-48170"/>
          <a:stretch/>
        </p:blipFill>
        <p:spPr>
          <a:xfrm>
            <a:off x="2380050" y="1170200"/>
            <a:ext cx="5715000" cy="2609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206" name="Shape 206"/>
          <p:cNvSpPr txBox="1">
            <a:spLocks noGrp="1"/>
          </p:cNvSpPr>
          <p:nvPr>
            <p:ph type="body" idx="1"/>
          </p:nvPr>
        </p:nvSpPr>
        <p:spPr>
          <a:xfrm>
            <a:off x="311700" y="1229875"/>
            <a:ext cx="4483800" cy="333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Behavioral Therapy (continued)</a:t>
            </a:r>
            <a:endParaRPr dirty="0"/>
          </a:p>
          <a:p>
            <a:pPr marL="457200" lvl="0" indent="-342900" rtl="0">
              <a:spcBef>
                <a:spcPts val="1600"/>
              </a:spcBef>
              <a:spcAft>
                <a:spcPts val="0"/>
              </a:spcAft>
              <a:buSzPts val="1800"/>
              <a:buChar char="●"/>
            </a:pPr>
            <a:r>
              <a:rPr lang="en" b="1" dirty="0"/>
              <a:t>Aversion Therapy </a:t>
            </a:r>
            <a:endParaRPr b="1" dirty="0"/>
          </a:p>
          <a:p>
            <a:pPr marL="914400" lvl="1" indent="-317500" rtl="0">
              <a:spcBef>
                <a:spcPts val="0"/>
              </a:spcBef>
              <a:spcAft>
                <a:spcPts val="0"/>
              </a:spcAft>
              <a:buSzPts val="1400"/>
              <a:buChar char="○"/>
            </a:pPr>
            <a:r>
              <a:rPr lang="en" dirty="0"/>
              <a:t>Unwanted behavior is associated with a stimulus to which the client has a great aversion.</a:t>
            </a:r>
          </a:p>
          <a:p>
            <a:pPr marL="914400" lvl="1" indent="-317500" rtl="0">
              <a:spcBef>
                <a:spcPts val="0"/>
              </a:spcBef>
              <a:spcAft>
                <a:spcPts val="0"/>
              </a:spcAft>
              <a:buSzPts val="1400"/>
              <a:buChar char="○"/>
            </a:pPr>
            <a:r>
              <a:rPr lang="en" b="1" u="sng" dirty="0">
                <a:highlight>
                  <a:srgbClr val="FFFF00"/>
                </a:highlight>
              </a:rPr>
              <a:t>**Click on the “Friends” video link to the right</a:t>
            </a:r>
            <a:endParaRPr b="1" u="sng" dirty="0">
              <a:highlight>
                <a:srgbClr val="FFFF00"/>
              </a:highlight>
            </a:endParaRPr>
          </a:p>
        </p:txBody>
      </p:sp>
      <p:pic>
        <p:nvPicPr>
          <p:cNvPr id="207" name="Shape 207"/>
          <p:cNvPicPr preferRelativeResize="0"/>
          <p:nvPr/>
        </p:nvPicPr>
        <p:blipFill>
          <a:blip r:embed="rId3">
            <a:alphaModFix/>
          </a:blip>
          <a:stretch>
            <a:fillRect/>
          </a:stretch>
        </p:blipFill>
        <p:spPr>
          <a:xfrm>
            <a:off x="1890250" y="3352925"/>
            <a:ext cx="2239950" cy="1491775"/>
          </a:xfrm>
          <a:prstGeom prst="rect">
            <a:avLst/>
          </a:prstGeom>
          <a:noFill/>
          <a:ln>
            <a:noFill/>
          </a:ln>
        </p:spPr>
      </p:pic>
      <p:pic>
        <p:nvPicPr>
          <p:cNvPr id="208" name="Shape 208" title="Aversion Therapy Friends">
            <a:hlinkClick r:id="rId4"/>
          </p:cNvPr>
          <p:cNvPicPr preferRelativeResize="0"/>
          <p:nvPr/>
        </p:nvPicPr>
        <p:blipFill>
          <a:blip r:embed="rId5">
            <a:alphaModFix/>
          </a:blip>
          <a:stretch>
            <a:fillRect/>
          </a:stretch>
        </p:blipFill>
        <p:spPr>
          <a:xfrm>
            <a:off x="4700025" y="1340850"/>
            <a:ext cx="4022650" cy="3016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214" name="Shape 214"/>
          <p:cNvSpPr txBox="1">
            <a:spLocks noGrp="1"/>
          </p:cNvSpPr>
          <p:nvPr>
            <p:ph type="body" idx="1"/>
          </p:nvPr>
        </p:nvSpPr>
        <p:spPr>
          <a:xfrm>
            <a:off x="311700" y="1229875"/>
            <a:ext cx="3105600" cy="333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Behavioral Therapy</a:t>
            </a:r>
            <a:endParaRPr dirty="0"/>
          </a:p>
          <a:p>
            <a:pPr marL="457200" lvl="0" indent="-342900" rtl="0">
              <a:spcBef>
                <a:spcPts val="1600"/>
              </a:spcBef>
              <a:spcAft>
                <a:spcPts val="0"/>
              </a:spcAft>
              <a:buSzPts val="1800"/>
              <a:buChar char="●"/>
            </a:pPr>
            <a:r>
              <a:rPr lang="en" b="1" dirty="0"/>
              <a:t>Operant Conditioning (BF Skinner)</a:t>
            </a:r>
            <a:endParaRPr b="1" dirty="0"/>
          </a:p>
          <a:p>
            <a:pPr marL="914400" lvl="1" indent="-317500" rtl="0">
              <a:spcBef>
                <a:spcPts val="0"/>
              </a:spcBef>
              <a:spcAft>
                <a:spcPts val="0"/>
              </a:spcAft>
              <a:buSzPts val="1400"/>
              <a:buChar char="○"/>
            </a:pPr>
            <a:r>
              <a:rPr lang="en" dirty="0"/>
              <a:t>Learning voluntary behaviors results from positive or negative reinforcement or punishment</a:t>
            </a:r>
          </a:p>
          <a:p>
            <a:pPr marL="914400" lvl="1" indent="-317500" rtl="0">
              <a:spcBef>
                <a:spcPts val="0"/>
              </a:spcBef>
              <a:spcAft>
                <a:spcPts val="0"/>
              </a:spcAft>
              <a:buSzPts val="1400"/>
              <a:buChar char="○"/>
            </a:pPr>
            <a:r>
              <a:rPr lang="en" b="1" u="sng" dirty="0">
                <a:highlight>
                  <a:srgbClr val="FFFF00"/>
                </a:highlight>
              </a:rPr>
              <a:t>**Click on the video link </a:t>
            </a:r>
            <a:r>
              <a:rPr lang="en-US" b="1" u="sng" dirty="0">
                <a:highlight>
                  <a:srgbClr val="FFFF00"/>
                </a:highlight>
              </a:rPr>
              <a:t>on the right</a:t>
            </a:r>
            <a:endParaRPr b="1" u="sng" dirty="0">
              <a:highlight>
                <a:srgbClr val="FFFF00"/>
              </a:highlight>
            </a:endParaRPr>
          </a:p>
        </p:txBody>
      </p:sp>
      <p:pic>
        <p:nvPicPr>
          <p:cNvPr id="215" name="Shape 215" descr="From The Big Bang Theory&#10;&#10;In Operant Conditioning, there are is positive reinforcement, negative reinforcement, positive punishment, and negative punishment.  Some of these are easily confused.  Even Bill Murray made this mistake in Ghostbusters!" title="Operant Conditioning - Negative Reinforcement vs Positive Punishment">
            <a:hlinkClick r:id="rId3"/>
          </p:cNvPr>
          <p:cNvPicPr preferRelativeResize="0"/>
          <p:nvPr/>
        </p:nvPicPr>
        <p:blipFill>
          <a:blip r:embed="rId4">
            <a:alphaModFix/>
          </a:blip>
          <a:stretch>
            <a:fillRect/>
          </a:stretch>
        </p:blipFill>
        <p:spPr>
          <a:xfrm>
            <a:off x="3569700" y="1170200"/>
            <a:ext cx="4572000" cy="342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221" name="Shape 221"/>
          <p:cNvSpPr txBox="1">
            <a:spLocks noGrp="1"/>
          </p:cNvSpPr>
          <p:nvPr>
            <p:ph type="body" idx="1"/>
          </p:nvPr>
        </p:nvSpPr>
        <p:spPr>
          <a:xfrm>
            <a:off x="311700" y="1229875"/>
            <a:ext cx="4688700" cy="333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Behavioral Therapy</a:t>
            </a:r>
            <a:endParaRPr/>
          </a:p>
          <a:p>
            <a:pPr marL="457200" lvl="0" indent="-342900" rtl="0">
              <a:spcBef>
                <a:spcPts val="1600"/>
              </a:spcBef>
              <a:spcAft>
                <a:spcPts val="0"/>
              </a:spcAft>
              <a:buSzPts val="1800"/>
              <a:buChar char="●"/>
            </a:pPr>
            <a:r>
              <a:rPr lang="en" b="1"/>
              <a:t>Token economy systems </a:t>
            </a:r>
            <a:endParaRPr b="1"/>
          </a:p>
          <a:p>
            <a:pPr marL="914400" lvl="1" indent="-317500" rtl="0">
              <a:spcBef>
                <a:spcPts val="0"/>
              </a:spcBef>
              <a:spcAft>
                <a:spcPts val="0"/>
              </a:spcAft>
              <a:buSzPts val="1400"/>
              <a:buChar char="○"/>
            </a:pPr>
            <a:r>
              <a:rPr lang="en"/>
              <a:t>Tokens are earned for desired behaviors and exchanged for rewards</a:t>
            </a:r>
            <a:endParaRPr/>
          </a:p>
          <a:p>
            <a:pPr marL="914400" lvl="1" indent="-317500" rtl="0">
              <a:spcBef>
                <a:spcPts val="0"/>
              </a:spcBef>
              <a:spcAft>
                <a:spcPts val="0"/>
              </a:spcAft>
              <a:buSzPts val="1400"/>
              <a:buChar char="○"/>
            </a:pPr>
            <a:r>
              <a:rPr lang="en"/>
              <a:t>Often used in prisons, psychiatric hospitals or schools.</a:t>
            </a:r>
            <a:r>
              <a:rPr lang="en" b="1"/>
              <a:t> </a:t>
            </a:r>
            <a:endParaRPr b="1"/>
          </a:p>
          <a:p>
            <a:pPr marL="457200" lvl="0" indent="-342900" rtl="0">
              <a:spcBef>
                <a:spcPts val="0"/>
              </a:spcBef>
              <a:spcAft>
                <a:spcPts val="0"/>
              </a:spcAft>
              <a:buSzPts val="1800"/>
              <a:buChar char="●"/>
            </a:pPr>
            <a:r>
              <a:rPr lang="en" b="1"/>
              <a:t>Modeling</a:t>
            </a:r>
            <a:endParaRPr b="1"/>
          </a:p>
          <a:p>
            <a:pPr marL="914400" lvl="1" indent="-317500" rtl="0">
              <a:spcBef>
                <a:spcPts val="0"/>
              </a:spcBef>
              <a:spcAft>
                <a:spcPts val="0"/>
              </a:spcAft>
              <a:buSzPts val="1400"/>
              <a:buChar char="○"/>
            </a:pPr>
            <a:r>
              <a:rPr lang="en"/>
              <a:t>Therapists demonstrate desired behavior to help clients learn behavior</a:t>
            </a:r>
            <a:endParaRPr/>
          </a:p>
        </p:txBody>
      </p:sp>
      <p:pic>
        <p:nvPicPr>
          <p:cNvPr id="222" name="Shape 222"/>
          <p:cNvPicPr preferRelativeResize="0"/>
          <p:nvPr/>
        </p:nvPicPr>
        <p:blipFill>
          <a:blip r:embed="rId3">
            <a:alphaModFix/>
          </a:blip>
          <a:stretch>
            <a:fillRect/>
          </a:stretch>
        </p:blipFill>
        <p:spPr>
          <a:xfrm>
            <a:off x="5515875" y="1017800"/>
            <a:ext cx="2827324" cy="1878150"/>
          </a:xfrm>
          <a:prstGeom prst="rect">
            <a:avLst/>
          </a:prstGeom>
          <a:noFill/>
          <a:ln>
            <a:noFill/>
          </a:ln>
        </p:spPr>
      </p:pic>
      <p:pic>
        <p:nvPicPr>
          <p:cNvPr id="223" name="Shape 223"/>
          <p:cNvPicPr preferRelativeResize="0"/>
          <p:nvPr/>
        </p:nvPicPr>
        <p:blipFill>
          <a:blip r:embed="rId4">
            <a:alphaModFix/>
          </a:blip>
          <a:stretch>
            <a:fillRect/>
          </a:stretch>
        </p:blipFill>
        <p:spPr>
          <a:xfrm>
            <a:off x="5273850" y="2759700"/>
            <a:ext cx="1942748" cy="19427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229" name="Shape 229"/>
          <p:cNvSpPr txBox="1">
            <a:spLocks noGrp="1"/>
          </p:cNvSpPr>
          <p:nvPr>
            <p:ph type="body" idx="1"/>
          </p:nvPr>
        </p:nvSpPr>
        <p:spPr>
          <a:xfrm>
            <a:off x="311700" y="1229875"/>
            <a:ext cx="7174800" cy="9303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b="1"/>
              <a:t>Cognitive Behavioral Therapy - </a:t>
            </a:r>
            <a:r>
              <a:rPr lang="en"/>
              <a:t>action therapy that believes that cognition leads to emotional responses and behavior</a:t>
            </a:r>
            <a:endParaRPr/>
          </a:p>
        </p:txBody>
      </p:sp>
      <p:grpSp>
        <p:nvGrpSpPr>
          <p:cNvPr id="230" name="Shape 230"/>
          <p:cNvGrpSpPr/>
          <p:nvPr/>
        </p:nvGrpSpPr>
        <p:grpSpPr>
          <a:xfrm>
            <a:off x="6077707" y="2160176"/>
            <a:ext cx="1918493" cy="1854000"/>
            <a:chOff x="6077707" y="1644751"/>
            <a:chExt cx="1918493" cy="1854000"/>
          </a:xfrm>
        </p:grpSpPr>
        <p:sp>
          <p:nvSpPr>
            <p:cNvPr id="231" name="Shape 231"/>
            <p:cNvSpPr/>
            <p:nvPr/>
          </p:nvSpPr>
          <p:spPr>
            <a:xfrm>
              <a:off x="6077707" y="1644751"/>
              <a:ext cx="1854000" cy="1854000"/>
            </a:xfrm>
            <a:prstGeom prst="ellipse">
              <a:avLst/>
            </a:prstGeom>
            <a:solidFill>
              <a:srgbClr val="0944A1"/>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txBox="1"/>
            <p:nvPr/>
          </p:nvSpPr>
          <p:spPr>
            <a:xfrm>
              <a:off x="6386100" y="2311050"/>
              <a:ext cx="1610100" cy="5214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n" sz="2400">
                  <a:solidFill>
                    <a:srgbClr val="FFFFFF"/>
                  </a:solidFill>
                  <a:latin typeface="Roboto"/>
                  <a:ea typeface="Roboto"/>
                  <a:cs typeface="Roboto"/>
                  <a:sym typeface="Roboto"/>
                </a:rPr>
                <a:t>Behavior</a:t>
              </a:r>
              <a:endParaRPr sz="2400">
                <a:solidFill>
                  <a:srgbClr val="FFFFFF"/>
                </a:solidFill>
                <a:latin typeface="Roboto"/>
                <a:ea typeface="Roboto"/>
                <a:cs typeface="Roboto"/>
                <a:sym typeface="Roboto"/>
              </a:endParaRPr>
            </a:p>
          </p:txBody>
        </p:sp>
      </p:grpSp>
      <p:grpSp>
        <p:nvGrpSpPr>
          <p:cNvPr id="233" name="Shape 233"/>
          <p:cNvGrpSpPr/>
          <p:nvPr/>
        </p:nvGrpSpPr>
        <p:grpSpPr>
          <a:xfrm>
            <a:off x="4455905" y="2160176"/>
            <a:ext cx="1854000" cy="1854000"/>
            <a:chOff x="4455905" y="1644751"/>
            <a:chExt cx="1854000" cy="1854000"/>
          </a:xfrm>
        </p:grpSpPr>
        <p:sp>
          <p:nvSpPr>
            <p:cNvPr id="234" name="Shape 234"/>
            <p:cNvSpPr/>
            <p:nvPr/>
          </p:nvSpPr>
          <p:spPr>
            <a:xfrm>
              <a:off x="4455905" y="1644751"/>
              <a:ext cx="1854000" cy="1854000"/>
            </a:xfrm>
            <a:prstGeom prst="ellipse">
              <a:avLst/>
            </a:prstGeom>
            <a:solidFill>
              <a:srgbClr val="0C58D3"/>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txBox="1"/>
            <p:nvPr/>
          </p:nvSpPr>
          <p:spPr>
            <a:xfrm>
              <a:off x="4764300" y="2311050"/>
              <a:ext cx="1485300" cy="5214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n" sz="2400">
                  <a:solidFill>
                    <a:srgbClr val="FFFFFF"/>
                  </a:solidFill>
                  <a:latin typeface="Roboto"/>
                  <a:ea typeface="Roboto"/>
                  <a:cs typeface="Roboto"/>
                  <a:sym typeface="Roboto"/>
                </a:rPr>
                <a:t>Emotions</a:t>
              </a:r>
              <a:endParaRPr sz="2400">
                <a:solidFill>
                  <a:srgbClr val="FFFFFF"/>
                </a:solidFill>
                <a:latin typeface="Roboto"/>
                <a:ea typeface="Roboto"/>
                <a:cs typeface="Roboto"/>
                <a:sym typeface="Roboto"/>
              </a:endParaRPr>
            </a:p>
          </p:txBody>
        </p:sp>
      </p:grpSp>
      <p:grpSp>
        <p:nvGrpSpPr>
          <p:cNvPr id="236" name="Shape 236"/>
          <p:cNvGrpSpPr/>
          <p:nvPr/>
        </p:nvGrpSpPr>
        <p:grpSpPr>
          <a:xfrm>
            <a:off x="2834102" y="2160187"/>
            <a:ext cx="1904697" cy="1854000"/>
            <a:chOff x="2834102" y="1644762"/>
            <a:chExt cx="1904697" cy="1854000"/>
          </a:xfrm>
        </p:grpSpPr>
        <p:sp>
          <p:nvSpPr>
            <p:cNvPr id="237" name="Shape 237"/>
            <p:cNvSpPr/>
            <p:nvPr/>
          </p:nvSpPr>
          <p:spPr>
            <a:xfrm>
              <a:off x="2834102" y="1644762"/>
              <a:ext cx="1854000" cy="1854000"/>
            </a:xfrm>
            <a:prstGeom prst="ellipse">
              <a:avLst/>
            </a:prstGeom>
            <a:solidFill>
              <a:srgbClr val="0D5DDF"/>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txBox="1"/>
            <p:nvPr/>
          </p:nvSpPr>
          <p:spPr>
            <a:xfrm>
              <a:off x="3142499" y="2311050"/>
              <a:ext cx="1596300" cy="5214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n" sz="2400">
                  <a:solidFill>
                    <a:srgbClr val="FFFFFF"/>
                  </a:solidFill>
                  <a:latin typeface="Roboto"/>
                  <a:ea typeface="Roboto"/>
                  <a:cs typeface="Roboto"/>
                  <a:sym typeface="Roboto"/>
                </a:rPr>
                <a:t>Thoughts</a:t>
              </a:r>
              <a:endParaRPr sz="2400">
                <a:solidFill>
                  <a:srgbClr val="FFFFFF"/>
                </a:solidFill>
                <a:latin typeface="Roboto"/>
                <a:ea typeface="Roboto"/>
                <a:cs typeface="Roboto"/>
                <a:sym typeface="Roboto"/>
              </a:endParaRPr>
            </a:p>
          </p:txBody>
        </p:sp>
      </p:grpSp>
      <p:grpSp>
        <p:nvGrpSpPr>
          <p:cNvPr id="239" name="Shape 239"/>
          <p:cNvGrpSpPr/>
          <p:nvPr/>
        </p:nvGrpSpPr>
        <p:grpSpPr>
          <a:xfrm>
            <a:off x="1212300" y="2160187"/>
            <a:ext cx="1854000" cy="1854000"/>
            <a:chOff x="1212300" y="1644762"/>
            <a:chExt cx="1854000" cy="1854000"/>
          </a:xfrm>
        </p:grpSpPr>
        <p:sp>
          <p:nvSpPr>
            <p:cNvPr id="240" name="Shape 240"/>
            <p:cNvSpPr/>
            <p:nvPr/>
          </p:nvSpPr>
          <p:spPr>
            <a:xfrm>
              <a:off x="1212300" y="1644762"/>
              <a:ext cx="1854000" cy="1854000"/>
            </a:xfrm>
            <a:prstGeom prst="ellipse">
              <a:avLst/>
            </a:prstGeom>
            <a:solidFill>
              <a:srgbClr val="0E65F0"/>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txBox="1"/>
            <p:nvPr/>
          </p:nvSpPr>
          <p:spPr>
            <a:xfrm>
              <a:off x="1275350" y="2311050"/>
              <a:ext cx="1648500" cy="5214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n" sz="2400">
                  <a:solidFill>
                    <a:srgbClr val="FFFFFF"/>
                  </a:solidFill>
                  <a:latin typeface="Roboto"/>
                  <a:ea typeface="Roboto"/>
                  <a:cs typeface="Roboto"/>
                  <a:sym typeface="Roboto"/>
                </a:rPr>
                <a:t>Situation</a:t>
              </a:r>
              <a:endParaRPr sz="2400">
                <a:solidFill>
                  <a:srgbClr val="FFFFFF"/>
                </a:solidFill>
                <a:latin typeface="Roboto"/>
                <a:ea typeface="Roboto"/>
                <a:cs typeface="Roboto"/>
                <a:sym typeface="Roboto"/>
              </a:endParaRPr>
            </a:p>
          </p:txBody>
        </p:sp>
      </p:grpSp>
      <p:sp>
        <p:nvSpPr>
          <p:cNvPr id="242" name="Shape 242"/>
          <p:cNvSpPr txBox="1"/>
          <p:nvPr/>
        </p:nvSpPr>
        <p:spPr>
          <a:xfrm>
            <a:off x="843775" y="4140325"/>
            <a:ext cx="5298000" cy="755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Guiding principle - psychological problems are caused by maladaptive thought processes</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 Now</a:t>
            </a:r>
            <a:endParaRPr/>
          </a:p>
        </p:txBody>
      </p:sp>
      <p:sp>
        <p:nvSpPr>
          <p:cNvPr id="92" name="Shape 92"/>
          <p:cNvSpPr txBox="1">
            <a:spLocks noGrp="1"/>
          </p:cNvSpPr>
          <p:nvPr>
            <p:ph type="body" idx="1"/>
          </p:nvPr>
        </p:nvSpPr>
        <p:spPr>
          <a:xfrm>
            <a:off x="311700" y="1141575"/>
            <a:ext cx="8520600" cy="3339000"/>
          </a:xfrm>
          <a:prstGeom prst="rect">
            <a:avLst/>
          </a:prstGeom>
        </p:spPr>
        <p:txBody>
          <a:bodyPr spcFirstLastPara="1" wrap="square" lIns="91425" tIns="91425" rIns="91425" bIns="91425" anchor="t" anchorCtr="0">
            <a:noAutofit/>
          </a:bodyPr>
          <a:lstStyle/>
          <a:p>
            <a:pPr marL="457200" lvl="0" indent="-419100" rtl="0">
              <a:spcBef>
                <a:spcPts val="0"/>
              </a:spcBef>
              <a:spcAft>
                <a:spcPts val="0"/>
              </a:spcAft>
              <a:buSzPts val="3000"/>
              <a:buAutoNum type="arabicPeriod"/>
            </a:pPr>
            <a:r>
              <a:rPr lang="en" sz="3000"/>
              <a:t>Read scenarios 1 - 8 on your table.</a:t>
            </a:r>
            <a:endParaRPr sz="3000"/>
          </a:p>
          <a:p>
            <a:pPr marL="457200" marR="0" lvl="0" indent="-419100" algn="l" rtl="0">
              <a:lnSpc>
                <a:spcPct val="115000"/>
              </a:lnSpc>
              <a:spcBef>
                <a:spcPts val="0"/>
              </a:spcBef>
              <a:spcAft>
                <a:spcPts val="0"/>
              </a:spcAft>
              <a:buClr>
                <a:schemeClr val="dk2"/>
              </a:buClr>
              <a:buSzPts val="3000"/>
              <a:buFont typeface="Roboto"/>
              <a:buAutoNum type="arabicPeriod"/>
            </a:pPr>
            <a:r>
              <a:rPr lang="en" sz="3000"/>
              <a:t>Using the description and the list of disorders determine what disorder each person may have.</a:t>
            </a:r>
            <a:endParaRPr sz="3000"/>
          </a:p>
          <a:p>
            <a:pPr marL="457200" marR="0" lvl="0" indent="-419100" algn="l" rtl="0">
              <a:lnSpc>
                <a:spcPct val="115000"/>
              </a:lnSpc>
              <a:spcBef>
                <a:spcPts val="0"/>
              </a:spcBef>
              <a:spcAft>
                <a:spcPts val="0"/>
              </a:spcAft>
              <a:buClr>
                <a:schemeClr val="dk2"/>
              </a:buClr>
              <a:buSzPts val="3000"/>
              <a:buFont typeface="Roboto"/>
              <a:buAutoNum type="arabicPeriod"/>
            </a:pPr>
            <a:r>
              <a:rPr lang="en" sz="3000"/>
              <a:t>Be ready to share your answers. </a:t>
            </a:r>
            <a:endParaRPr sz="3000"/>
          </a:p>
          <a:p>
            <a:pPr marL="457200" lvl="0" indent="0" rtl="0">
              <a:spcBef>
                <a:spcPts val="1600"/>
              </a:spcBef>
              <a:spcAft>
                <a:spcPts val="0"/>
              </a:spcAft>
              <a:buNone/>
            </a:pPr>
            <a:endParaRPr/>
          </a:p>
          <a:p>
            <a:pPr marL="457200" lvl="0" indent="0">
              <a:spcBef>
                <a:spcPts val="1600"/>
              </a:spcBef>
              <a:spcAft>
                <a:spcPts val="1600"/>
              </a:spcAft>
              <a:buNone/>
            </a:pPr>
            <a:endParaRPr/>
          </a:p>
        </p:txBody>
      </p:sp>
      <p:pic>
        <p:nvPicPr>
          <p:cNvPr id="93" name="Shape 93"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7022075" y="297375"/>
            <a:ext cx="1730900" cy="1298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248" name="Shape 248"/>
          <p:cNvSpPr txBox="1">
            <a:spLocks noGrp="1"/>
          </p:cNvSpPr>
          <p:nvPr>
            <p:ph type="body" idx="1"/>
          </p:nvPr>
        </p:nvSpPr>
        <p:spPr>
          <a:xfrm>
            <a:off x="311700" y="1229875"/>
            <a:ext cx="4483800" cy="333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Cognitive Behavioral Therapies</a:t>
            </a:r>
            <a:endParaRPr/>
          </a:p>
          <a:p>
            <a:pPr marL="457200" lvl="0" indent="-342900" rtl="0">
              <a:spcBef>
                <a:spcPts val="1600"/>
              </a:spcBef>
              <a:spcAft>
                <a:spcPts val="0"/>
              </a:spcAft>
              <a:buSzPts val="1800"/>
              <a:buChar char="●"/>
            </a:pPr>
            <a:r>
              <a:rPr lang="en" b="1"/>
              <a:t>Rational-Emotive Behavior Therapy (Albert Ellis)</a:t>
            </a:r>
            <a:endParaRPr b="1"/>
          </a:p>
          <a:p>
            <a:pPr marL="914400" lvl="1" indent="-317500" rtl="0">
              <a:spcBef>
                <a:spcPts val="0"/>
              </a:spcBef>
              <a:spcAft>
                <a:spcPts val="0"/>
              </a:spcAft>
              <a:buSzPts val="1400"/>
              <a:buChar char="○"/>
            </a:pPr>
            <a:r>
              <a:rPr lang="en"/>
              <a:t>Most psychological problems are based on irrational thoughts</a:t>
            </a:r>
            <a:endParaRPr/>
          </a:p>
          <a:p>
            <a:pPr marL="914400" lvl="1" indent="-317500" rtl="0">
              <a:spcBef>
                <a:spcPts val="0"/>
              </a:spcBef>
              <a:spcAft>
                <a:spcPts val="0"/>
              </a:spcAft>
              <a:buSzPts val="1400"/>
              <a:buChar char="○"/>
            </a:pPr>
            <a:r>
              <a:rPr lang="en"/>
              <a:t>Awfulizing - tendendency to irrationally overestimate or exaggerate a situation or event</a:t>
            </a:r>
            <a:endParaRPr/>
          </a:p>
        </p:txBody>
      </p:sp>
      <p:pic>
        <p:nvPicPr>
          <p:cNvPr id="249" name="Shape 249"/>
          <p:cNvPicPr preferRelativeResize="0"/>
          <p:nvPr/>
        </p:nvPicPr>
        <p:blipFill>
          <a:blip r:embed="rId3">
            <a:alphaModFix/>
          </a:blip>
          <a:stretch>
            <a:fillRect/>
          </a:stretch>
        </p:blipFill>
        <p:spPr>
          <a:xfrm>
            <a:off x="5016575" y="1384888"/>
            <a:ext cx="3274575" cy="3028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255" name="Shape 255"/>
          <p:cNvSpPr txBox="1">
            <a:spLocks noGrp="1"/>
          </p:cNvSpPr>
          <p:nvPr>
            <p:ph type="body" idx="1"/>
          </p:nvPr>
        </p:nvSpPr>
        <p:spPr>
          <a:xfrm>
            <a:off x="311700" y="1229875"/>
            <a:ext cx="4152300" cy="333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Cognitive Behavioral Therapy</a:t>
            </a:r>
            <a:endParaRPr/>
          </a:p>
          <a:p>
            <a:pPr marL="457200" lvl="0" indent="-342900" rtl="0">
              <a:spcBef>
                <a:spcPts val="1600"/>
              </a:spcBef>
              <a:spcAft>
                <a:spcPts val="0"/>
              </a:spcAft>
              <a:buSzPts val="1800"/>
              <a:buChar char="●"/>
            </a:pPr>
            <a:r>
              <a:rPr lang="en" b="1"/>
              <a:t>Aaron Beck’s Cognitive Therapy</a:t>
            </a:r>
            <a:endParaRPr b="1"/>
          </a:p>
          <a:p>
            <a:pPr marL="914400" lvl="1" indent="-317500" rtl="0">
              <a:spcBef>
                <a:spcPts val="0"/>
              </a:spcBef>
              <a:spcAft>
                <a:spcPts val="0"/>
              </a:spcAft>
              <a:buSzPts val="1400"/>
              <a:buChar char="○"/>
            </a:pPr>
            <a:r>
              <a:rPr lang="en"/>
              <a:t>Helps depressed clients recognize dysfunctional cognitive distortions.</a:t>
            </a:r>
            <a:endParaRPr/>
          </a:p>
          <a:p>
            <a:pPr marL="914400" lvl="1" indent="-317500" rtl="0">
              <a:spcBef>
                <a:spcPts val="0"/>
              </a:spcBef>
              <a:spcAft>
                <a:spcPts val="0"/>
              </a:spcAft>
              <a:buSzPts val="1400"/>
              <a:buChar char="○"/>
            </a:pPr>
            <a:r>
              <a:rPr lang="en"/>
              <a:t>Cognitive distortions</a:t>
            </a:r>
            <a:endParaRPr/>
          </a:p>
          <a:p>
            <a:pPr marL="1371600" lvl="2" indent="-317500" rtl="0">
              <a:spcBef>
                <a:spcPts val="0"/>
              </a:spcBef>
              <a:spcAft>
                <a:spcPts val="0"/>
              </a:spcAft>
              <a:buSzPts val="1400"/>
              <a:buChar char="■"/>
            </a:pPr>
            <a:r>
              <a:rPr lang="en"/>
              <a:t>Catastrophizing</a:t>
            </a:r>
            <a:endParaRPr/>
          </a:p>
          <a:p>
            <a:pPr marL="1371600" lvl="2" indent="-317500" rtl="0">
              <a:spcBef>
                <a:spcPts val="0"/>
              </a:spcBef>
              <a:spcAft>
                <a:spcPts val="0"/>
              </a:spcAft>
              <a:buSzPts val="1400"/>
              <a:buChar char="■"/>
            </a:pPr>
            <a:r>
              <a:rPr lang="en"/>
              <a:t>All-or-none thinking</a:t>
            </a:r>
            <a:endParaRPr/>
          </a:p>
          <a:p>
            <a:pPr marL="1371600" lvl="2" indent="-317500" rtl="0">
              <a:spcBef>
                <a:spcPts val="0"/>
              </a:spcBef>
              <a:spcAft>
                <a:spcPts val="0"/>
              </a:spcAft>
              <a:buSzPts val="1400"/>
              <a:buChar char="■"/>
            </a:pPr>
            <a:r>
              <a:rPr lang="en"/>
              <a:t>Personalization</a:t>
            </a:r>
            <a:endParaRPr/>
          </a:p>
        </p:txBody>
      </p:sp>
      <p:sp>
        <p:nvSpPr>
          <p:cNvPr id="256" name="Shape 256"/>
          <p:cNvSpPr/>
          <p:nvPr/>
        </p:nvSpPr>
        <p:spPr>
          <a:xfrm>
            <a:off x="5611975" y="1017800"/>
            <a:ext cx="1550100" cy="1314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7282200" y="2332400"/>
            <a:ext cx="1550100" cy="1314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4719200" y="2715800"/>
            <a:ext cx="1550100" cy="1314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txBox="1"/>
          <p:nvPr/>
        </p:nvSpPr>
        <p:spPr>
          <a:xfrm>
            <a:off x="5611975" y="1108650"/>
            <a:ext cx="1550100" cy="110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t>Negative Views</a:t>
            </a:r>
            <a:endParaRPr b="1"/>
          </a:p>
          <a:p>
            <a:pPr marL="0" lvl="0" indent="0">
              <a:spcBef>
                <a:spcPts val="0"/>
              </a:spcBef>
              <a:spcAft>
                <a:spcPts val="0"/>
              </a:spcAft>
              <a:buNone/>
            </a:pPr>
            <a:r>
              <a:rPr lang="en"/>
              <a:t>“The world is a bad place, and I’m on my own.”</a:t>
            </a:r>
            <a:endParaRPr/>
          </a:p>
        </p:txBody>
      </p:sp>
      <p:sp>
        <p:nvSpPr>
          <p:cNvPr id="260" name="Shape 260"/>
          <p:cNvSpPr txBox="1"/>
          <p:nvPr/>
        </p:nvSpPr>
        <p:spPr>
          <a:xfrm>
            <a:off x="7341075" y="2538200"/>
            <a:ext cx="1550100" cy="110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Negative Views Of Self</a:t>
            </a:r>
            <a:endParaRPr b="1"/>
          </a:p>
          <a:p>
            <a:pPr marL="0" lvl="0" indent="0" rtl="0">
              <a:spcBef>
                <a:spcPts val="0"/>
              </a:spcBef>
              <a:spcAft>
                <a:spcPts val="0"/>
              </a:spcAft>
              <a:buNone/>
            </a:pPr>
            <a:r>
              <a:rPr lang="en"/>
              <a:t> “I’m bad at everything.”</a:t>
            </a:r>
            <a:endParaRPr/>
          </a:p>
        </p:txBody>
      </p:sp>
      <p:sp>
        <p:nvSpPr>
          <p:cNvPr id="261" name="Shape 261"/>
          <p:cNvSpPr txBox="1"/>
          <p:nvPr/>
        </p:nvSpPr>
        <p:spPr>
          <a:xfrm>
            <a:off x="4719200" y="2777200"/>
            <a:ext cx="1550100" cy="110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t>Negative Views Of the Future</a:t>
            </a:r>
            <a:endParaRPr b="1"/>
          </a:p>
          <a:p>
            <a:pPr marL="0" lvl="0" indent="0" rtl="0">
              <a:spcBef>
                <a:spcPts val="0"/>
              </a:spcBef>
              <a:spcAft>
                <a:spcPts val="0"/>
              </a:spcAft>
              <a:buNone/>
            </a:pPr>
            <a:r>
              <a:rPr lang="en"/>
              <a:t>“I’ll never be successful at anything.”</a:t>
            </a:r>
            <a:endParaRPr/>
          </a:p>
        </p:txBody>
      </p:sp>
      <p:sp>
        <p:nvSpPr>
          <p:cNvPr id="262" name="Shape 262"/>
          <p:cNvSpPr/>
          <p:nvPr/>
        </p:nvSpPr>
        <p:spPr>
          <a:xfrm>
            <a:off x="4719200" y="1431513"/>
            <a:ext cx="772500" cy="933000"/>
          </a:xfrm>
          <a:prstGeom prst="bentArrow">
            <a:avLst>
              <a:gd name="adj1" fmla="val 25000"/>
              <a:gd name="adj2" fmla="val 25000"/>
              <a:gd name="adj3" fmla="val 25000"/>
              <a:gd name="adj4" fmla="val 4375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rot="5400000">
            <a:off x="7419050" y="1309800"/>
            <a:ext cx="876300" cy="807600"/>
          </a:xfrm>
          <a:prstGeom prst="bentArrow">
            <a:avLst>
              <a:gd name="adj1" fmla="val 25000"/>
              <a:gd name="adj2" fmla="val 25000"/>
              <a:gd name="adj3" fmla="val 25000"/>
              <a:gd name="adj4" fmla="val 4375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p:nvPr/>
        </p:nvSpPr>
        <p:spPr>
          <a:xfrm rot="-8455967">
            <a:off x="6479538" y="3446268"/>
            <a:ext cx="876344" cy="807658"/>
          </a:xfrm>
          <a:prstGeom prst="bentArrow">
            <a:avLst>
              <a:gd name="adj1" fmla="val 25000"/>
              <a:gd name="adj2" fmla="val 25000"/>
              <a:gd name="adj3" fmla="val 25000"/>
              <a:gd name="adj4" fmla="val 4375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270" name="Shape 270"/>
          <p:cNvSpPr txBox="1">
            <a:spLocks noGrp="1"/>
          </p:cNvSpPr>
          <p:nvPr>
            <p:ph type="body" idx="1"/>
          </p:nvPr>
        </p:nvSpPr>
        <p:spPr>
          <a:xfrm>
            <a:off x="311700" y="1229875"/>
            <a:ext cx="7933800" cy="333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Modes of Therapy</a:t>
            </a:r>
            <a:endParaRPr/>
          </a:p>
          <a:p>
            <a:pPr marL="457200" lvl="0" indent="-342900" rtl="0">
              <a:spcBef>
                <a:spcPts val="1600"/>
              </a:spcBef>
              <a:spcAft>
                <a:spcPts val="0"/>
              </a:spcAft>
              <a:buSzPts val="1800"/>
              <a:buChar char="●"/>
            </a:pPr>
            <a:r>
              <a:rPr lang="en" b="1"/>
              <a:t>Group Therapy</a:t>
            </a:r>
            <a:r>
              <a:rPr lang="en"/>
              <a:t> - 6 - 12 people come together under the direction of a counselor</a:t>
            </a:r>
            <a:endParaRPr/>
          </a:p>
          <a:p>
            <a:pPr marL="457200" lvl="0" indent="-342900" rtl="0">
              <a:spcBef>
                <a:spcPts val="0"/>
              </a:spcBef>
              <a:spcAft>
                <a:spcPts val="0"/>
              </a:spcAft>
              <a:buSzPts val="1800"/>
              <a:buChar char="●"/>
            </a:pPr>
            <a:r>
              <a:rPr lang="en" b="1"/>
              <a:t>Self-Help Groups </a:t>
            </a:r>
            <a:r>
              <a:rPr lang="en"/>
              <a:t>- individuals come together without a facilitator (Alcohol Anonymous)</a:t>
            </a:r>
            <a:endParaRPr/>
          </a:p>
          <a:p>
            <a:pPr marL="457200" lvl="0" indent="-342900" rtl="0">
              <a:spcBef>
                <a:spcPts val="0"/>
              </a:spcBef>
              <a:spcAft>
                <a:spcPts val="0"/>
              </a:spcAft>
              <a:buSzPts val="1800"/>
              <a:buChar char="●"/>
            </a:pPr>
            <a:r>
              <a:rPr lang="en" b="1"/>
              <a:t>Family  Therapy</a:t>
            </a:r>
            <a:r>
              <a:rPr lang="en"/>
              <a:t> - family systems theory - every family member affects every other family member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Homework</a:t>
            </a:r>
            <a:endParaRPr/>
          </a:p>
        </p:txBody>
      </p:sp>
      <p:sp>
        <p:nvSpPr>
          <p:cNvPr id="276" name="Shape 276"/>
          <p:cNvSpPr txBox="1">
            <a:spLocks noGrp="1"/>
          </p:cNvSpPr>
          <p:nvPr>
            <p:ph type="body" idx="1"/>
          </p:nvPr>
        </p:nvSpPr>
        <p:spPr>
          <a:xfrm>
            <a:off x="311700" y="1229875"/>
            <a:ext cx="4483800" cy="333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Time to start your homework - </a:t>
            </a:r>
            <a:endParaRPr/>
          </a:p>
          <a:p>
            <a:pPr marL="0" lvl="0" indent="0">
              <a:spcBef>
                <a:spcPts val="1600"/>
              </a:spcBef>
              <a:spcAft>
                <a:spcPts val="1600"/>
              </a:spcAft>
              <a:buNone/>
            </a:pPr>
            <a:r>
              <a:rPr lang="en"/>
              <a:t>Read Biomedical Approach and take some notes.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90250" y="526350"/>
            <a:ext cx="77118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Essential Question:</a:t>
            </a:r>
            <a:endParaRPr/>
          </a:p>
          <a:p>
            <a:pPr marL="0" lvl="0" indent="0">
              <a:spcBef>
                <a:spcPts val="0"/>
              </a:spcBef>
              <a:spcAft>
                <a:spcPts val="0"/>
              </a:spcAft>
              <a:buNone/>
            </a:pPr>
            <a:r>
              <a:rPr lang="en" sz="3600"/>
              <a:t>To what degree are psychotherapeutic approaches similar and different regarding philosophy, techniques and effectiveness?</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123" name="Shape 123"/>
          <p:cNvSpPr txBox="1">
            <a:spLocks noGrp="1"/>
          </p:cNvSpPr>
          <p:nvPr>
            <p:ph type="body" idx="1"/>
          </p:nvPr>
        </p:nvSpPr>
        <p:spPr>
          <a:xfrm>
            <a:off x="164525" y="1131750"/>
            <a:ext cx="6065700" cy="33390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b="1"/>
              <a:t>Psychotherapy</a:t>
            </a:r>
            <a:r>
              <a:rPr lang="en" sz="2400"/>
              <a:t> - treatment of mental health problems through interaction between trained psychologists and those seeking help.</a:t>
            </a:r>
            <a:endParaRPr sz="2400"/>
          </a:p>
          <a:p>
            <a:pPr marL="914400" lvl="1" indent="-381000" rtl="0">
              <a:spcBef>
                <a:spcPts val="0"/>
              </a:spcBef>
              <a:spcAft>
                <a:spcPts val="0"/>
              </a:spcAft>
              <a:buSzPts val="2400"/>
              <a:buChar char="○"/>
            </a:pPr>
            <a:r>
              <a:rPr lang="en" sz="2400" b="1"/>
              <a:t>Eclectic approach </a:t>
            </a:r>
            <a:r>
              <a:rPr lang="en" sz="2400"/>
              <a:t>- using a ideas from a variety of approaches</a:t>
            </a:r>
            <a:endParaRPr sz="2400"/>
          </a:p>
        </p:txBody>
      </p:sp>
      <p:pic>
        <p:nvPicPr>
          <p:cNvPr id="124" name="Shape 124"/>
          <p:cNvPicPr preferRelativeResize="0"/>
          <p:nvPr/>
        </p:nvPicPr>
        <p:blipFill>
          <a:blip r:embed="rId3">
            <a:alphaModFix/>
          </a:blip>
          <a:stretch>
            <a:fillRect/>
          </a:stretch>
        </p:blipFill>
        <p:spPr>
          <a:xfrm>
            <a:off x="6007900" y="1227600"/>
            <a:ext cx="2824400" cy="282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203975"/>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130" name="Shape 130"/>
          <p:cNvSpPr txBox="1">
            <a:spLocks noGrp="1"/>
          </p:cNvSpPr>
          <p:nvPr>
            <p:ph type="body" idx="1"/>
          </p:nvPr>
        </p:nvSpPr>
        <p:spPr>
          <a:xfrm>
            <a:off x="311700" y="811775"/>
            <a:ext cx="3517200" cy="33390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AutoNum type="arabicPeriod"/>
            </a:pPr>
            <a:r>
              <a:rPr lang="en" sz="2400" b="1"/>
              <a:t> </a:t>
            </a:r>
            <a:r>
              <a:rPr lang="en" b="1"/>
              <a:t>Psychodynamic Approach - gain insight by tapping into the unconscious</a:t>
            </a:r>
            <a:endParaRPr b="1"/>
          </a:p>
          <a:p>
            <a:pPr marL="914400" lvl="1" indent="-342900" rtl="0">
              <a:spcBef>
                <a:spcPts val="0"/>
              </a:spcBef>
              <a:spcAft>
                <a:spcPts val="0"/>
              </a:spcAft>
              <a:buSzPts val="1800"/>
              <a:buAutoNum type="alphaLcPeriod"/>
            </a:pPr>
            <a:r>
              <a:rPr lang="en" sz="1800" b="1"/>
              <a:t>Freud - Psychoanalysis</a:t>
            </a:r>
            <a:r>
              <a:rPr lang="en" sz="1800"/>
              <a:t> (dev. 1890s)- </a:t>
            </a:r>
            <a:endParaRPr sz="1800"/>
          </a:p>
          <a:p>
            <a:pPr marL="1828800" lvl="3" indent="-342900" rtl="0">
              <a:spcBef>
                <a:spcPts val="0"/>
              </a:spcBef>
              <a:spcAft>
                <a:spcPts val="0"/>
              </a:spcAft>
              <a:buSzPts val="1800"/>
              <a:buAutoNum type="arabicPeriod"/>
            </a:pPr>
            <a:r>
              <a:rPr lang="en" sz="1800"/>
              <a:t>Create a trusting environment</a:t>
            </a:r>
            <a:endParaRPr sz="1800"/>
          </a:p>
          <a:p>
            <a:pPr marL="1828800" lvl="3" indent="-342900" rtl="0">
              <a:spcBef>
                <a:spcPts val="0"/>
              </a:spcBef>
              <a:spcAft>
                <a:spcPts val="0"/>
              </a:spcAft>
              <a:buSzPts val="1800"/>
              <a:buAutoNum type="arabicPeriod"/>
            </a:pPr>
            <a:r>
              <a:rPr lang="en" sz="1800"/>
              <a:t>Based on neurosis</a:t>
            </a:r>
            <a:endParaRPr sz="1800"/>
          </a:p>
          <a:p>
            <a:pPr marL="1371600" lvl="0" indent="0" rtl="0">
              <a:spcBef>
                <a:spcPts val="1600"/>
              </a:spcBef>
              <a:spcAft>
                <a:spcPts val="1600"/>
              </a:spcAft>
              <a:buNone/>
            </a:pPr>
            <a:endParaRPr sz="1800"/>
          </a:p>
        </p:txBody>
      </p:sp>
      <p:pic>
        <p:nvPicPr>
          <p:cNvPr id="131" name="Shape 131" descr="Hi there! I'm Dr. Sean, a San Francisco-based a psychologist who teaches the online science-based steps to consistently feeling and performing your best so you can be your purpose. The fun, easy to follow steps are at http://www.30daybrain.com &#10;&#10;I wrote this video from inside Dr. Freud’s home office in Vienna, Austria when I was writing the book, Be Your Purpose. The entire home that Freud lived in has been transformed into a very cool museum in Vienna. &#10;&#10;Sigmund Freud taught us that our behaviors are driven by all sorts of things that happened to us in the past but that we are often not at all aware of in the present moment. Many of the important things that influence your life today originated when you were very young — sometimes, before you even knew how to speak.&#10;&#10;http://www.30daybrain.com teaches you the steps to knowing the important events, memories and influences in your life so you can discover your life purpose and strategically move toward your personal goals using the powerful tools of psychology like meditating and &quot;Mind Exercising.&quot; &#10;&#10;Mind Exercising is a form of mediation that sharpens your attention, strengthens your memory and measurably improves other mental abilities. Mind Exercise also teaches you to more clearly hear the inner dialogue that is occurring inside your brain. When you can hear your inner voice clearly, you become much more effective when making changes that you want to make to achieve your personal goals and discover and live out your life purpose. &#10;&#10;Dr. Sean Sullivan&#10;&#10;https://twitter.com/be_your_purpose&#10;https://www.facebook.com/BeYourPurpose&#10;https://www.youtube.com/user/TheMindMaster1&#10;https://www.linkedin.com/pub/sean-sullivan/a/566/a85" title="Sigmund Freud's Psychoanalytic Theory - The Big Idea in under 3 Minutes">
            <a:hlinkClick r:id="rId3"/>
          </p:cNvPr>
          <p:cNvPicPr preferRelativeResize="0"/>
          <p:nvPr/>
        </p:nvPicPr>
        <p:blipFill>
          <a:blip r:embed="rId4">
            <a:alphaModFix/>
          </a:blip>
          <a:stretch>
            <a:fillRect/>
          </a:stretch>
        </p:blipFill>
        <p:spPr>
          <a:xfrm>
            <a:off x="3993200" y="956700"/>
            <a:ext cx="4595800" cy="3446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Treatment and Approaches and Modes</a:t>
            </a:r>
            <a:endParaRPr/>
          </a:p>
        </p:txBody>
      </p:sp>
      <p:sp>
        <p:nvSpPr>
          <p:cNvPr id="137" name="Shape 137"/>
          <p:cNvSpPr txBox="1">
            <a:spLocks noGrp="1"/>
          </p:cNvSpPr>
          <p:nvPr>
            <p:ph type="body" idx="1"/>
          </p:nvPr>
        </p:nvSpPr>
        <p:spPr>
          <a:xfrm>
            <a:off x="311700" y="1229875"/>
            <a:ext cx="6242700" cy="3339000"/>
          </a:xfrm>
          <a:prstGeom prst="rect">
            <a:avLst/>
          </a:prstGeom>
        </p:spPr>
        <p:txBody>
          <a:bodyPr spcFirstLastPara="1" wrap="square" lIns="91425" tIns="91425" rIns="91425" bIns="91425" anchor="t" anchorCtr="0">
            <a:noAutofit/>
          </a:bodyPr>
          <a:lstStyle/>
          <a:p>
            <a:pPr marL="457200" lvl="0" indent="-381000">
              <a:spcBef>
                <a:spcPts val="0"/>
              </a:spcBef>
              <a:spcAft>
                <a:spcPts val="0"/>
              </a:spcAft>
              <a:buSzPts val="2400"/>
              <a:buChar char="●"/>
            </a:pPr>
            <a:r>
              <a:rPr lang="en" sz="2400"/>
              <a:t>Psychodynamic or Humanistic Approach continued</a:t>
            </a:r>
            <a:r>
              <a:rPr lang="en" sz="2400" b="1"/>
              <a:t> </a:t>
            </a:r>
            <a:endParaRPr sz="2400" b="1"/>
          </a:p>
          <a:p>
            <a:pPr marL="914400" lvl="1" indent="-381000">
              <a:spcBef>
                <a:spcPts val="0"/>
              </a:spcBef>
              <a:spcAft>
                <a:spcPts val="0"/>
              </a:spcAft>
              <a:buSzPts val="2400"/>
              <a:buChar char="○"/>
            </a:pPr>
            <a:r>
              <a:rPr lang="en" sz="2400" b="1"/>
              <a:t> Insight Approach </a:t>
            </a:r>
            <a:r>
              <a:rPr lang="en" sz="2400"/>
              <a:t> - central goal to help patients or clients gain insight into the underlying  causes of their mental illness</a:t>
            </a:r>
            <a:r>
              <a:rPr lang="en" sz="2400" b="1"/>
              <a:t> </a:t>
            </a:r>
            <a:r>
              <a:rPr lang="en" sz="2400"/>
              <a:t>and use improved self-awareness to resolve psychological problems</a:t>
            </a:r>
            <a:endParaRPr sz="2400"/>
          </a:p>
        </p:txBody>
      </p:sp>
      <p:pic>
        <p:nvPicPr>
          <p:cNvPr id="138" name="Shape 138"/>
          <p:cNvPicPr preferRelativeResize="0"/>
          <p:nvPr/>
        </p:nvPicPr>
        <p:blipFill>
          <a:blip r:embed="rId3">
            <a:alphaModFix/>
          </a:blip>
          <a:stretch>
            <a:fillRect/>
          </a:stretch>
        </p:blipFill>
        <p:spPr>
          <a:xfrm>
            <a:off x="6554475" y="1275475"/>
            <a:ext cx="2277826" cy="3416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144" name="Shape 144"/>
          <p:cNvSpPr txBox="1">
            <a:spLocks noGrp="1"/>
          </p:cNvSpPr>
          <p:nvPr>
            <p:ph type="body" idx="1"/>
          </p:nvPr>
        </p:nvSpPr>
        <p:spPr>
          <a:xfrm>
            <a:off x="311700" y="1229875"/>
            <a:ext cx="8061000" cy="33390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Psychodynamic approach continued</a:t>
            </a:r>
            <a:endParaRPr sz="2400"/>
          </a:p>
          <a:p>
            <a:pPr marL="914400" lvl="1" indent="-381000" rtl="0">
              <a:spcBef>
                <a:spcPts val="0"/>
              </a:spcBef>
              <a:spcAft>
                <a:spcPts val="0"/>
              </a:spcAft>
              <a:buSzPts val="2400"/>
              <a:buChar char="○"/>
            </a:pPr>
            <a:r>
              <a:rPr lang="en" sz="2400"/>
              <a:t>Two main techniques </a:t>
            </a:r>
            <a:endParaRPr sz="2400"/>
          </a:p>
          <a:p>
            <a:pPr marL="1371600" lvl="2" indent="-381000" rtl="0">
              <a:spcBef>
                <a:spcPts val="0"/>
              </a:spcBef>
              <a:spcAft>
                <a:spcPts val="0"/>
              </a:spcAft>
              <a:buSzPts val="2400"/>
              <a:buChar char="■"/>
            </a:pPr>
            <a:r>
              <a:rPr lang="en" sz="2400" b="1"/>
              <a:t>Free association</a:t>
            </a:r>
            <a:r>
              <a:rPr lang="en" sz="2400"/>
              <a:t> - patient is encouraged to say whatever come to mind</a:t>
            </a:r>
            <a:endParaRPr sz="2400"/>
          </a:p>
          <a:p>
            <a:pPr marL="1371600" lvl="2" indent="-381000" rtl="0">
              <a:spcBef>
                <a:spcPts val="0"/>
              </a:spcBef>
              <a:spcAft>
                <a:spcPts val="0"/>
              </a:spcAft>
              <a:buSzPts val="2400"/>
              <a:buChar char="■"/>
            </a:pPr>
            <a:r>
              <a:rPr lang="en" sz="2400" b="1"/>
              <a:t>Dream analysis</a:t>
            </a:r>
            <a:r>
              <a:rPr lang="en" sz="2400"/>
              <a:t> - </a:t>
            </a:r>
            <a:endParaRPr sz="2400"/>
          </a:p>
          <a:p>
            <a:pPr marL="1828800" lvl="3" indent="-381000" rtl="0">
              <a:spcBef>
                <a:spcPts val="0"/>
              </a:spcBef>
              <a:spcAft>
                <a:spcPts val="0"/>
              </a:spcAft>
              <a:buSzPts val="2400"/>
              <a:buChar char="●"/>
            </a:pPr>
            <a:r>
              <a:rPr lang="en" sz="2400"/>
              <a:t>Manifest content</a:t>
            </a:r>
            <a:endParaRPr sz="2400"/>
          </a:p>
          <a:p>
            <a:pPr marL="1828800" lvl="3" indent="-381000" rtl="0">
              <a:spcBef>
                <a:spcPts val="0"/>
              </a:spcBef>
              <a:spcAft>
                <a:spcPts val="0"/>
              </a:spcAft>
              <a:buSzPts val="2400"/>
              <a:buChar char="●"/>
            </a:pPr>
            <a:r>
              <a:rPr lang="en" sz="2400"/>
              <a:t>Latent content</a:t>
            </a:r>
            <a:endParaRPr sz="2400"/>
          </a:p>
        </p:txBody>
      </p:sp>
      <p:pic>
        <p:nvPicPr>
          <p:cNvPr id="145" name="Shape 145"/>
          <p:cNvPicPr preferRelativeResize="0"/>
          <p:nvPr/>
        </p:nvPicPr>
        <p:blipFill>
          <a:blip r:embed="rId3">
            <a:alphaModFix/>
          </a:blip>
          <a:stretch>
            <a:fillRect/>
          </a:stretch>
        </p:blipFill>
        <p:spPr>
          <a:xfrm>
            <a:off x="6535725" y="2826450"/>
            <a:ext cx="1962825" cy="1962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151" name="Shape 151"/>
          <p:cNvSpPr txBox="1">
            <a:spLocks noGrp="1"/>
          </p:cNvSpPr>
          <p:nvPr>
            <p:ph type="body" idx="1"/>
          </p:nvPr>
        </p:nvSpPr>
        <p:spPr>
          <a:xfrm>
            <a:off x="311700" y="911075"/>
            <a:ext cx="8520600" cy="36579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AutoNum type="arabicPeriod"/>
            </a:pPr>
            <a:r>
              <a:rPr lang="en" sz="2400"/>
              <a:t>Psychodynamic approach continued</a:t>
            </a:r>
            <a:endParaRPr sz="2400"/>
          </a:p>
          <a:p>
            <a:pPr marL="914400" lvl="1" indent="-381000" rtl="0">
              <a:spcBef>
                <a:spcPts val="0"/>
              </a:spcBef>
              <a:spcAft>
                <a:spcPts val="0"/>
              </a:spcAft>
              <a:buSzPts val="2400"/>
              <a:buAutoNum type="alphaLcPeriod"/>
            </a:pPr>
            <a:r>
              <a:rPr lang="en" sz="2400" b="1"/>
              <a:t>Therapeutic rapport </a:t>
            </a:r>
            <a:r>
              <a:rPr lang="en" sz="2400"/>
              <a:t>- trusting relationship with a therapist essential to overcoming</a:t>
            </a:r>
            <a:r>
              <a:rPr lang="en" sz="2400" b="1"/>
              <a:t> resistance</a:t>
            </a:r>
            <a:r>
              <a:rPr lang="en" sz="2400"/>
              <a:t>.</a:t>
            </a:r>
            <a:endParaRPr sz="2400"/>
          </a:p>
          <a:p>
            <a:pPr marL="1371600" lvl="2" indent="-381000" rtl="0">
              <a:spcBef>
                <a:spcPts val="0"/>
              </a:spcBef>
              <a:spcAft>
                <a:spcPts val="0"/>
              </a:spcAft>
              <a:buSzPts val="2400"/>
              <a:buAutoNum type="romanLcPeriod"/>
            </a:pPr>
            <a:r>
              <a:rPr lang="en" sz="2400" b="1"/>
              <a:t>Transference </a:t>
            </a:r>
            <a:r>
              <a:rPr lang="en" sz="2400"/>
              <a:t>- patient transfers his or her emotional issues unconsciously to the therapist and develops feelings(+/-) for therapist</a:t>
            </a:r>
            <a:endParaRPr sz="2400"/>
          </a:p>
          <a:p>
            <a:pPr marL="1371600" lvl="2" indent="-381000" rtl="0">
              <a:spcBef>
                <a:spcPts val="0"/>
              </a:spcBef>
              <a:spcAft>
                <a:spcPts val="0"/>
              </a:spcAft>
              <a:buSzPts val="2400"/>
              <a:buAutoNum type="romanLcPeriod"/>
            </a:pPr>
            <a:r>
              <a:rPr lang="en" sz="2400" b="1"/>
              <a:t>Countertransference</a:t>
            </a:r>
            <a:r>
              <a:rPr lang="en" sz="2400"/>
              <a:t> - therapist experiences an unconscious emotional response to the patient</a:t>
            </a:r>
            <a:endParaRPr sz="2400"/>
          </a:p>
          <a:p>
            <a:pPr marL="914400" lvl="1" indent="-381000" rtl="0">
              <a:spcBef>
                <a:spcPts val="0"/>
              </a:spcBef>
              <a:spcAft>
                <a:spcPts val="0"/>
              </a:spcAft>
              <a:buSzPts val="2400"/>
              <a:buAutoNum type="alphaLcPeriod"/>
            </a:pPr>
            <a:r>
              <a:rPr lang="en" sz="2400" b="1"/>
              <a:t>Catharsis</a:t>
            </a:r>
            <a:r>
              <a:rPr lang="en" sz="2400"/>
              <a:t> - intense emotional release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Treatment and Approaches and Modes</a:t>
            </a:r>
            <a:endParaRPr/>
          </a:p>
        </p:txBody>
      </p:sp>
      <p:sp>
        <p:nvSpPr>
          <p:cNvPr id="157" name="Shape 157"/>
          <p:cNvSpPr txBox="1">
            <a:spLocks noGrp="1"/>
          </p:cNvSpPr>
          <p:nvPr>
            <p:ph type="body" idx="1"/>
          </p:nvPr>
        </p:nvSpPr>
        <p:spPr>
          <a:xfrm>
            <a:off x="311700" y="1229875"/>
            <a:ext cx="6767700" cy="3339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 b="1"/>
              <a:t>Psychodynamic Therapies</a:t>
            </a:r>
            <a:endParaRPr b="1"/>
          </a:p>
          <a:p>
            <a:pPr marL="914400" lvl="1" indent="-317500" rtl="0">
              <a:spcBef>
                <a:spcPts val="0"/>
              </a:spcBef>
              <a:spcAft>
                <a:spcPts val="0"/>
              </a:spcAft>
              <a:buSzPts val="1400"/>
              <a:buAutoNum type="alphaLcPeriod"/>
            </a:pPr>
            <a:r>
              <a:rPr lang="en" b="1"/>
              <a:t>Interpersonal psychotherapy - </a:t>
            </a:r>
            <a:r>
              <a:rPr lang="en"/>
              <a:t>focuses on improving existing relationships. Used primarily with depression</a:t>
            </a:r>
            <a:endParaRPr/>
          </a:p>
          <a:p>
            <a:pPr marL="914400" lvl="1" indent="-317500" rtl="0">
              <a:spcBef>
                <a:spcPts val="0"/>
              </a:spcBef>
              <a:spcAft>
                <a:spcPts val="0"/>
              </a:spcAft>
              <a:buSzPts val="1400"/>
              <a:buAutoNum type="alphaLcPeriod"/>
            </a:pPr>
            <a:r>
              <a:rPr lang="en" b="1"/>
              <a:t>Object Relations Therapy</a:t>
            </a:r>
            <a:r>
              <a:rPr lang="en"/>
              <a:t> </a:t>
            </a:r>
            <a:endParaRPr/>
          </a:p>
          <a:p>
            <a:pPr marL="1371600" lvl="2" indent="-317500" rtl="0">
              <a:spcBef>
                <a:spcPts val="0"/>
              </a:spcBef>
              <a:spcAft>
                <a:spcPts val="0"/>
              </a:spcAft>
              <a:buSzPts val="1400"/>
              <a:buAutoNum type="romanLcPeriod"/>
            </a:pPr>
            <a:r>
              <a:rPr lang="en"/>
              <a:t>Object = Significant Person in Client’s life</a:t>
            </a:r>
            <a:endParaRPr/>
          </a:p>
          <a:p>
            <a:pPr marL="1371600" lvl="2" indent="-317500" rtl="0">
              <a:spcBef>
                <a:spcPts val="0"/>
              </a:spcBef>
              <a:spcAft>
                <a:spcPts val="0"/>
              </a:spcAft>
              <a:buSzPts val="1400"/>
              <a:buAutoNum type="romanLcPeriod"/>
            </a:pPr>
            <a:r>
              <a:rPr lang="en"/>
              <a:t>Relation = Emotional Problem Stemming from the relationship</a:t>
            </a:r>
            <a:endParaRPr/>
          </a:p>
          <a:p>
            <a:pPr marL="1828800" lvl="3" indent="-317500" rtl="0">
              <a:spcBef>
                <a:spcPts val="0"/>
              </a:spcBef>
              <a:spcAft>
                <a:spcPts val="0"/>
              </a:spcAft>
              <a:buSzPts val="1400"/>
              <a:buAutoNum type="arabicPeriod"/>
            </a:pPr>
            <a:r>
              <a:rPr lang="en"/>
              <a:t>Note: Therapist will often develop a nurturing/intense relationship</a:t>
            </a: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1847</Words>
  <Application>Microsoft Office PowerPoint</Application>
  <PresentationFormat>On-screen Show (16:9)</PresentationFormat>
  <Paragraphs>200</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Roboto</vt:lpstr>
      <vt:lpstr>Arial</vt:lpstr>
      <vt:lpstr>Geometric</vt:lpstr>
      <vt:lpstr>Abnormal Psych and Therapy</vt:lpstr>
      <vt:lpstr>Do Now</vt:lpstr>
      <vt:lpstr>Essential Question: To what degree are psychotherapeutic approaches similar and different regarding philosophy, techniques and effectiveness?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Treatment and Approaches and Modes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Psych and Therapy</dc:title>
  <cp:lastModifiedBy>Patrick Ackerman</cp:lastModifiedBy>
  <cp:revision>1</cp:revision>
  <dcterms:modified xsi:type="dcterms:W3CDTF">2020-03-18T19:25:07Z</dcterms:modified>
</cp:coreProperties>
</file>