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19"/>
  </p:notesMasterIdLst>
  <p:sldIdLst>
    <p:sldId id="256" r:id="rId3"/>
    <p:sldId id="259" r:id="rId4"/>
    <p:sldId id="260"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Lst>
  <p:sldSz cx="9144000" cy="5143500" type="screen16x9"/>
  <p:notesSz cx="6858000" cy="9144000"/>
  <p:embeddedFontLst>
    <p:embeddedFont>
      <p:font typeface="Roboto" panose="020B060402020202020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53" y="1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font" Target="fonts/font2.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4.fntdata"/><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3.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Shape 29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9" name="Shape 29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Shape 30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5" name="Shape 30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Shape 31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1" name="Shape 31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Shape 31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7" name="Shape 31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Shape 32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3" name="Shape 32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Shape 32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9" name="Shape 32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Shape 33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6" name="Shape 33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rtl="0">
              <a:spcBef>
                <a:spcPts val="0"/>
              </a:spcBef>
              <a:spcAft>
                <a:spcPts val="0"/>
              </a:spcAft>
              <a:buSzPts val="1100"/>
              <a:buAutoNum type="arabicPeriod"/>
            </a:pPr>
            <a:r>
              <a:rPr lang="en"/>
              <a:t>Psychotropic drugs</a:t>
            </a:r>
            <a:endParaRPr/>
          </a:p>
          <a:p>
            <a:pPr marL="457200" lvl="0" indent="-298450" rtl="0">
              <a:spcBef>
                <a:spcPts val="0"/>
              </a:spcBef>
              <a:spcAft>
                <a:spcPts val="0"/>
              </a:spcAft>
              <a:buSzPts val="1100"/>
              <a:buAutoNum type="arabicPeriod"/>
            </a:pPr>
            <a:r>
              <a:rPr lang="en"/>
              <a:t>Neurotransmitters</a:t>
            </a:r>
            <a:endParaRPr/>
          </a:p>
          <a:p>
            <a:pPr marL="457200" lvl="0" indent="-298450" rtl="0">
              <a:spcBef>
                <a:spcPts val="0"/>
              </a:spcBef>
              <a:spcAft>
                <a:spcPts val="0"/>
              </a:spcAft>
              <a:buSzPts val="1100"/>
              <a:buAutoNum type="arabicPeriod"/>
            </a:pPr>
            <a:r>
              <a:rPr lang="en"/>
              <a:t>Cure</a:t>
            </a:r>
            <a:endParaRPr/>
          </a:p>
          <a:p>
            <a:pPr marL="457200" lvl="0" indent="-298450" rtl="0">
              <a:spcBef>
                <a:spcPts val="0"/>
              </a:spcBef>
              <a:spcAft>
                <a:spcPts val="0"/>
              </a:spcAft>
              <a:buSzPts val="1100"/>
              <a:buAutoNum type="arabicPeriod"/>
            </a:pPr>
            <a:r>
              <a:rPr lang="en"/>
              <a:t>Tardive dyskinesia (TD)</a:t>
            </a:r>
            <a:endParaRPr/>
          </a:p>
          <a:p>
            <a:pPr marL="457200" lvl="0" indent="-298450">
              <a:spcBef>
                <a:spcPts val="0"/>
              </a:spcBef>
              <a:spcAft>
                <a:spcPts val="0"/>
              </a:spcAft>
              <a:buSzPts val="1100"/>
              <a:buAutoNum type="arabicPeriod"/>
            </a:pPr>
            <a:r>
              <a:rPr lang="en"/>
              <a:t>When the paitent poses a risk to the community or themselves or when a court orders the records be released</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2" name="Shape 26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sz="900">
                <a:solidFill>
                  <a:srgbClr val="666666"/>
                </a:solidFill>
              </a:rPr>
              <a:t>One key is between REBT and CBT is that CBT is usually focused on individuals working on what Dr. Albert Ellis called, the “inelegant” solution whereas REBT is mostly focused on individual’s working on the “elegant” solution.</a:t>
            </a:r>
            <a:endParaRPr sz="900">
              <a:solidFill>
                <a:srgbClr val="666666"/>
              </a:solidFill>
            </a:endParaRPr>
          </a:p>
          <a:p>
            <a:pPr marL="0" lvl="0" indent="0" rtl="0">
              <a:lnSpc>
                <a:spcPct val="115000"/>
              </a:lnSpc>
              <a:spcBef>
                <a:spcPts val="1500"/>
              </a:spcBef>
              <a:spcAft>
                <a:spcPts val="0"/>
              </a:spcAft>
              <a:buNone/>
            </a:pPr>
            <a:r>
              <a:rPr lang="en" sz="900">
                <a:solidFill>
                  <a:srgbClr val="666666"/>
                </a:solidFill>
              </a:rPr>
              <a:t>Here is a practical example to understand the difference:</a:t>
            </a:r>
            <a:endParaRPr sz="900">
              <a:solidFill>
                <a:srgbClr val="666666"/>
              </a:solidFill>
            </a:endParaRPr>
          </a:p>
          <a:p>
            <a:pPr marL="0" lvl="0" indent="0" rtl="0">
              <a:lnSpc>
                <a:spcPct val="115000"/>
              </a:lnSpc>
              <a:spcBef>
                <a:spcPts val="1500"/>
              </a:spcBef>
              <a:spcAft>
                <a:spcPts val="0"/>
              </a:spcAft>
              <a:buNone/>
            </a:pPr>
            <a:r>
              <a:rPr lang="en" sz="900">
                <a:solidFill>
                  <a:srgbClr val="666666"/>
                </a:solidFill>
              </a:rPr>
              <a:t>Think about a guy who avoids going out socially because he is afraid that he might not fit in and people won’t like him. In CBT, the therapist asks questions like how do you know you won’t fit it or be liked? Can you think of similar situations where you were liked or you did fit in? Maybe this time things will be different? What are some of your strengths that people would notice and like?” etc. As you can begin to see, the focus is getting the client to believe that if he did go out, he would likely be successful in that at least some people would probably like him.</a:t>
            </a:r>
            <a:endParaRPr sz="900">
              <a:solidFill>
                <a:srgbClr val="666666"/>
              </a:solidFill>
            </a:endParaRPr>
          </a:p>
          <a:p>
            <a:pPr marL="0" lvl="0" indent="0" rtl="0">
              <a:lnSpc>
                <a:spcPct val="115000"/>
              </a:lnSpc>
              <a:spcBef>
                <a:spcPts val="1500"/>
              </a:spcBef>
              <a:spcAft>
                <a:spcPts val="0"/>
              </a:spcAft>
              <a:buNone/>
            </a:pPr>
            <a:r>
              <a:rPr lang="en" sz="900">
                <a:solidFill>
                  <a:srgbClr val="666666"/>
                </a:solidFill>
              </a:rPr>
              <a:t>In REBT, the client would be asked, “So let’s suppose that you did go out and you didn’t fit in that well and no one liked you. What is so AWFUL about that? Do you need to base how you feel about yourself on what others think about you?  Could you imagine just being disappointed rather than a major catastrophe if your worst concerns about going out turned out to be true? As you can begin to see, REBT seeks to attack the underlying negative core beliefs associated with the individual’s sense of self worth.</a:t>
            </a:r>
            <a:endParaRPr sz="900">
              <a:solidFill>
                <a:srgbClr val="666666"/>
              </a:solidFill>
            </a:endParaRPr>
          </a:p>
          <a:p>
            <a:pPr marL="0" lvl="0" indent="0" rtl="0">
              <a:lnSpc>
                <a:spcPct val="115000"/>
              </a:lnSpc>
              <a:spcBef>
                <a:spcPts val="1500"/>
              </a:spcBef>
              <a:spcAft>
                <a:spcPts val="0"/>
              </a:spcAft>
              <a:buNone/>
            </a:pPr>
            <a:r>
              <a:rPr lang="en" sz="900">
                <a:solidFill>
                  <a:srgbClr val="666666"/>
                </a:solidFill>
              </a:rPr>
              <a:t>Another key difference between Rational Emotive Behavior Therapy and Cognitive Behavior Therapy is the forcefulness modeled by the therapist in challenging negative beliefs and the encouragement of the client to similarly practice very forceful and passionate disputing of the negative beliefs. For example, strongly and loudly say something like “I prefer but never NEED the love, acceptance or approval of others.” “Whenever I don’t get what I really want, it is disappointing but NEVER AWFUL”.</a:t>
            </a:r>
            <a:endParaRPr sz="900">
              <a:solidFill>
                <a:srgbClr val="666666"/>
              </a:solidFill>
            </a:endParaRPr>
          </a:p>
          <a:p>
            <a:pPr marL="0" lvl="0" indent="0" rtl="0">
              <a:lnSpc>
                <a:spcPct val="115000"/>
              </a:lnSpc>
              <a:spcBef>
                <a:spcPts val="1500"/>
              </a:spcBef>
              <a:spcAft>
                <a:spcPts val="0"/>
              </a:spcAft>
              <a:buNone/>
            </a:pPr>
            <a:r>
              <a:rPr lang="en" sz="900">
                <a:solidFill>
                  <a:srgbClr val="666666"/>
                </a:solidFill>
              </a:rPr>
              <a:t>These are but two keys examples of the differences between Rational Emotive Behavior Therapy and Cognitive Behavior Therapy.</a:t>
            </a:r>
            <a:endParaRPr sz="900">
              <a:solidFill>
                <a:srgbClr val="666666"/>
              </a:solidFill>
            </a:endParaRPr>
          </a:p>
          <a:p>
            <a:pPr marL="0" lvl="0" indent="0">
              <a:spcBef>
                <a:spcPts val="150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8" name="Shape 2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sz="900">
                <a:solidFill>
                  <a:srgbClr val="666666"/>
                </a:solidFill>
              </a:rPr>
              <a:t>One key is between REBT and CBT is that CBT is usually focused on individuals working on what Dr. Albert Ellis called, the “inelegant” solution whereas REBT is mostly focused on individual’s working on the “elegant” solution.</a:t>
            </a:r>
            <a:endParaRPr sz="900">
              <a:solidFill>
                <a:srgbClr val="666666"/>
              </a:solidFill>
            </a:endParaRPr>
          </a:p>
          <a:p>
            <a:pPr marL="0" lvl="0" indent="0" rtl="0">
              <a:lnSpc>
                <a:spcPct val="115000"/>
              </a:lnSpc>
              <a:spcBef>
                <a:spcPts val="1500"/>
              </a:spcBef>
              <a:spcAft>
                <a:spcPts val="0"/>
              </a:spcAft>
              <a:buNone/>
            </a:pPr>
            <a:r>
              <a:rPr lang="en" sz="900">
                <a:solidFill>
                  <a:srgbClr val="666666"/>
                </a:solidFill>
              </a:rPr>
              <a:t>Here is a practical example to understand the difference:</a:t>
            </a:r>
            <a:endParaRPr sz="900">
              <a:solidFill>
                <a:srgbClr val="666666"/>
              </a:solidFill>
            </a:endParaRPr>
          </a:p>
          <a:p>
            <a:pPr marL="0" lvl="0" indent="0" rtl="0">
              <a:lnSpc>
                <a:spcPct val="115000"/>
              </a:lnSpc>
              <a:spcBef>
                <a:spcPts val="1500"/>
              </a:spcBef>
              <a:spcAft>
                <a:spcPts val="0"/>
              </a:spcAft>
              <a:buNone/>
            </a:pPr>
            <a:r>
              <a:rPr lang="en" sz="900">
                <a:solidFill>
                  <a:srgbClr val="666666"/>
                </a:solidFill>
              </a:rPr>
              <a:t>Think about a guy who avoids going out socially because he is afraid that he might not fit in and people won’t like him. In CBT, the therapist asks questions like how do you know you won’t fit it or be liked? Can you think of similar situations where you were liked or you did fit in? Maybe this time things will be different? What are some of your strengths that people would notice and like?” etc. As you can begin to see, the focus is getting the client to believe that if he did go out, he would likely be successful in that at least some people would probably like him.</a:t>
            </a:r>
            <a:endParaRPr sz="900">
              <a:solidFill>
                <a:srgbClr val="666666"/>
              </a:solidFill>
            </a:endParaRPr>
          </a:p>
          <a:p>
            <a:pPr marL="0" lvl="0" indent="0" rtl="0">
              <a:lnSpc>
                <a:spcPct val="115000"/>
              </a:lnSpc>
              <a:spcBef>
                <a:spcPts val="1500"/>
              </a:spcBef>
              <a:spcAft>
                <a:spcPts val="0"/>
              </a:spcAft>
              <a:buNone/>
            </a:pPr>
            <a:r>
              <a:rPr lang="en" sz="900">
                <a:solidFill>
                  <a:srgbClr val="666666"/>
                </a:solidFill>
              </a:rPr>
              <a:t>In REBT, the client would be asked, “So let’s suppose that you did go out and you didn’t fit in that well and no one liked you. What is so AWFUL about that? Do you need to base how you feel about yourself on what others think about you?  Could you imagine just being disappointed rather than a major catastrophe if your worst concerns about going out turned out to be true? As you can begin to see, REBT seeks to attack the underlying negative core beliefs associated with the individual’s sense of self worth.</a:t>
            </a:r>
            <a:endParaRPr sz="900">
              <a:solidFill>
                <a:srgbClr val="666666"/>
              </a:solidFill>
            </a:endParaRPr>
          </a:p>
          <a:p>
            <a:pPr marL="0" lvl="0" indent="0" rtl="0">
              <a:lnSpc>
                <a:spcPct val="115000"/>
              </a:lnSpc>
              <a:spcBef>
                <a:spcPts val="1500"/>
              </a:spcBef>
              <a:spcAft>
                <a:spcPts val="0"/>
              </a:spcAft>
              <a:buNone/>
            </a:pPr>
            <a:r>
              <a:rPr lang="en" sz="900">
                <a:solidFill>
                  <a:srgbClr val="666666"/>
                </a:solidFill>
              </a:rPr>
              <a:t>Another key difference between Rational Emotive Behavior Therapy and Cognitive Behavior Therapy is the forcefulness modeled by the therapist in challenging negative beliefs and the encouragement of the client to similarly practice very forceful and passionate disputing of the negative beliefs. For example, strongly and loudly say something like “I prefer but never NEED the love, acceptance or approval of others.” “Whenever I don’t get what I really want, it is disappointing but NEVER AWFUL”.</a:t>
            </a:r>
            <a:endParaRPr sz="900">
              <a:solidFill>
                <a:srgbClr val="666666"/>
              </a:solidFill>
            </a:endParaRPr>
          </a:p>
          <a:p>
            <a:pPr marL="0" lvl="0" indent="0" rtl="0">
              <a:lnSpc>
                <a:spcPct val="115000"/>
              </a:lnSpc>
              <a:spcBef>
                <a:spcPts val="1500"/>
              </a:spcBef>
              <a:spcAft>
                <a:spcPts val="0"/>
              </a:spcAft>
              <a:buNone/>
            </a:pPr>
            <a:r>
              <a:rPr lang="en" sz="900">
                <a:solidFill>
                  <a:srgbClr val="666666"/>
                </a:solidFill>
              </a:rPr>
              <a:t>These are but two keys examples of the differences between Rational Emotive Behavior Therapy and Cognitive Behavior Therapy.</a:t>
            </a:r>
            <a:endParaRPr sz="900">
              <a:solidFill>
                <a:srgbClr val="666666"/>
              </a:solidFill>
            </a:endParaRPr>
          </a:p>
          <a:p>
            <a:pPr marL="0" lvl="0" indent="0" rtl="0">
              <a:spcBef>
                <a:spcPts val="150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Shape 27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4" name="Shape 27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Group therapy can be a vital element to mental healing - knowing you are not alone. In a small group 6 -12 people with similar problems come together under the direction or facilitation of a trained therapist or counselor to discuss their psychological issues.</a:t>
            </a:r>
            <a:endParaRPr/>
          </a:p>
          <a:p>
            <a:pPr marL="457200" lvl="0" indent="-298450" rtl="0">
              <a:spcBef>
                <a:spcPts val="0"/>
              </a:spcBef>
              <a:spcAft>
                <a:spcPts val="0"/>
              </a:spcAft>
              <a:buSzPts val="1100"/>
              <a:buChar char="-"/>
            </a:pPr>
            <a:r>
              <a:rPr lang="en"/>
              <a:t>Benefits - not alone, counselor can monitor interactions  and encourage healthy behaviors, and help them gain coping skills</a:t>
            </a:r>
            <a:endParaRPr/>
          </a:p>
          <a:p>
            <a:pPr marL="457200" lvl="0" indent="-298450" rtl="0">
              <a:spcBef>
                <a:spcPts val="0"/>
              </a:spcBef>
              <a:spcAft>
                <a:spcPts val="0"/>
              </a:spcAft>
              <a:buSzPts val="1100"/>
              <a:buChar char="-"/>
            </a:pPr>
            <a:r>
              <a:rPr lang="en"/>
              <a:t>Less expensive</a:t>
            </a:r>
            <a:endParaRPr/>
          </a:p>
          <a:p>
            <a:pPr marL="0" lvl="0" indent="0" rtl="0">
              <a:spcBef>
                <a:spcPts val="0"/>
              </a:spcBef>
              <a:spcAft>
                <a:spcPts val="0"/>
              </a:spcAft>
              <a:buNone/>
            </a:pPr>
            <a:endParaRPr/>
          </a:p>
          <a:p>
            <a:pPr marL="0" lvl="0" indent="0" rtl="0">
              <a:spcBef>
                <a:spcPts val="0"/>
              </a:spcBef>
              <a:spcAft>
                <a:spcPts val="0"/>
              </a:spcAft>
              <a:buNone/>
            </a:pPr>
            <a:r>
              <a:rPr lang="en"/>
              <a:t>Self Help - AA - 12 step program, with a sponsor who each individual can call  for support</a:t>
            </a:r>
            <a:endParaRPr/>
          </a:p>
          <a:p>
            <a:pPr marL="457200" lvl="0" indent="-298450" rtl="0">
              <a:spcBef>
                <a:spcPts val="0"/>
              </a:spcBef>
              <a:spcAft>
                <a:spcPts val="0"/>
              </a:spcAft>
              <a:buSzPts val="1100"/>
              <a:buChar char="-"/>
            </a:pPr>
            <a:r>
              <a:rPr lang="en"/>
              <a:t>Duplicated by Narcotics Anonymous, Gamblers Anonymous, Overeaters Anonymous, Alzheimer’s support, depression, anxiety, anger management and families of ADHD children</a:t>
            </a:r>
            <a:endParaRPr/>
          </a:p>
          <a:p>
            <a:pPr marL="0" lvl="0" indent="0" rtl="0">
              <a:spcBef>
                <a:spcPts val="0"/>
              </a:spcBef>
              <a:spcAft>
                <a:spcPts val="0"/>
              </a:spcAft>
              <a:buNone/>
            </a:pPr>
            <a:endParaRPr/>
          </a:p>
          <a:p>
            <a:pPr marL="0" lvl="0" indent="0" rtl="0">
              <a:spcBef>
                <a:spcPts val="0"/>
              </a:spcBef>
              <a:spcAft>
                <a:spcPts val="0"/>
              </a:spcAft>
              <a:buNone/>
            </a:pPr>
            <a:r>
              <a:rPr lang="en"/>
              <a:t>Family Therapy</a:t>
            </a:r>
            <a:endParaRPr/>
          </a:p>
          <a:p>
            <a:pPr marL="0" lvl="0" indent="0"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Shape 27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0" name="Shape 2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Shape 28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6" name="Shape 2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APA includes specific guidelines to promote better cultural competence in the field:</a:t>
            </a:r>
            <a:endParaRPr/>
          </a:p>
          <a:p>
            <a:pPr marL="457200" lvl="0" indent="-298450" rtl="0">
              <a:spcBef>
                <a:spcPts val="0"/>
              </a:spcBef>
              <a:spcAft>
                <a:spcPts val="0"/>
              </a:spcAft>
              <a:buSzPts val="1100"/>
              <a:buAutoNum type="arabicPeriod"/>
            </a:pPr>
            <a:r>
              <a:rPr lang="en"/>
              <a:t> Therapist needs to be self aware - aware of biases</a:t>
            </a:r>
            <a:endParaRPr/>
          </a:p>
          <a:p>
            <a:pPr marL="457200" lvl="0" indent="-298450" rtl="0">
              <a:spcBef>
                <a:spcPts val="0"/>
              </a:spcBef>
              <a:spcAft>
                <a:spcPts val="0"/>
              </a:spcAft>
              <a:buSzPts val="1100"/>
              <a:buAutoNum type="arabicPeriod"/>
            </a:pPr>
            <a:r>
              <a:rPr lang="en"/>
              <a:t>Knowledge of the client’s cultural context</a:t>
            </a:r>
            <a:endParaRPr/>
          </a:p>
          <a:p>
            <a:pPr marL="457200" lvl="0" indent="-298450" rtl="0">
              <a:spcBef>
                <a:spcPts val="0"/>
              </a:spcBef>
              <a:spcAft>
                <a:spcPts val="0"/>
              </a:spcAft>
              <a:buSzPts val="1100"/>
              <a:buAutoNum type="arabicPeriod"/>
            </a:pPr>
            <a:r>
              <a:rPr lang="en"/>
              <a:t>Knowledge of the persoanl factors unique to the client</a:t>
            </a:r>
            <a:endParaRPr/>
          </a:p>
          <a:p>
            <a:pPr marL="457200" lvl="0" indent="-298450" rtl="0">
              <a:spcBef>
                <a:spcPts val="0"/>
              </a:spcBef>
              <a:spcAft>
                <a:spcPts val="0"/>
              </a:spcAft>
              <a:buSzPts val="1100"/>
              <a:buAutoNum type="arabicPeriod"/>
            </a:pPr>
            <a:endParaRPr/>
          </a:p>
          <a:p>
            <a:pPr marL="457200" lvl="0" indent="-298450" rtl="0">
              <a:spcBef>
                <a:spcPts val="0"/>
              </a:spcBef>
              <a:spcAft>
                <a:spcPts val="0"/>
              </a:spcAft>
              <a:buSzPts val="1100"/>
              <a:buAutoNum type="arabicPeriod"/>
            </a:pPr>
            <a:r>
              <a:rPr lang="en"/>
              <a:t>Knowledge of appropriate interventions</a:t>
            </a:r>
            <a:endParaRPr/>
          </a:p>
          <a:p>
            <a:pPr marL="0" lvl="0" indent="0" rtl="0">
              <a:spcBef>
                <a:spcPts val="0"/>
              </a:spcBef>
              <a:spcAft>
                <a:spcPts val="0"/>
              </a:spcAft>
              <a:buNone/>
            </a:pPr>
            <a:endParaRPr/>
          </a:p>
          <a:p>
            <a:pPr marL="0" lvl="0" indent="0" rtl="0">
              <a:spcBef>
                <a:spcPts val="0"/>
              </a:spcBef>
              <a:spcAft>
                <a:spcPts val="0"/>
              </a:spcAft>
              <a:buNone/>
            </a:pPr>
            <a:r>
              <a:rPr lang="en"/>
              <a:t>Gender competence - ability to provide effective treatment by recogniing and effectively responding to the influence of gender factors in teh therapeutic relationship.</a:t>
            </a:r>
            <a:endParaRPr/>
          </a:p>
          <a:p>
            <a:pPr marL="0" lvl="0" indent="0" rtl="0">
              <a:spcBef>
                <a:spcPts val="0"/>
              </a:spcBef>
              <a:spcAft>
                <a:spcPts val="0"/>
              </a:spcAft>
              <a:buNone/>
            </a:pPr>
            <a:r>
              <a:rPr lang="en"/>
              <a:t>  I.E.  In Western Cultures, such as US, women are culturally trained to express such emotion as sadness and fear while males are taught to repress such emotions. Consequently how we express depression is different between the two genders.  </a:t>
            </a:r>
            <a:endParaRPr/>
          </a:p>
          <a:p>
            <a:pPr marL="0" lvl="0" indent="0" rtl="0">
              <a:spcBef>
                <a:spcPts val="0"/>
              </a:spcBef>
              <a:spcAft>
                <a:spcPts val="0"/>
              </a:spcAft>
              <a:buNone/>
            </a:pPr>
            <a:endParaRPr/>
          </a:p>
          <a:p>
            <a:pPr marL="0" lvl="0" indent="0" rtl="0">
              <a:spcBef>
                <a:spcPts val="0"/>
              </a:spcBef>
              <a:spcAft>
                <a:spcPts val="0"/>
              </a:spcAft>
              <a:buNone/>
            </a:pPr>
            <a:r>
              <a:rPr lang="en"/>
              <a:t>Since the 1950s they started to deinstitutionalize Mental health care. </a:t>
            </a:r>
            <a:endParaRPr/>
          </a:p>
          <a:p>
            <a:pPr marL="0" lvl="0" indent="0" rtl="0">
              <a:spcBef>
                <a:spcPts val="0"/>
              </a:spcBef>
              <a:spcAft>
                <a:spcPts val="0"/>
              </a:spcAft>
              <a:buNone/>
            </a:pPr>
            <a:r>
              <a:rPr lang="en"/>
              <a:t>The 1963 Community Mental Health ACt marked a national shift toward establishing community mental health centers across the nation.</a:t>
            </a:r>
            <a:endParaRPr/>
          </a:p>
          <a:p>
            <a:pPr marL="0" lvl="0" indent="0" rtl="0">
              <a:spcBef>
                <a:spcPts val="0"/>
              </a:spcBef>
              <a:spcAft>
                <a:spcPts val="0"/>
              </a:spcAft>
              <a:buNone/>
            </a:pPr>
            <a:endParaRPr/>
          </a:p>
          <a:p>
            <a:pPr marL="0" lvl="0" indent="0">
              <a:spcBef>
                <a:spcPts val="0"/>
              </a:spcBef>
              <a:spcAft>
                <a:spcPts val="0"/>
              </a:spcAft>
              <a:buNone/>
            </a:pPr>
            <a:r>
              <a:rPr lang="en"/>
              <a:t>Community Support Programs comprise a sytstem of treatment ofthe severly mentally ill using a case maanger who coordinates the services and treamtents that each client needs to acive or maintain healhty funcitoning in their community. </a:t>
            </a:r>
            <a:endParaRPr/>
          </a:p>
          <a:p>
            <a:pPr marL="0" lvl="0" indent="0">
              <a:spcBef>
                <a:spcPts val="0"/>
              </a:spcBef>
              <a:spcAft>
                <a:spcPts val="0"/>
              </a:spcAft>
              <a:buNone/>
            </a:pPr>
            <a:endParaRPr/>
          </a:p>
          <a:p>
            <a:pPr marL="0" lvl="0" indent="0">
              <a:spcBef>
                <a:spcPts val="0"/>
              </a:spcBef>
              <a:spcAft>
                <a:spcPts val="0"/>
              </a:spcAft>
              <a:buNone/>
            </a:pPr>
            <a:r>
              <a:rPr lang="en"/>
              <a:t>Assertive Community Treatment teams provide specialized support, treatment and whatever else is needed to enable the person to achieve and maintqin community integration adn to prvent homelessness or rehospitalization.  It includes:</a:t>
            </a:r>
            <a:endParaRPr/>
          </a:p>
          <a:p>
            <a:pPr marL="457200" lvl="0" indent="-298450" rtl="0">
              <a:spcBef>
                <a:spcPts val="0"/>
              </a:spcBef>
              <a:spcAft>
                <a:spcPts val="0"/>
              </a:spcAft>
              <a:buSzPts val="1100"/>
              <a:buChar char="-"/>
            </a:pPr>
            <a:r>
              <a:rPr lang="en"/>
              <a:t>Psychotropic drug management</a:t>
            </a:r>
            <a:endParaRPr/>
          </a:p>
          <a:p>
            <a:pPr marL="457200" lvl="0" indent="-298450" rtl="0">
              <a:spcBef>
                <a:spcPts val="0"/>
              </a:spcBef>
              <a:spcAft>
                <a:spcPts val="0"/>
              </a:spcAft>
              <a:buSzPts val="1100"/>
              <a:buChar char="-"/>
            </a:pPr>
            <a:r>
              <a:rPr lang="en"/>
              <a:t>Assertive community treatmnet</a:t>
            </a:r>
            <a:endParaRPr/>
          </a:p>
          <a:p>
            <a:pPr marL="457200" lvl="0" indent="-298450" rtl="0">
              <a:spcBef>
                <a:spcPts val="0"/>
              </a:spcBef>
              <a:spcAft>
                <a:spcPts val="0"/>
              </a:spcAft>
              <a:buSzPts val="1100"/>
              <a:buChar char="-"/>
            </a:pPr>
            <a:r>
              <a:rPr lang="en"/>
              <a:t>Employment support</a:t>
            </a:r>
            <a:endParaRPr/>
          </a:p>
          <a:p>
            <a:pPr marL="457200" lvl="0" indent="-298450" rtl="0">
              <a:spcBef>
                <a:spcPts val="0"/>
              </a:spcBef>
              <a:spcAft>
                <a:spcPts val="0"/>
              </a:spcAft>
              <a:buSzPts val="1100"/>
              <a:buChar char="-"/>
            </a:pPr>
            <a:r>
              <a:rPr lang="en"/>
              <a:t>Family support</a:t>
            </a:r>
            <a:endParaRPr/>
          </a:p>
          <a:p>
            <a:pPr marL="457200" lvl="0" indent="-298450" rtl="0">
              <a:spcBef>
                <a:spcPts val="0"/>
              </a:spcBef>
              <a:spcAft>
                <a:spcPts val="0"/>
              </a:spcAft>
              <a:buSzPts val="1100"/>
              <a:buChar char="-"/>
            </a:pPr>
            <a:r>
              <a:rPr lang="en"/>
              <a:t>Treatment for co-occuring disorders</a:t>
            </a:r>
            <a:endParaRPr/>
          </a:p>
          <a:p>
            <a:pPr marL="457200" lvl="0" indent="-298450" rtl="0">
              <a:spcBef>
                <a:spcPts val="0"/>
              </a:spcBef>
              <a:spcAft>
                <a:spcPts val="0"/>
              </a:spcAft>
              <a:buSzPts val="1100"/>
              <a:buChar char="-"/>
            </a:pPr>
            <a:r>
              <a:rPr lang="en"/>
              <a:t>Recovery orientation</a:t>
            </a:r>
            <a:endParaRPr/>
          </a:p>
          <a:p>
            <a:pPr marL="0" lvl="0" indent="0" rtl="0">
              <a:spcBef>
                <a:spcPts val="0"/>
              </a:spcBef>
              <a:spcAft>
                <a:spcPts val="0"/>
              </a:spcAft>
              <a:buNone/>
            </a:pPr>
            <a:endParaRPr/>
          </a:p>
          <a:p>
            <a:pPr marL="0" lvl="0" indent="0" rtl="0">
              <a:spcBef>
                <a:spcPts val="0"/>
              </a:spcBef>
              <a:spcAft>
                <a:spcPts val="0"/>
              </a:spcAft>
              <a:buNone/>
            </a:pPr>
            <a:r>
              <a:rPr lang="en"/>
              <a:t>Assissted outpatient treatment - civil court order requireing commmunit ymental health services.  These choudl be court orded treatment plan tusually include psychiatric med and or attending treatment sessions.</a:t>
            </a:r>
            <a:endParaRPr/>
          </a:p>
          <a:p>
            <a:pPr marL="0" lvl="0" indent="0" rtl="0">
              <a:spcBef>
                <a:spcPts val="0"/>
              </a:spcBef>
              <a:spcAft>
                <a:spcPts val="0"/>
              </a:spcAft>
              <a:buNone/>
            </a:pPr>
            <a:r>
              <a:rPr lang="en"/>
              <a:t>     AOT -   In New York this is called Kendra’s Law - a Man with schizophrenia who was medicated for the disorder killed a woman name Kendra by pushing her ont othe path of a subway train.  The state of NEw York passed Kendra’s Law to require psychiatric treatment fo rpeople with severe mental illness as condition for living in their community.</a:t>
            </a:r>
            <a:endParaRPr/>
          </a:p>
          <a:p>
            <a:pPr marL="0" lvl="0" indent="0" rtl="0">
              <a:spcBef>
                <a:spcPts val="0"/>
              </a:spcBef>
              <a:spcAft>
                <a:spcPts val="0"/>
              </a:spcAft>
              <a:buNone/>
            </a:pPr>
            <a:endParaRPr/>
          </a:p>
          <a:p>
            <a:pPr marL="0" lvl="0" indent="0" rtl="0">
              <a:spcBef>
                <a:spcPts val="0"/>
              </a:spcBef>
              <a:spcAft>
                <a:spcPts val="0"/>
              </a:spcAft>
              <a:buNone/>
            </a:pPr>
            <a:endParaRPr/>
          </a:p>
          <a:p>
            <a:pPr marL="0" lvl="0" indent="0" rtl="0">
              <a:spcBef>
                <a:spcPts val="0"/>
              </a:spcBef>
              <a:spcAft>
                <a:spcPts val="0"/>
              </a:spcAft>
              <a:buNone/>
            </a:pPr>
            <a:r>
              <a:rPr lang="en"/>
              <a:t>Assessing  Community Mental Health</a:t>
            </a:r>
            <a:endParaRPr/>
          </a:p>
          <a:p>
            <a:pPr marL="0" lvl="0" indent="0" rtl="0">
              <a:spcBef>
                <a:spcPts val="0"/>
              </a:spcBef>
              <a:spcAft>
                <a:spcPts val="0"/>
              </a:spcAft>
              <a:buNone/>
            </a:pPr>
            <a:r>
              <a:rPr lang="en"/>
              <a:t>20 - 25% homeless suffere severe mental illness.</a:t>
            </a:r>
            <a:endParaRPr/>
          </a:p>
          <a:p>
            <a:pPr marL="0" lvl="0" indent="0" rtl="0">
              <a:spcBef>
                <a:spcPts val="0"/>
              </a:spcBef>
              <a:spcAft>
                <a:spcPts val="0"/>
              </a:spcAft>
              <a:buNone/>
            </a:pPr>
            <a:r>
              <a:rPr lang="en"/>
              <a:t>Some argue psychiatric facilities are replaced by the streets or jails.</a:t>
            </a:r>
            <a:endParaRPr/>
          </a:p>
          <a:p>
            <a:pPr marL="0" lvl="0" indent="0" rtl="0">
              <a:spcBef>
                <a:spcPts val="0"/>
              </a:spcBef>
              <a:spcAft>
                <a:spcPts val="0"/>
              </a:spcAft>
              <a:buNone/>
            </a:pPr>
            <a:endParaRPr/>
          </a:p>
          <a:p>
            <a:pPr marL="0" lvl="0" indent="0">
              <a:spcBef>
                <a:spcPts val="0"/>
              </a:spcBef>
              <a:spcAft>
                <a:spcPts val="0"/>
              </a:spcAft>
              <a:buNone/>
            </a:pPr>
            <a:r>
              <a:rPr lang="en"/>
              <a:t>Often - comorbidity - two or more psychological disorders at once. Substance abuse is often teh common disorder amont pwople with severe mental illness, and this factor has contributed to a dramatic increase in incarceration.</a:t>
            </a:r>
            <a:endParaRPr/>
          </a:p>
          <a:p>
            <a:pPr marL="0" lvl="0" indent="0">
              <a:spcBef>
                <a:spcPts val="0"/>
              </a:spcBef>
              <a:spcAft>
                <a:spcPts val="0"/>
              </a:spcAft>
              <a:buNone/>
            </a:pPr>
            <a:endParaRPr/>
          </a:p>
          <a:p>
            <a:pPr marL="0" lvl="0" indent="0">
              <a:spcBef>
                <a:spcPts val="0"/>
              </a:spcBef>
              <a:spcAft>
                <a:spcPts val="0"/>
              </a:spcAft>
              <a:buNone/>
            </a:pPr>
            <a:endParaRPr/>
          </a:p>
          <a:p>
            <a:pPr marL="0" lvl="0" indent="0">
              <a:spcBef>
                <a:spcPts val="0"/>
              </a:spcBef>
              <a:spcAft>
                <a:spcPts val="0"/>
              </a:spcAft>
              <a:buNone/>
            </a:pPr>
            <a:r>
              <a:rPr lang="en"/>
              <a:t>pREVENTATIVE</a:t>
            </a:r>
            <a:endParaRPr/>
          </a:p>
          <a:p>
            <a:pPr marL="457200" lvl="0" indent="-298450" rtl="0">
              <a:spcBef>
                <a:spcPts val="0"/>
              </a:spcBef>
              <a:spcAft>
                <a:spcPts val="0"/>
              </a:spcAft>
              <a:buSzPts val="1100"/>
              <a:buAutoNum type="arabicPeriod"/>
            </a:pPr>
            <a:r>
              <a:rPr lang="en"/>
              <a:t>Social Determinants - factors such as poverty, violence, economic and political inequality, and even social media are associated with a rise in mental illness.</a:t>
            </a:r>
            <a:endParaRPr/>
          </a:p>
          <a:p>
            <a:pPr marL="457200" lvl="0" indent="-298450" rtl="0">
              <a:spcBef>
                <a:spcPts val="0"/>
              </a:spcBef>
              <a:spcAft>
                <a:spcPts val="0"/>
              </a:spcAft>
              <a:buSzPts val="1100"/>
              <a:buAutoNum type="arabicPeriod"/>
            </a:pPr>
            <a:r>
              <a:rPr lang="en"/>
              <a:t>REsilence -  ability of the individuals or communities to absorb the trauma associated with an event or crisis and essentially bounce back.</a:t>
            </a:r>
            <a:endParaRPr/>
          </a:p>
          <a:p>
            <a:pPr marL="914400" lvl="1" indent="-298450" rtl="0">
              <a:spcBef>
                <a:spcPts val="0"/>
              </a:spcBef>
              <a:spcAft>
                <a:spcPts val="0"/>
              </a:spcAft>
              <a:buSzPts val="1100"/>
              <a:buAutoNum type="alphaLcPeriod"/>
            </a:pPr>
            <a:r>
              <a:rPr lang="en"/>
              <a:t>Crisis centers</a:t>
            </a:r>
            <a:endParaRPr/>
          </a:p>
          <a:p>
            <a:pPr marL="914400" lvl="1" indent="-298450" rtl="0">
              <a:spcBef>
                <a:spcPts val="0"/>
              </a:spcBef>
              <a:spcAft>
                <a:spcPts val="0"/>
              </a:spcAft>
              <a:buSzPts val="1100"/>
              <a:buAutoNum type="alphaLcPeriod"/>
            </a:pPr>
            <a:r>
              <a:rPr lang="en"/>
              <a:t>Crisis hotlines</a:t>
            </a:r>
            <a:endParaRPr/>
          </a:p>
          <a:p>
            <a:pPr marL="457200" lvl="0" indent="-298450" rtl="0">
              <a:spcBef>
                <a:spcPts val="0"/>
              </a:spcBef>
              <a:spcAft>
                <a:spcPts val="0"/>
              </a:spcAft>
              <a:buSzPts val="1100"/>
              <a:buAutoNum type="arabicPeriod"/>
            </a:pPr>
            <a:r>
              <a:rPr lang="en"/>
              <a:t>Continuum of Care</a:t>
            </a:r>
            <a:endParaRPr/>
          </a:p>
          <a:p>
            <a:pPr marL="457200" lvl="0" indent="-298450" rtl="0">
              <a:spcBef>
                <a:spcPts val="0"/>
              </a:spcBef>
              <a:spcAft>
                <a:spcPts val="0"/>
              </a:spcAft>
              <a:buSzPts val="1100"/>
              <a:buAutoNum type="arabicPeriod"/>
            </a:pPr>
            <a:r>
              <a:rPr lang="en"/>
              <a:t>Parenting and Family Support</a:t>
            </a:r>
            <a:endParaRPr/>
          </a:p>
          <a:p>
            <a:pPr marL="457200" lvl="0" indent="-298450" rtl="0">
              <a:spcBef>
                <a:spcPts val="0"/>
              </a:spcBef>
              <a:spcAft>
                <a:spcPts val="0"/>
              </a:spcAft>
              <a:buSzPts val="1100"/>
              <a:buAutoNum type="arabicPeriod"/>
            </a:pPr>
            <a:endParaRPr/>
          </a:p>
          <a:p>
            <a:pPr marL="0" lvl="0" indent="0" rtl="0">
              <a:spcBef>
                <a:spcPts val="0"/>
              </a:spcBef>
              <a:spcAft>
                <a:spcPts val="0"/>
              </a:spcAft>
              <a:buNone/>
            </a:pPr>
            <a:endParaRPr/>
          </a:p>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Shape 29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3" name="Shape 29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Shape 10"/>
          <p:cNvGrpSpPr/>
          <p:nvPr/>
        </p:nvGrpSpPr>
        <p:grpSpPr>
          <a:xfrm>
            <a:off x="6098378" y="5"/>
            <a:ext cx="3045625" cy="2030570"/>
            <a:chOff x="6098378" y="5"/>
            <a:chExt cx="3045625" cy="2030570"/>
          </a:xfrm>
        </p:grpSpPr>
        <p:sp>
          <p:nvSpPr>
            <p:cNvPr id="11" name="Shape 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1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14"/>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6" name="Shape 16"/>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Shape 17"/>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Shape 1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Shape 70"/>
          <p:cNvGrpSpPr/>
          <p:nvPr/>
        </p:nvGrpSpPr>
        <p:grpSpPr>
          <a:xfrm>
            <a:off x="6098378" y="5"/>
            <a:ext cx="3045625" cy="2030570"/>
            <a:chOff x="6098378" y="5"/>
            <a:chExt cx="3045625" cy="2030570"/>
          </a:xfrm>
        </p:grpSpPr>
        <p:sp>
          <p:nvSpPr>
            <p:cNvPr id="71" name="Shape 7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 name="Shape 7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 name="Shape 7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 name="Shape 74"/>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76" name="Shape 76"/>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Shape 77"/>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1600"/>
              </a:spcBef>
              <a:spcAft>
                <a:spcPts val="0"/>
              </a:spcAft>
              <a:buClr>
                <a:schemeClr val="lt1"/>
              </a:buClr>
              <a:buSzPts val="1400"/>
              <a:buChar char="○"/>
              <a:defRPr>
                <a:solidFill>
                  <a:schemeClr val="lt1"/>
                </a:solidFill>
              </a:defRPr>
            </a:lvl2pPr>
            <a:lvl3pPr marL="1371600" lvl="2" indent="-317500" algn="ctr">
              <a:spcBef>
                <a:spcPts val="1600"/>
              </a:spcBef>
              <a:spcAft>
                <a:spcPts val="0"/>
              </a:spcAft>
              <a:buClr>
                <a:schemeClr val="lt1"/>
              </a:buClr>
              <a:buSzPts val="1400"/>
              <a:buChar char="■"/>
              <a:defRPr>
                <a:solidFill>
                  <a:schemeClr val="lt1"/>
                </a:solidFill>
              </a:defRPr>
            </a:lvl3pPr>
            <a:lvl4pPr marL="1828800" lvl="3" indent="-317500" algn="ctr">
              <a:spcBef>
                <a:spcPts val="1600"/>
              </a:spcBef>
              <a:spcAft>
                <a:spcPts val="0"/>
              </a:spcAft>
              <a:buClr>
                <a:schemeClr val="lt1"/>
              </a:buClr>
              <a:buSzPts val="1400"/>
              <a:buChar char="●"/>
              <a:defRPr>
                <a:solidFill>
                  <a:schemeClr val="lt1"/>
                </a:solidFill>
              </a:defRPr>
            </a:lvl4pPr>
            <a:lvl5pPr marL="2286000" lvl="4" indent="-317500" algn="ctr">
              <a:spcBef>
                <a:spcPts val="1600"/>
              </a:spcBef>
              <a:spcAft>
                <a:spcPts val="0"/>
              </a:spcAft>
              <a:buClr>
                <a:schemeClr val="lt1"/>
              </a:buClr>
              <a:buSzPts val="1400"/>
              <a:buChar char="○"/>
              <a:defRPr>
                <a:solidFill>
                  <a:schemeClr val="lt1"/>
                </a:solidFill>
              </a:defRPr>
            </a:lvl5pPr>
            <a:lvl6pPr marL="2743200" lvl="5" indent="-317500" algn="ctr">
              <a:spcBef>
                <a:spcPts val="1600"/>
              </a:spcBef>
              <a:spcAft>
                <a:spcPts val="0"/>
              </a:spcAft>
              <a:buClr>
                <a:schemeClr val="lt1"/>
              </a:buClr>
              <a:buSzPts val="1400"/>
              <a:buChar char="■"/>
              <a:defRPr>
                <a:solidFill>
                  <a:schemeClr val="lt1"/>
                </a:solidFill>
              </a:defRPr>
            </a:lvl6pPr>
            <a:lvl7pPr marL="3200400" lvl="6" indent="-317500" algn="ctr">
              <a:spcBef>
                <a:spcPts val="1600"/>
              </a:spcBef>
              <a:spcAft>
                <a:spcPts val="0"/>
              </a:spcAft>
              <a:buClr>
                <a:schemeClr val="lt1"/>
              </a:buClr>
              <a:buSzPts val="1400"/>
              <a:buChar char="●"/>
              <a:defRPr>
                <a:solidFill>
                  <a:schemeClr val="lt1"/>
                </a:solidFill>
              </a:defRPr>
            </a:lvl7pPr>
            <a:lvl8pPr marL="3657600" lvl="7" indent="-317500" algn="ctr">
              <a:spcBef>
                <a:spcPts val="1600"/>
              </a:spcBef>
              <a:spcAft>
                <a:spcPts val="0"/>
              </a:spcAft>
              <a:buClr>
                <a:schemeClr val="lt1"/>
              </a:buClr>
              <a:buSzPts val="1400"/>
              <a:buChar char="○"/>
              <a:defRPr>
                <a:solidFill>
                  <a:schemeClr val="lt1"/>
                </a:solidFill>
              </a:defRPr>
            </a:lvl8pPr>
            <a:lvl9pPr marL="4114800" lvl="8" indent="-317500" algn="ctr">
              <a:spcBef>
                <a:spcPts val="1600"/>
              </a:spcBef>
              <a:spcAft>
                <a:spcPts val="1600"/>
              </a:spcAft>
              <a:buClr>
                <a:schemeClr val="lt1"/>
              </a:buClr>
              <a:buSzPts val="1400"/>
              <a:buChar char="■"/>
              <a:defRPr>
                <a:solidFill>
                  <a:schemeClr val="lt1"/>
                </a:solidFill>
              </a:defRPr>
            </a:lvl9pPr>
          </a:lstStyle>
          <a:p>
            <a:endParaRPr/>
          </a:p>
        </p:txBody>
      </p:sp>
      <p:sp>
        <p:nvSpPr>
          <p:cNvPr id="78" name="Shape 7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Shape 8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85"/>
        <p:cNvGrpSpPr/>
        <p:nvPr/>
      </p:nvGrpSpPr>
      <p:grpSpPr>
        <a:xfrm>
          <a:off x="0" y="0"/>
          <a:ext cx="0" cy="0"/>
          <a:chOff x="0" y="0"/>
          <a:chExt cx="0" cy="0"/>
        </a:xfrm>
      </p:grpSpPr>
      <p:grpSp>
        <p:nvGrpSpPr>
          <p:cNvPr id="86" name="Shape 86"/>
          <p:cNvGrpSpPr/>
          <p:nvPr/>
        </p:nvGrpSpPr>
        <p:grpSpPr>
          <a:xfrm>
            <a:off x="6098378" y="5"/>
            <a:ext cx="3045625" cy="2030570"/>
            <a:chOff x="6098378" y="5"/>
            <a:chExt cx="3045625" cy="2030570"/>
          </a:xfrm>
        </p:grpSpPr>
        <p:sp>
          <p:nvSpPr>
            <p:cNvPr id="87" name="Shape 87"/>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 name="Shape 88"/>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 name="Shape 89"/>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 name="Shape 90"/>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 name="Shape 9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92" name="Shape 9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lstStyle>
            <a:lvl1pPr lvl="0" rtl="0">
              <a:spcBef>
                <a:spcPts val="0"/>
              </a:spcBef>
              <a:spcAft>
                <a:spcPts val="0"/>
              </a:spcAft>
              <a:buClr>
                <a:schemeClr val="lt1"/>
              </a:buClr>
              <a:buSzPts val="4200"/>
              <a:buNone/>
              <a:defRPr sz="4200">
                <a:solidFill>
                  <a:schemeClr val="lt1"/>
                </a:solidFill>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a:p>
        </p:txBody>
      </p:sp>
      <p:sp>
        <p:nvSpPr>
          <p:cNvPr id="93" name="Shape 93"/>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lstStyle>
            <a:lvl1pPr lvl="0" rtl="0">
              <a:lnSpc>
                <a:spcPct val="100000"/>
              </a:lnSpc>
              <a:spcBef>
                <a:spcPts val="0"/>
              </a:spcBef>
              <a:spcAft>
                <a:spcPts val="0"/>
              </a:spcAft>
              <a:buClr>
                <a:schemeClr val="lt1"/>
              </a:buClr>
              <a:buSzPts val="2100"/>
              <a:buNone/>
              <a:defRPr sz="2100">
                <a:solidFill>
                  <a:schemeClr val="lt1"/>
                </a:solidFill>
              </a:defRPr>
            </a:lvl1pPr>
            <a:lvl2pPr lvl="1" rtl="0">
              <a:lnSpc>
                <a:spcPct val="100000"/>
              </a:lnSpc>
              <a:spcBef>
                <a:spcPts val="0"/>
              </a:spcBef>
              <a:spcAft>
                <a:spcPts val="0"/>
              </a:spcAft>
              <a:buClr>
                <a:schemeClr val="lt1"/>
              </a:buClr>
              <a:buSzPts val="2100"/>
              <a:buNone/>
              <a:defRPr sz="2100">
                <a:solidFill>
                  <a:schemeClr val="lt1"/>
                </a:solidFill>
              </a:defRPr>
            </a:lvl2pPr>
            <a:lvl3pPr lvl="2" rtl="0">
              <a:lnSpc>
                <a:spcPct val="100000"/>
              </a:lnSpc>
              <a:spcBef>
                <a:spcPts val="0"/>
              </a:spcBef>
              <a:spcAft>
                <a:spcPts val="0"/>
              </a:spcAft>
              <a:buClr>
                <a:schemeClr val="lt1"/>
              </a:buClr>
              <a:buSzPts val="2100"/>
              <a:buNone/>
              <a:defRPr sz="2100">
                <a:solidFill>
                  <a:schemeClr val="lt1"/>
                </a:solidFill>
              </a:defRPr>
            </a:lvl3pPr>
            <a:lvl4pPr lvl="3" rtl="0">
              <a:lnSpc>
                <a:spcPct val="100000"/>
              </a:lnSpc>
              <a:spcBef>
                <a:spcPts val="0"/>
              </a:spcBef>
              <a:spcAft>
                <a:spcPts val="0"/>
              </a:spcAft>
              <a:buClr>
                <a:schemeClr val="lt1"/>
              </a:buClr>
              <a:buSzPts val="2100"/>
              <a:buNone/>
              <a:defRPr sz="2100">
                <a:solidFill>
                  <a:schemeClr val="lt1"/>
                </a:solidFill>
              </a:defRPr>
            </a:lvl4pPr>
            <a:lvl5pPr lvl="4" rtl="0">
              <a:lnSpc>
                <a:spcPct val="100000"/>
              </a:lnSpc>
              <a:spcBef>
                <a:spcPts val="0"/>
              </a:spcBef>
              <a:spcAft>
                <a:spcPts val="0"/>
              </a:spcAft>
              <a:buClr>
                <a:schemeClr val="lt1"/>
              </a:buClr>
              <a:buSzPts val="2100"/>
              <a:buNone/>
              <a:defRPr sz="2100">
                <a:solidFill>
                  <a:schemeClr val="lt1"/>
                </a:solidFill>
              </a:defRPr>
            </a:lvl5pPr>
            <a:lvl6pPr lvl="5" rtl="0">
              <a:lnSpc>
                <a:spcPct val="100000"/>
              </a:lnSpc>
              <a:spcBef>
                <a:spcPts val="0"/>
              </a:spcBef>
              <a:spcAft>
                <a:spcPts val="0"/>
              </a:spcAft>
              <a:buClr>
                <a:schemeClr val="lt1"/>
              </a:buClr>
              <a:buSzPts val="2100"/>
              <a:buNone/>
              <a:defRPr sz="2100">
                <a:solidFill>
                  <a:schemeClr val="lt1"/>
                </a:solidFill>
              </a:defRPr>
            </a:lvl6pPr>
            <a:lvl7pPr lvl="6" rtl="0">
              <a:lnSpc>
                <a:spcPct val="100000"/>
              </a:lnSpc>
              <a:spcBef>
                <a:spcPts val="0"/>
              </a:spcBef>
              <a:spcAft>
                <a:spcPts val="0"/>
              </a:spcAft>
              <a:buClr>
                <a:schemeClr val="lt1"/>
              </a:buClr>
              <a:buSzPts val="2100"/>
              <a:buNone/>
              <a:defRPr sz="2100">
                <a:solidFill>
                  <a:schemeClr val="lt1"/>
                </a:solidFill>
              </a:defRPr>
            </a:lvl7pPr>
            <a:lvl8pPr lvl="7" rtl="0">
              <a:lnSpc>
                <a:spcPct val="100000"/>
              </a:lnSpc>
              <a:spcBef>
                <a:spcPts val="0"/>
              </a:spcBef>
              <a:spcAft>
                <a:spcPts val="0"/>
              </a:spcAft>
              <a:buClr>
                <a:schemeClr val="lt1"/>
              </a:buClr>
              <a:buSzPts val="2100"/>
              <a:buNone/>
              <a:defRPr sz="2100">
                <a:solidFill>
                  <a:schemeClr val="lt1"/>
                </a:solidFill>
              </a:defRPr>
            </a:lvl8pPr>
            <a:lvl9pPr lvl="8" rtl="0">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94" name="Shape 9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95"/>
        <p:cNvGrpSpPr/>
        <p:nvPr/>
      </p:nvGrpSpPr>
      <p:grpSpPr>
        <a:xfrm>
          <a:off x="0" y="0"/>
          <a:ext cx="0" cy="0"/>
          <a:chOff x="0" y="0"/>
          <a:chExt cx="0" cy="0"/>
        </a:xfrm>
      </p:grpSpPr>
      <p:grpSp>
        <p:nvGrpSpPr>
          <p:cNvPr id="96" name="Shape 96"/>
          <p:cNvGrpSpPr/>
          <p:nvPr/>
        </p:nvGrpSpPr>
        <p:grpSpPr>
          <a:xfrm>
            <a:off x="6098378" y="5"/>
            <a:ext cx="3045625" cy="2030570"/>
            <a:chOff x="6098378" y="5"/>
            <a:chExt cx="3045625" cy="2030570"/>
          </a:xfrm>
        </p:grpSpPr>
        <p:sp>
          <p:nvSpPr>
            <p:cNvPr id="97" name="Shape 97"/>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 name="Shape 98"/>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 name="Shape 99"/>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0" name="Shape 100"/>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1" name="Shape 10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02" name="Shape 102"/>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lstStyle>
            <a:lvl1pPr lvl="0" rtl="0">
              <a:spcBef>
                <a:spcPts val="0"/>
              </a:spcBef>
              <a:spcAft>
                <a:spcPts val="0"/>
              </a:spcAft>
              <a:buClr>
                <a:schemeClr val="lt1"/>
              </a:buClr>
              <a:buSzPts val="4200"/>
              <a:buNone/>
              <a:defRPr sz="4200">
                <a:solidFill>
                  <a:schemeClr val="lt1"/>
                </a:solidFill>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a:p>
        </p:txBody>
      </p:sp>
      <p:sp>
        <p:nvSpPr>
          <p:cNvPr id="103" name="Shape 10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04"/>
        <p:cNvGrpSpPr/>
        <p:nvPr/>
      </p:nvGrpSpPr>
      <p:grpSpPr>
        <a:xfrm>
          <a:off x="0" y="0"/>
          <a:ext cx="0" cy="0"/>
          <a:chOff x="0" y="0"/>
          <a:chExt cx="0" cy="0"/>
        </a:xfrm>
      </p:grpSpPr>
      <p:grpSp>
        <p:nvGrpSpPr>
          <p:cNvPr id="105" name="Shape 105"/>
          <p:cNvGrpSpPr/>
          <p:nvPr/>
        </p:nvGrpSpPr>
        <p:grpSpPr>
          <a:xfrm>
            <a:off x="0" y="3903669"/>
            <a:ext cx="9144000" cy="1239925"/>
            <a:chOff x="0" y="3903669"/>
            <a:chExt cx="9144000" cy="1239925"/>
          </a:xfrm>
        </p:grpSpPr>
        <p:sp>
          <p:nvSpPr>
            <p:cNvPr id="106" name="Shape 106"/>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 name="Shape 107"/>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 name="Shape 108"/>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 name="Shape 109"/>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 name="Shape 110"/>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11" name="Shape 11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12" name="Shape 112"/>
          <p:cNvSpPr txBox="1">
            <a:spLocks noGrp="1"/>
          </p:cNvSpPr>
          <p:nvPr>
            <p:ph type="body" idx="1"/>
          </p:nvPr>
        </p:nvSpPr>
        <p:spPr>
          <a:xfrm>
            <a:off x="311700" y="1229875"/>
            <a:ext cx="4483800" cy="3339000"/>
          </a:xfrm>
          <a:prstGeom prst="rect">
            <a:avLst/>
          </a:prstGeom>
        </p:spPr>
        <p:txBody>
          <a:bodyPr spcFirstLastPara="1" wrap="square" lIns="91425" tIns="91425" rIns="91425" bIns="91425" anchor="t" anchorCtr="0"/>
          <a:lstStyle>
            <a:lvl1pPr marL="457200" lvl="0" indent="-342900" rtl="0">
              <a:spcBef>
                <a:spcPts val="0"/>
              </a:spcBef>
              <a:spcAft>
                <a:spcPts val="0"/>
              </a:spcAft>
              <a:buSzPts val="1800"/>
              <a:buAutoNum type="arabicPeriod"/>
              <a:defRPr/>
            </a:lvl1pPr>
            <a:lvl2pPr marL="914400" lvl="1" indent="-317500" rtl="0">
              <a:spcBef>
                <a:spcPts val="1600"/>
              </a:spcBef>
              <a:spcAft>
                <a:spcPts val="0"/>
              </a:spcAft>
              <a:buSzPts val="1400"/>
              <a:buAutoNum type="alphaLcPeriod"/>
              <a:defRPr/>
            </a:lvl2pPr>
            <a:lvl3pPr marL="1371600" lvl="2" indent="-317500" rtl="0">
              <a:spcBef>
                <a:spcPts val="1600"/>
              </a:spcBef>
              <a:spcAft>
                <a:spcPts val="0"/>
              </a:spcAft>
              <a:buSzPts val="1400"/>
              <a:buAutoNum type="romanLcPeriod"/>
              <a:defRPr/>
            </a:lvl3pPr>
            <a:lvl4pPr marL="1828800" lvl="3" indent="-317500" rtl="0">
              <a:spcBef>
                <a:spcPts val="1600"/>
              </a:spcBef>
              <a:spcAft>
                <a:spcPts val="0"/>
              </a:spcAft>
              <a:buSzPts val="1400"/>
              <a:buAutoNum type="arabicPeriod"/>
              <a:defRPr/>
            </a:lvl4pPr>
            <a:lvl5pPr marL="2286000" lvl="4" indent="-317500" rtl="0">
              <a:spcBef>
                <a:spcPts val="1600"/>
              </a:spcBef>
              <a:spcAft>
                <a:spcPts val="0"/>
              </a:spcAft>
              <a:buSzPts val="1400"/>
              <a:buAutoNum type="alphaLcPeriod"/>
              <a:defRPr/>
            </a:lvl5pPr>
            <a:lvl6pPr marL="2743200" lvl="5" indent="-317500" rtl="0">
              <a:spcBef>
                <a:spcPts val="1600"/>
              </a:spcBef>
              <a:spcAft>
                <a:spcPts val="0"/>
              </a:spcAft>
              <a:buSzPts val="1400"/>
              <a:buAutoNum type="romanLcPeriod"/>
              <a:defRPr/>
            </a:lvl6pPr>
            <a:lvl7pPr marL="3200400" lvl="6" indent="-317500" rtl="0">
              <a:spcBef>
                <a:spcPts val="1600"/>
              </a:spcBef>
              <a:spcAft>
                <a:spcPts val="0"/>
              </a:spcAft>
              <a:buSzPts val="1400"/>
              <a:buAutoNum type="arabicPeriod"/>
              <a:defRPr/>
            </a:lvl7pPr>
            <a:lvl8pPr marL="3657600" lvl="7" indent="-317500" rtl="0">
              <a:spcBef>
                <a:spcPts val="1600"/>
              </a:spcBef>
              <a:spcAft>
                <a:spcPts val="0"/>
              </a:spcAft>
              <a:buSzPts val="1400"/>
              <a:buAutoNum type="alphaLcPeriod"/>
              <a:defRPr/>
            </a:lvl8pPr>
            <a:lvl9pPr marL="4114800" lvl="8" indent="-317500" rtl="0">
              <a:spcBef>
                <a:spcPts val="1600"/>
              </a:spcBef>
              <a:spcAft>
                <a:spcPts val="1600"/>
              </a:spcAft>
              <a:buSzPts val="1400"/>
              <a:buAutoNum type="romanLcPeriod"/>
              <a:defRPr/>
            </a:lvl9pPr>
          </a:lstStyle>
          <a:p>
            <a:endParaRPr/>
          </a:p>
        </p:txBody>
      </p:sp>
      <p:sp>
        <p:nvSpPr>
          <p:cNvPr id="113" name="Shape 11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16" name="Shape 116"/>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117" name="Shape 117"/>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118" name="Shape 11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21" name="Shape 12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24" name="Shape 124"/>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125" name="Shape 12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126"/>
        <p:cNvGrpSpPr/>
        <p:nvPr/>
      </p:nvGrpSpPr>
      <p:grpSpPr>
        <a:xfrm>
          <a:off x="0" y="0"/>
          <a:ext cx="0" cy="0"/>
          <a:chOff x="0" y="0"/>
          <a:chExt cx="0" cy="0"/>
        </a:xfrm>
      </p:grpSpPr>
      <p:grpSp>
        <p:nvGrpSpPr>
          <p:cNvPr id="127" name="Shape 127"/>
          <p:cNvGrpSpPr/>
          <p:nvPr/>
        </p:nvGrpSpPr>
        <p:grpSpPr>
          <a:xfrm>
            <a:off x="6098378" y="5"/>
            <a:ext cx="3045625" cy="2030570"/>
            <a:chOff x="6098378" y="5"/>
            <a:chExt cx="3045625" cy="2030570"/>
          </a:xfrm>
        </p:grpSpPr>
        <p:sp>
          <p:nvSpPr>
            <p:cNvPr id="128" name="Shape 12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9" name="Shape 129"/>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0" name="Shape 130"/>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1" name="Shape 131"/>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2" name="Shape 132"/>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33" name="Shape 133"/>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a:p>
        </p:txBody>
      </p:sp>
      <p:sp>
        <p:nvSpPr>
          <p:cNvPr id="134" name="Shape 13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35"/>
        <p:cNvGrpSpPr/>
        <p:nvPr/>
      </p:nvGrpSpPr>
      <p:grpSpPr>
        <a:xfrm>
          <a:off x="0" y="0"/>
          <a:ext cx="0" cy="0"/>
          <a:chOff x="0" y="0"/>
          <a:chExt cx="0" cy="0"/>
        </a:xfrm>
      </p:grpSpPr>
      <p:sp>
        <p:nvSpPr>
          <p:cNvPr id="136" name="Shape 136"/>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137" name="Shape 137"/>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138" name="Shape 138"/>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139" name="Shape 13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40" name="Shape 140"/>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rtl="0">
              <a:spcBef>
                <a:spcPts val="0"/>
              </a:spcBef>
              <a:spcAft>
                <a:spcPts val="0"/>
              </a:spcAft>
              <a:buClr>
                <a:schemeClr val="lt1"/>
              </a:buClr>
              <a:buSzPts val="1800"/>
              <a:buChar char="●"/>
              <a:defRPr>
                <a:solidFill>
                  <a:schemeClr val="lt1"/>
                </a:solidFill>
              </a:defRPr>
            </a:lvl1pPr>
            <a:lvl2pPr marL="914400" lvl="1" indent="-317500" rtl="0">
              <a:spcBef>
                <a:spcPts val="1600"/>
              </a:spcBef>
              <a:spcAft>
                <a:spcPts val="0"/>
              </a:spcAft>
              <a:buClr>
                <a:schemeClr val="lt1"/>
              </a:buClr>
              <a:buSzPts val="1400"/>
              <a:buChar char="○"/>
              <a:defRPr>
                <a:solidFill>
                  <a:schemeClr val="lt1"/>
                </a:solidFill>
              </a:defRPr>
            </a:lvl2pPr>
            <a:lvl3pPr marL="1371600" lvl="2" indent="-317500" rtl="0">
              <a:spcBef>
                <a:spcPts val="1600"/>
              </a:spcBef>
              <a:spcAft>
                <a:spcPts val="0"/>
              </a:spcAft>
              <a:buClr>
                <a:schemeClr val="lt1"/>
              </a:buClr>
              <a:buSzPts val="1400"/>
              <a:buChar char="■"/>
              <a:defRPr>
                <a:solidFill>
                  <a:schemeClr val="lt1"/>
                </a:solidFill>
              </a:defRPr>
            </a:lvl3pPr>
            <a:lvl4pPr marL="1828800" lvl="3" indent="-317500" rtl="0">
              <a:spcBef>
                <a:spcPts val="1600"/>
              </a:spcBef>
              <a:spcAft>
                <a:spcPts val="0"/>
              </a:spcAft>
              <a:buClr>
                <a:schemeClr val="lt1"/>
              </a:buClr>
              <a:buSzPts val="1400"/>
              <a:buChar char="●"/>
              <a:defRPr>
                <a:solidFill>
                  <a:schemeClr val="lt1"/>
                </a:solidFill>
              </a:defRPr>
            </a:lvl4pPr>
            <a:lvl5pPr marL="2286000" lvl="4" indent="-317500" rtl="0">
              <a:spcBef>
                <a:spcPts val="1600"/>
              </a:spcBef>
              <a:spcAft>
                <a:spcPts val="0"/>
              </a:spcAft>
              <a:buClr>
                <a:schemeClr val="lt1"/>
              </a:buClr>
              <a:buSzPts val="1400"/>
              <a:buChar char="○"/>
              <a:defRPr>
                <a:solidFill>
                  <a:schemeClr val="lt1"/>
                </a:solidFill>
              </a:defRPr>
            </a:lvl5pPr>
            <a:lvl6pPr marL="2743200" lvl="5" indent="-317500" rtl="0">
              <a:spcBef>
                <a:spcPts val="1600"/>
              </a:spcBef>
              <a:spcAft>
                <a:spcPts val="0"/>
              </a:spcAft>
              <a:buClr>
                <a:schemeClr val="lt1"/>
              </a:buClr>
              <a:buSzPts val="1400"/>
              <a:buChar char="■"/>
              <a:defRPr>
                <a:solidFill>
                  <a:schemeClr val="lt1"/>
                </a:solidFill>
              </a:defRPr>
            </a:lvl6pPr>
            <a:lvl7pPr marL="3200400" lvl="6" indent="-317500" rtl="0">
              <a:spcBef>
                <a:spcPts val="1600"/>
              </a:spcBef>
              <a:spcAft>
                <a:spcPts val="0"/>
              </a:spcAft>
              <a:buClr>
                <a:schemeClr val="lt1"/>
              </a:buClr>
              <a:buSzPts val="1400"/>
              <a:buChar char="●"/>
              <a:defRPr>
                <a:solidFill>
                  <a:schemeClr val="lt1"/>
                </a:solidFill>
              </a:defRPr>
            </a:lvl7pPr>
            <a:lvl8pPr marL="3657600" lvl="7" indent="-317500" rtl="0">
              <a:spcBef>
                <a:spcPts val="1600"/>
              </a:spcBef>
              <a:spcAft>
                <a:spcPts val="0"/>
              </a:spcAft>
              <a:buClr>
                <a:schemeClr val="lt1"/>
              </a:buClr>
              <a:buSzPts val="1400"/>
              <a:buChar char="○"/>
              <a:defRPr>
                <a:solidFill>
                  <a:schemeClr val="lt1"/>
                </a:solidFill>
              </a:defRPr>
            </a:lvl8pPr>
            <a:lvl9pPr marL="4114800" lvl="8" indent="-317500" rtl="0">
              <a:spcBef>
                <a:spcPts val="1600"/>
              </a:spcBef>
              <a:spcAft>
                <a:spcPts val="1600"/>
              </a:spcAft>
              <a:buClr>
                <a:schemeClr val="lt1"/>
              </a:buClr>
              <a:buSzPts val="1400"/>
              <a:buChar char="■"/>
              <a:defRPr>
                <a:solidFill>
                  <a:schemeClr val="lt1"/>
                </a:solidFill>
              </a:defRPr>
            </a:lvl9pPr>
          </a:lstStyle>
          <a:p>
            <a:endParaRPr/>
          </a:p>
        </p:txBody>
      </p:sp>
      <p:sp>
        <p:nvSpPr>
          <p:cNvPr id="141" name="Shape 14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Shape 20"/>
          <p:cNvGrpSpPr/>
          <p:nvPr/>
        </p:nvGrpSpPr>
        <p:grpSpPr>
          <a:xfrm>
            <a:off x="6098378" y="5"/>
            <a:ext cx="3045625" cy="2030570"/>
            <a:chOff x="6098378" y="5"/>
            <a:chExt cx="3045625" cy="2030570"/>
          </a:xfrm>
        </p:grpSpPr>
        <p:sp>
          <p:nvSpPr>
            <p:cNvPr id="21" name="Shape 2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 name="Shape 2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 name="Shape 2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24"/>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26" name="Shape 26"/>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Shape 2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lstStyle>
            <a:lvl1pPr marL="457200" lvl="0" indent="-228600" rtl="0">
              <a:lnSpc>
                <a:spcPct val="100000"/>
              </a:lnSpc>
              <a:spcBef>
                <a:spcPts val="0"/>
              </a:spcBef>
              <a:spcAft>
                <a:spcPts val="0"/>
              </a:spcAft>
              <a:buSzPts val="1800"/>
              <a:buNone/>
              <a:defRPr/>
            </a:lvl1pPr>
          </a:lstStyle>
          <a:p>
            <a:endParaRPr/>
          </a:p>
        </p:txBody>
      </p:sp>
      <p:sp>
        <p:nvSpPr>
          <p:cNvPr id="144" name="Shape 14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145"/>
        <p:cNvGrpSpPr/>
        <p:nvPr/>
      </p:nvGrpSpPr>
      <p:grpSpPr>
        <a:xfrm>
          <a:off x="0" y="0"/>
          <a:ext cx="0" cy="0"/>
          <a:chOff x="0" y="0"/>
          <a:chExt cx="0" cy="0"/>
        </a:xfrm>
      </p:grpSpPr>
      <p:grpSp>
        <p:nvGrpSpPr>
          <p:cNvPr id="146" name="Shape 146"/>
          <p:cNvGrpSpPr/>
          <p:nvPr/>
        </p:nvGrpSpPr>
        <p:grpSpPr>
          <a:xfrm>
            <a:off x="6098378" y="5"/>
            <a:ext cx="3045625" cy="2030570"/>
            <a:chOff x="6098378" y="5"/>
            <a:chExt cx="3045625" cy="2030570"/>
          </a:xfrm>
        </p:grpSpPr>
        <p:sp>
          <p:nvSpPr>
            <p:cNvPr id="147" name="Shape 147"/>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8" name="Shape 148"/>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9" name="Shape 149"/>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0" name="Shape 150"/>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1" name="Shape 15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52" name="Shape 152"/>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lstStyle>
            <a:lvl1pPr lvl="0" algn="ctr" rtl="0">
              <a:spcBef>
                <a:spcPts val="0"/>
              </a:spcBef>
              <a:spcAft>
                <a:spcPts val="0"/>
              </a:spcAft>
              <a:buClr>
                <a:schemeClr val="lt1"/>
              </a:buClr>
              <a:buSzPts val="12000"/>
              <a:buNone/>
              <a:defRPr sz="12000">
                <a:solidFill>
                  <a:schemeClr val="lt1"/>
                </a:solidFill>
              </a:defRPr>
            </a:lvl1pPr>
            <a:lvl2pPr lvl="1" algn="ctr" rtl="0">
              <a:spcBef>
                <a:spcPts val="0"/>
              </a:spcBef>
              <a:spcAft>
                <a:spcPts val="0"/>
              </a:spcAft>
              <a:buClr>
                <a:schemeClr val="lt1"/>
              </a:buClr>
              <a:buSzPts val="12000"/>
              <a:buNone/>
              <a:defRPr sz="12000">
                <a:solidFill>
                  <a:schemeClr val="lt1"/>
                </a:solidFill>
              </a:defRPr>
            </a:lvl2pPr>
            <a:lvl3pPr lvl="2" algn="ctr" rtl="0">
              <a:spcBef>
                <a:spcPts val="0"/>
              </a:spcBef>
              <a:spcAft>
                <a:spcPts val="0"/>
              </a:spcAft>
              <a:buClr>
                <a:schemeClr val="lt1"/>
              </a:buClr>
              <a:buSzPts val="12000"/>
              <a:buNone/>
              <a:defRPr sz="12000">
                <a:solidFill>
                  <a:schemeClr val="lt1"/>
                </a:solidFill>
              </a:defRPr>
            </a:lvl3pPr>
            <a:lvl4pPr lvl="3" algn="ctr" rtl="0">
              <a:spcBef>
                <a:spcPts val="0"/>
              </a:spcBef>
              <a:spcAft>
                <a:spcPts val="0"/>
              </a:spcAft>
              <a:buClr>
                <a:schemeClr val="lt1"/>
              </a:buClr>
              <a:buSzPts val="12000"/>
              <a:buNone/>
              <a:defRPr sz="12000">
                <a:solidFill>
                  <a:schemeClr val="lt1"/>
                </a:solidFill>
              </a:defRPr>
            </a:lvl4pPr>
            <a:lvl5pPr lvl="4" algn="ctr" rtl="0">
              <a:spcBef>
                <a:spcPts val="0"/>
              </a:spcBef>
              <a:spcAft>
                <a:spcPts val="0"/>
              </a:spcAft>
              <a:buClr>
                <a:schemeClr val="lt1"/>
              </a:buClr>
              <a:buSzPts val="12000"/>
              <a:buNone/>
              <a:defRPr sz="12000">
                <a:solidFill>
                  <a:schemeClr val="lt1"/>
                </a:solidFill>
              </a:defRPr>
            </a:lvl5pPr>
            <a:lvl6pPr lvl="5" algn="ctr" rtl="0">
              <a:spcBef>
                <a:spcPts val="0"/>
              </a:spcBef>
              <a:spcAft>
                <a:spcPts val="0"/>
              </a:spcAft>
              <a:buClr>
                <a:schemeClr val="lt1"/>
              </a:buClr>
              <a:buSzPts val="12000"/>
              <a:buNone/>
              <a:defRPr sz="12000">
                <a:solidFill>
                  <a:schemeClr val="lt1"/>
                </a:solidFill>
              </a:defRPr>
            </a:lvl6pPr>
            <a:lvl7pPr lvl="6" algn="ctr" rtl="0">
              <a:spcBef>
                <a:spcPts val="0"/>
              </a:spcBef>
              <a:spcAft>
                <a:spcPts val="0"/>
              </a:spcAft>
              <a:buClr>
                <a:schemeClr val="lt1"/>
              </a:buClr>
              <a:buSzPts val="12000"/>
              <a:buNone/>
              <a:defRPr sz="12000">
                <a:solidFill>
                  <a:schemeClr val="lt1"/>
                </a:solidFill>
              </a:defRPr>
            </a:lvl7pPr>
            <a:lvl8pPr lvl="7" algn="ctr" rtl="0">
              <a:spcBef>
                <a:spcPts val="0"/>
              </a:spcBef>
              <a:spcAft>
                <a:spcPts val="0"/>
              </a:spcAft>
              <a:buClr>
                <a:schemeClr val="lt1"/>
              </a:buClr>
              <a:buSzPts val="12000"/>
              <a:buNone/>
              <a:defRPr sz="12000">
                <a:solidFill>
                  <a:schemeClr val="lt1"/>
                </a:solidFill>
              </a:defRPr>
            </a:lvl8pPr>
            <a:lvl9pPr lvl="8" algn="ctr" rtl="0">
              <a:spcBef>
                <a:spcPts val="0"/>
              </a:spcBef>
              <a:spcAft>
                <a:spcPts val="0"/>
              </a:spcAft>
              <a:buClr>
                <a:schemeClr val="lt1"/>
              </a:buClr>
              <a:buSzPts val="12000"/>
              <a:buNone/>
              <a:defRPr sz="12000">
                <a:solidFill>
                  <a:schemeClr val="lt1"/>
                </a:solidFill>
              </a:defRPr>
            </a:lvl9pPr>
          </a:lstStyle>
          <a:p>
            <a:r>
              <a:t>xx%</a:t>
            </a:r>
          </a:p>
        </p:txBody>
      </p:sp>
      <p:sp>
        <p:nvSpPr>
          <p:cNvPr id="153" name="Shape 153"/>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lstStyle>
            <a:lvl1pPr marL="457200" lvl="0" indent="-342900" algn="ctr" rtl="0">
              <a:spcBef>
                <a:spcPts val="0"/>
              </a:spcBef>
              <a:spcAft>
                <a:spcPts val="0"/>
              </a:spcAft>
              <a:buClr>
                <a:schemeClr val="lt1"/>
              </a:buClr>
              <a:buSzPts val="1800"/>
              <a:buChar char="●"/>
              <a:defRPr>
                <a:solidFill>
                  <a:schemeClr val="lt1"/>
                </a:solidFill>
              </a:defRPr>
            </a:lvl1pPr>
            <a:lvl2pPr marL="914400" lvl="1" indent="-317500" algn="ctr" rtl="0">
              <a:spcBef>
                <a:spcPts val="1600"/>
              </a:spcBef>
              <a:spcAft>
                <a:spcPts val="0"/>
              </a:spcAft>
              <a:buClr>
                <a:schemeClr val="lt1"/>
              </a:buClr>
              <a:buSzPts val="1400"/>
              <a:buChar char="○"/>
              <a:defRPr>
                <a:solidFill>
                  <a:schemeClr val="lt1"/>
                </a:solidFill>
              </a:defRPr>
            </a:lvl2pPr>
            <a:lvl3pPr marL="1371600" lvl="2" indent="-317500" algn="ctr" rtl="0">
              <a:spcBef>
                <a:spcPts val="1600"/>
              </a:spcBef>
              <a:spcAft>
                <a:spcPts val="0"/>
              </a:spcAft>
              <a:buClr>
                <a:schemeClr val="lt1"/>
              </a:buClr>
              <a:buSzPts val="1400"/>
              <a:buChar char="■"/>
              <a:defRPr>
                <a:solidFill>
                  <a:schemeClr val="lt1"/>
                </a:solidFill>
              </a:defRPr>
            </a:lvl3pPr>
            <a:lvl4pPr marL="1828800" lvl="3" indent="-317500" algn="ctr" rtl="0">
              <a:spcBef>
                <a:spcPts val="1600"/>
              </a:spcBef>
              <a:spcAft>
                <a:spcPts val="0"/>
              </a:spcAft>
              <a:buClr>
                <a:schemeClr val="lt1"/>
              </a:buClr>
              <a:buSzPts val="1400"/>
              <a:buChar char="●"/>
              <a:defRPr>
                <a:solidFill>
                  <a:schemeClr val="lt1"/>
                </a:solidFill>
              </a:defRPr>
            </a:lvl4pPr>
            <a:lvl5pPr marL="2286000" lvl="4" indent="-317500" algn="ctr" rtl="0">
              <a:spcBef>
                <a:spcPts val="1600"/>
              </a:spcBef>
              <a:spcAft>
                <a:spcPts val="0"/>
              </a:spcAft>
              <a:buClr>
                <a:schemeClr val="lt1"/>
              </a:buClr>
              <a:buSzPts val="1400"/>
              <a:buChar char="○"/>
              <a:defRPr>
                <a:solidFill>
                  <a:schemeClr val="lt1"/>
                </a:solidFill>
              </a:defRPr>
            </a:lvl5pPr>
            <a:lvl6pPr marL="2743200" lvl="5" indent="-317500" algn="ctr" rtl="0">
              <a:spcBef>
                <a:spcPts val="1600"/>
              </a:spcBef>
              <a:spcAft>
                <a:spcPts val="0"/>
              </a:spcAft>
              <a:buClr>
                <a:schemeClr val="lt1"/>
              </a:buClr>
              <a:buSzPts val="1400"/>
              <a:buChar char="■"/>
              <a:defRPr>
                <a:solidFill>
                  <a:schemeClr val="lt1"/>
                </a:solidFill>
              </a:defRPr>
            </a:lvl6pPr>
            <a:lvl7pPr marL="3200400" lvl="6" indent="-317500" algn="ctr" rtl="0">
              <a:spcBef>
                <a:spcPts val="1600"/>
              </a:spcBef>
              <a:spcAft>
                <a:spcPts val="0"/>
              </a:spcAft>
              <a:buClr>
                <a:schemeClr val="lt1"/>
              </a:buClr>
              <a:buSzPts val="1400"/>
              <a:buChar char="●"/>
              <a:defRPr>
                <a:solidFill>
                  <a:schemeClr val="lt1"/>
                </a:solidFill>
              </a:defRPr>
            </a:lvl7pPr>
            <a:lvl8pPr marL="3657600" lvl="7" indent="-317500" algn="ctr" rtl="0">
              <a:spcBef>
                <a:spcPts val="1600"/>
              </a:spcBef>
              <a:spcAft>
                <a:spcPts val="0"/>
              </a:spcAft>
              <a:buClr>
                <a:schemeClr val="lt1"/>
              </a:buClr>
              <a:buSzPts val="1400"/>
              <a:buChar char="○"/>
              <a:defRPr>
                <a:solidFill>
                  <a:schemeClr val="lt1"/>
                </a:solidFill>
              </a:defRPr>
            </a:lvl8pPr>
            <a:lvl9pPr marL="4114800" lvl="8" indent="-317500" algn="ctr" rtl="0">
              <a:spcBef>
                <a:spcPts val="1600"/>
              </a:spcBef>
              <a:spcAft>
                <a:spcPts val="1600"/>
              </a:spcAft>
              <a:buClr>
                <a:schemeClr val="lt1"/>
              </a:buClr>
              <a:buSzPts val="1400"/>
              <a:buChar char="■"/>
              <a:defRPr>
                <a:solidFill>
                  <a:schemeClr val="lt1"/>
                </a:solidFill>
              </a:defRPr>
            </a:lvl9pPr>
          </a:lstStyle>
          <a:p>
            <a:endParaRPr/>
          </a:p>
        </p:txBody>
      </p:sp>
      <p:sp>
        <p:nvSpPr>
          <p:cNvPr id="154" name="Shape 15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5"/>
        <p:cNvGrpSpPr/>
        <p:nvPr/>
      </p:nvGrpSpPr>
      <p:grpSpPr>
        <a:xfrm>
          <a:off x="0" y="0"/>
          <a:ext cx="0" cy="0"/>
          <a:chOff x="0" y="0"/>
          <a:chExt cx="0" cy="0"/>
        </a:xfrm>
      </p:grpSpPr>
      <p:sp>
        <p:nvSpPr>
          <p:cNvPr id="156" name="Shape 15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Shape 29"/>
          <p:cNvGrpSpPr/>
          <p:nvPr/>
        </p:nvGrpSpPr>
        <p:grpSpPr>
          <a:xfrm>
            <a:off x="0" y="3903669"/>
            <a:ext cx="9144000" cy="1239925"/>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 name="Shape 31"/>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 name="Shape 32"/>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 name="Shape 33"/>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 name="Shape 3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5" name="Shape 3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Shape 36"/>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37" name="Shape 3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Shape 40"/>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Shape 41"/>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2" name="Shape 4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Shape 4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Shape 48"/>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9" name="Shape 4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Shape 51"/>
          <p:cNvGrpSpPr/>
          <p:nvPr/>
        </p:nvGrpSpPr>
        <p:grpSpPr>
          <a:xfrm>
            <a:off x="6098378" y="5"/>
            <a:ext cx="3045625" cy="2030570"/>
            <a:chOff x="6098378" y="5"/>
            <a:chExt cx="3045625" cy="2030570"/>
          </a:xfrm>
        </p:grpSpPr>
        <p:sp>
          <p:nvSpPr>
            <p:cNvPr id="52" name="Shape 52"/>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 name="Shape 53"/>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 name="Shape 54"/>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 name="Shape 55"/>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57" name="Shape 57"/>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8" name="Shape 5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Shape 60"/>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61" name="Shape 61"/>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Shape 62"/>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Shape 63"/>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Shape 64"/>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65" name="Shape 6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68" name="Shape 6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lstStyle>
            <a:lvl1pPr lvl="0"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83" name="Shape 83"/>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lstStyle>
            <a:lvl1pPr marL="457200" lvl="0" indent="-342900" rtl="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rtl="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rtl="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rtl="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rtl="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rtl="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rtl="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rtl="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rtl="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4" name="Shape 84"/>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lt1"/>
                </a:solidFill>
                <a:latin typeface="Roboto"/>
                <a:ea typeface="Roboto"/>
                <a:cs typeface="Roboto"/>
                <a:sym typeface="Roboto"/>
              </a:defRPr>
            </a:lvl1pPr>
            <a:lvl2pPr lvl="1" algn="r" rtl="0">
              <a:buNone/>
              <a:defRPr sz="1000">
                <a:solidFill>
                  <a:schemeClr val="lt1"/>
                </a:solidFill>
                <a:latin typeface="Roboto"/>
                <a:ea typeface="Roboto"/>
                <a:cs typeface="Roboto"/>
                <a:sym typeface="Roboto"/>
              </a:defRPr>
            </a:lvl2pPr>
            <a:lvl3pPr lvl="2" algn="r" rtl="0">
              <a:buNone/>
              <a:defRPr sz="1000">
                <a:solidFill>
                  <a:schemeClr val="lt1"/>
                </a:solidFill>
                <a:latin typeface="Roboto"/>
                <a:ea typeface="Roboto"/>
                <a:cs typeface="Roboto"/>
                <a:sym typeface="Roboto"/>
              </a:defRPr>
            </a:lvl3pPr>
            <a:lvl4pPr lvl="3" algn="r" rtl="0">
              <a:buNone/>
              <a:defRPr sz="1000">
                <a:solidFill>
                  <a:schemeClr val="lt1"/>
                </a:solidFill>
                <a:latin typeface="Roboto"/>
                <a:ea typeface="Roboto"/>
                <a:cs typeface="Roboto"/>
                <a:sym typeface="Roboto"/>
              </a:defRPr>
            </a:lvl4pPr>
            <a:lvl5pPr lvl="4" algn="r" rtl="0">
              <a:buNone/>
              <a:defRPr sz="1000">
                <a:solidFill>
                  <a:schemeClr val="lt1"/>
                </a:solidFill>
                <a:latin typeface="Roboto"/>
                <a:ea typeface="Roboto"/>
                <a:cs typeface="Roboto"/>
                <a:sym typeface="Roboto"/>
              </a:defRPr>
            </a:lvl5pPr>
            <a:lvl6pPr lvl="5" algn="r" rtl="0">
              <a:buNone/>
              <a:defRPr sz="1000">
                <a:solidFill>
                  <a:schemeClr val="lt1"/>
                </a:solidFill>
                <a:latin typeface="Roboto"/>
                <a:ea typeface="Roboto"/>
                <a:cs typeface="Roboto"/>
                <a:sym typeface="Roboto"/>
              </a:defRPr>
            </a:lvl6pPr>
            <a:lvl7pPr lvl="6" algn="r" rtl="0">
              <a:buNone/>
              <a:defRPr sz="1000">
                <a:solidFill>
                  <a:schemeClr val="lt1"/>
                </a:solidFill>
                <a:latin typeface="Roboto"/>
                <a:ea typeface="Roboto"/>
                <a:cs typeface="Roboto"/>
                <a:sym typeface="Roboto"/>
              </a:defRPr>
            </a:lvl7pPr>
            <a:lvl8pPr lvl="7" algn="r" rtl="0">
              <a:buNone/>
              <a:defRPr sz="1000">
                <a:solidFill>
                  <a:schemeClr val="lt1"/>
                </a:solidFill>
                <a:latin typeface="Roboto"/>
                <a:ea typeface="Roboto"/>
                <a:cs typeface="Roboto"/>
                <a:sym typeface="Roboto"/>
              </a:defRPr>
            </a:lvl8pPr>
            <a:lvl9pPr lvl="8" algn="r" rtl="0">
              <a:buNone/>
              <a:defRPr sz="1000">
                <a:solidFill>
                  <a:schemeClr val="lt1"/>
                </a:solidFill>
                <a:latin typeface="Roboto"/>
                <a:ea typeface="Roboto"/>
                <a:cs typeface="Roboto"/>
                <a:sym typeface="Robot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dSZNnz9SM4g" TargetMode="External"/><Relationship Id="rId2" Type="http://schemas.openxmlformats.org/officeDocument/2006/relationships/notesSlide" Target="../notesSlides/notesSlide10.xml"/><Relationship Id="rId1" Type="http://schemas.openxmlformats.org/officeDocument/2006/relationships/slideLayout" Target="../slideLayouts/slideLayout9.xm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GOK1tKFFIQI" TargetMode="External"/><Relationship Id="rId2" Type="http://schemas.openxmlformats.org/officeDocument/2006/relationships/notesSlide" Target="../notesSlides/notesSlide11.xml"/><Relationship Id="rId1" Type="http://schemas.openxmlformats.org/officeDocument/2006/relationships/slideLayout" Target="../slideLayouts/slideLayout9.xml"/><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Xv593jgyJ4" TargetMode="External"/><Relationship Id="rId2" Type="http://schemas.openxmlformats.org/officeDocument/2006/relationships/notesSlide" Target="../notesSlides/notesSlide12.xml"/><Relationship Id="rId1" Type="http://schemas.openxmlformats.org/officeDocument/2006/relationships/slideLayout" Target="../slideLayouts/slideLayout9.xml"/><Relationship Id="rId4" Type="http://schemas.openxmlformats.org/officeDocument/2006/relationships/image" Target="../media/image5.jpg"/></Relationships>
</file>

<file path=ppt/slides/_rels/slide13.xml.rels><?xml version="1.0" encoding="UTF-8" standalone="yes"?>
<Relationships xmlns="http://schemas.openxmlformats.org/package/2006/relationships"><Relationship Id="rId3" Type="http://schemas.openxmlformats.org/officeDocument/2006/relationships/hyperlink" Target="http://www.youtube.com/watch?v=RrWBhVlD1H8" TargetMode="External"/><Relationship Id="rId2" Type="http://schemas.openxmlformats.org/officeDocument/2006/relationships/notesSlide" Target="../notesSlides/notesSlide13.xml"/><Relationship Id="rId1" Type="http://schemas.openxmlformats.org/officeDocument/2006/relationships/slideLayout" Target="../slideLayouts/slideLayout9.xml"/><Relationship Id="rId4" Type="http://schemas.openxmlformats.org/officeDocument/2006/relationships/image" Target="../media/image6.jpg"/></Relationships>
</file>

<file path=ppt/slides/_rels/slide14.xml.rels><?xml version="1.0" encoding="UTF-8" standalone="yes"?>
<Relationships xmlns="http://schemas.openxmlformats.org/package/2006/relationships"><Relationship Id="rId3" Type="http://schemas.openxmlformats.org/officeDocument/2006/relationships/hyperlink" Target="http://www.youtube.com/watch?v=oVO7tZS2ZdI" TargetMode="External"/><Relationship Id="rId2" Type="http://schemas.openxmlformats.org/officeDocument/2006/relationships/notesSlide" Target="../notesSlides/notesSlide14.xml"/><Relationship Id="rId1" Type="http://schemas.openxmlformats.org/officeDocument/2006/relationships/slideLayout" Target="../slideLayouts/slideLayout9.xml"/><Relationship Id="rId4" Type="http://schemas.openxmlformats.org/officeDocument/2006/relationships/image" Target="../media/image7.jpg"/></Relationships>
</file>

<file path=ppt/slides/_rels/slide15.xml.rels><?xml version="1.0" encoding="UTF-8" standalone="yes"?>
<Relationships xmlns="http://schemas.openxmlformats.org/package/2006/relationships"><Relationship Id="rId3" Type="http://schemas.openxmlformats.org/officeDocument/2006/relationships/hyperlink" Target="http://www.youtube.com/watch?v=OMbpExKKKVo" TargetMode="External"/><Relationship Id="rId2" Type="http://schemas.openxmlformats.org/officeDocument/2006/relationships/notesSlide" Target="../notesSlides/notesSlide15.xml"/><Relationship Id="rId1" Type="http://schemas.openxmlformats.org/officeDocument/2006/relationships/slideLayout" Target="../slideLayouts/slideLayout9.xml"/><Relationship Id="rId6" Type="http://schemas.openxmlformats.org/officeDocument/2006/relationships/image" Target="../media/image9.jpg"/><Relationship Id="rId5" Type="http://schemas.openxmlformats.org/officeDocument/2006/relationships/hyperlink" Target="http://www.youtube.com/watch?v=hk0moXO7W74" TargetMode="External"/><Relationship Id="rId4" Type="http://schemas.openxmlformats.org/officeDocument/2006/relationships/image" Target="../media/image8.jpg"/></Relationships>
</file>

<file path=ppt/slides/_rels/slide16.xml.rels><?xml version="1.0" encoding="UTF-8" standalone="yes"?>
<Relationships xmlns="http://schemas.openxmlformats.org/package/2006/relationships"><Relationship Id="rId3" Type="http://schemas.openxmlformats.org/officeDocument/2006/relationships/hyperlink" Target="http://www.youtube.com/watch?v=BvpmZktlBF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Abnormal Psychology</a:t>
            </a:r>
            <a:endParaRPr/>
          </a:p>
        </p:txBody>
      </p:sp>
      <p:sp>
        <p:nvSpPr>
          <p:cNvPr id="162" name="Shape 16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Shape 301"/>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Howie Mandel Talks About Living with OCD</a:t>
            </a:r>
            <a:endParaRPr/>
          </a:p>
        </p:txBody>
      </p:sp>
      <p:pic>
        <p:nvPicPr>
          <p:cNvPr id="302" name="Shape 302" descr="&quot;Hand rails are my enemy&quot; says &quot;Deal or No Deal&quot; host of obsessive cleanliness. For more, click here: http://abcnews.go.com/2020&#10;SUBSCRIBE for the latest news and updates from ABC News ► http://www.youtube.com/subscription_center?add_user=abcnews &#10;To read the full story and others, visit http://www.abcnews.com &#10;&#10;Watch more news stories from ABC News!&#10;More health serments from ABC News  ►  https://www.youtube.com/watch?v=aE69K_lP2ug&amp;list=PLQOa26lW-uI9DIo_WvSHB5swEab7ec2_M&#10;More from 20/20  ► https://www.youtube.com/watch?v=eKfGhrB10Nw&amp;list=PL6410327A7E45015A&#10;&#10;People know Howie Mandel as a comedian, actor and game show host. But what many fans don't know is how much he suffers from a crippling fear of germs -- something he has joked about before, but never spoken seriously about until now.&#10;&#10;The 54-year-old &quot;Deal Or No Deal&quot; host suffers from obsessive compulsive disorder or OCD -- a debilitating anxiety disorder that produces inescapable repetitive thoughts.&#10;&#10;To read the full story and others, visit http://www.abcnews.com&#10;&#10;Follow ABC News across the web!&#10;Facebook: http://www.facebook.com/abcnews &#10;Twitter: http://twitter.com/ABC&#10;Instagram: https://instagram.com/ABCNews/ &#10;&#10;The state of healthcare is a topic of heavy political debate as new pandemics arise each year, the nation's obesity levels increase, and the need for a cure to many diseases escalate.  ABC News has the coverage you need to stay informed on the controversy and background around President Obama’s healthcare law, healthcare reform, how to maintain a healthy diet, and disease research. The importance of health issues, including mens health and womens health, is highlighted on ABC News. Stay up to date on news around eating disorders, rare diseases, panic attacks, fast food GMOs, and much more.&#10;&#10;20/20&#10;20/20 , with the help of Elizabeth Vargas and David Muir, combines hard hitting investigative reports, compelling human interest pieces, and newsmaker interviews. A staple of primetime television on Friday nights for over 3 decades, 20/20 has remained a leader in American TV news magazines broadcasting on ABC. The in-depth story packages can be seen Friday nights at 10|9c.&#10;&#10;ABC News &#10;Make ABC News your daily news outlet for breaking national and world news, broadcast video coverage, and exclusive interviews that will help you stay up to date on the events shaping our world. ABC News’ show roster has both leaders in daily evening and morning programming. Kick start your weekday mornings with news updates from Good Morning America (GMA) and Sundays with This Week with George Stephanopoulos. Get your evening fix with 20/20, Nightline, and ABC World News Tonight. Head to abc.go.com for programming schedule and more information on ABC News." title="Howie Mandel Talks About Living With OCD | 20/20 | ABC News">
            <a:hlinkClick r:id="rId3"/>
          </p:cNvPr>
          <p:cNvPicPr preferRelativeResize="0"/>
          <p:nvPr/>
        </p:nvPicPr>
        <p:blipFill>
          <a:blip r:embed="rId4">
            <a:alphaModFix/>
          </a:blip>
          <a:stretch>
            <a:fillRect/>
          </a:stretch>
        </p:blipFill>
        <p:spPr>
          <a:xfrm>
            <a:off x="232150" y="152400"/>
            <a:ext cx="5437567" cy="40781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Shape 307"/>
          <p:cNvSpPr txBox="1">
            <a:spLocks noGrp="1"/>
          </p:cNvSpPr>
          <p:nvPr>
            <p:ph type="body" idx="1"/>
          </p:nvPr>
        </p:nvSpPr>
        <p:spPr>
          <a:xfrm>
            <a:off x="3014325" y="4489825"/>
            <a:ext cx="3312000" cy="598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The Science of Depression</a:t>
            </a:r>
            <a:endParaRPr/>
          </a:p>
        </p:txBody>
      </p:sp>
      <p:pic>
        <p:nvPicPr>
          <p:cNvPr id="308" name="Shape 308" descr="What's going on inside of a depressed person?&#10;Watch 'Do Dogs Get Depressed?': http://bit.ly/1pb2GZi&#10;Get Your FREE Audiobook: http://bit.ly/XIcZpz&#10;SUBSCRIBE: http://bit.ly/10kWnZ7&#10;---Links to follow us below---&#10;&#10;Instagram and Twitter: @whalewatchmeplz and @mitchellmoffit &#10;Clickable: http://bit.ly/16F1jeC and http://bit.ly/15J7ube&#10;&#10;Facebook: http://on.fb.me/1fjWszw&#10;Twitter: http://bit.ly/1d84R71&#10;Tumblr: http://bit.ly/1amIPjF&#10;Vine: Search &quot;AsapSCIENCE&quot; on vine!&#10;&#10;Written and created by Mitchell Moffit (twitter @mitchellmoffit) and Gregory Brown (twitter @whalewatchmeplz).&#10;&#10;Depression Resources:&#10;&#10;http://www.mentalhealthamerica.net/mental-health-information&#10;&#10;http://www.who.int/mental_health/en/&#10;&#10;http://www.camh.ca/en/hospital/Pages/home.aspx&#10;&#10;http://www.ementalhealth.ca/&#10;&#10;http://www.suicidepreventionlifeline.org/&#10;&#10;http://www.thejackproject.org/resources&#10;&#10;Further reading---&#10;&#10;Depression review:&#10;http://www.health.harvard.edu/newsweek/what-causes-depression.htm&#10;&#10;Cell Communication:&#10;http://www.ncbi.nlm.nih.gov/pubmed/23502536&#10;http://www.sciencedaily.com/releases/2013/03/130318105329.htm&#10;&#10;Role of serotonin:&#10;http://www.salon.com/2013/12/13/new_developments_may_help_those_with_depression_partner/&#10;&#10;Teen insomnia linked with depression, anxiety&#10;http://www.sciencedaily.com/releases/2014/07/140730093516.htm&#10;&#10;Physical fitness can help prevent young adolescents' depression, study finds&#10;http://www.sciencedaily.com/releases/2014/08/140807121448.htm" title="The Science of Depression">
            <a:hlinkClick r:id="rId3"/>
          </p:cNvPr>
          <p:cNvPicPr preferRelativeResize="0"/>
          <p:nvPr/>
        </p:nvPicPr>
        <p:blipFill>
          <a:blip r:embed="rId4">
            <a:alphaModFix/>
          </a:blip>
          <a:stretch>
            <a:fillRect/>
          </a:stretch>
        </p:blipFill>
        <p:spPr>
          <a:xfrm>
            <a:off x="1707425" y="136450"/>
            <a:ext cx="5804500" cy="43533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Shape 313"/>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Personality Disorder</a:t>
            </a:r>
            <a:endParaRPr/>
          </a:p>
        </p:txBody>
      </p:sp>
      <p:pic>
        <p:nvPicPr>
          <p:cNvPr id="314" name="Shape 314" descr="Visit us (http://www.khanacademy.org/science/healthcare-and-medicine) for health and medicine content or (http://www.khanacademy.org/test-prep/mcat) for MCAT related content. These videos do not provide medical advice and are for informational purposes only. The videos are not intended to be a substitute for professional medical advice, diagnosis or treatment. Always seek the advice of a qualified health provider with any questions you may have regarding a medical condition. Never disregard professional medical advice or delay in seeking it because of something you have read or seen in any Khan Academy video. Created by Arshya Vahabzadeh.&#10;&#10;Watch the next lesson: https://www.khanacademy.org/test-prep/mcat/behavior/psychological-disorders/v/sleep-disorders?utm_source=YT&amp;utm_medium=Desc&amp;utm_campaign=mcat&#10;&#10;Missed the previous lesson? https://www.khanacademy.org/test-prep/mcat/behavior/psychological-disorders/v/somatic-symptom-disorder-and-other-disorders?utm_source=YT&amp;utm_medium=Desc&amp;utm_campaign=mcat&#10;&#10;MCAT on Khan Academy: Go ahead and practice some passage-based questions!&#10;&#10;About Khan Academy: Khan Academy offers practice exercises, instructional videos, and a personalized learning dashboard that empower learners to study at their own pace in and outside of the classroom. We tackle math, science, computer programming, history, art history, economics, and more. Our math missions guide learners from kindergarten to calculus using state-of-the-art, adaptive technology that identifies strengths and learning gaps. We've also partnered with institutions like NASA, The Museum of Modern Art, The California Academy of Sciences, and MIT to offer specialized content.&#10;&#10;For free. For everyone. Forever. #YouCanLearnAnything&#10;&#10;Subscribe to Khan Academy’s MCAT channel: https://www.youtube.com/channel/UCDkK5wqSuwDlJ3_nl3rgdiQ?sub_confirmation=1&#10;Subscribe to Khan Academy: https://www.youtube.com/subscription_center?add_user=khanacademy" title="Personality disorders | Behavior | MCAT | Khan Academy">
            <a:hlinkClick r:id="rId3"/>
          </p:cNvPr>
          <p:cNvPicPr preferRelativeResize="0"/>
          <p:nvPr/>
        </p:nvPicPr>
        <p:blipFill>
          <a:blip r:embed="rId4">
            <a:alphaModFix/>
          </a:blip>
          <a:stretch>
            <a:fillRect/>
          </a:stretch>
        </p:blipFill>
        <p:spPr>
          <a:xfrm>
            <a:off x="152400" y="152400"/>
            <a:ext cx="5219400" cy="39145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Shape 319"/>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Bipolar Disorder</a:t>
            </a:r>
            <a:endParaRPr/>
          </a:p>
        </p:txBody>
      </p:sp>
      <p:pic>
        <p:nvPicPr>
          <p:cNvPr id="320" name="Shape 320" descr="View full lesson: http://ed.ted.com/lessons/what-is-bipolar-disorder-helen-m-farrell&#10;&#10;The word bipolar means ‘two extremes.’ For the many millions experiencing bipolar disorder around the world, life is split between two different realities: elation and depression. So what causes this disorder? And can it be treated? Helen M. Farrell describes the root causes and treatments for bipolar disorder. &#10;&#10;Lesson by Helen M Farrell, animation by Uncle Ginger." title="What is bipolar disorder? - Helen M. Farrell">
            <a:hlinkClick r:id="rId3"/>
          </p:cNvPr>
          <p:cNvPicPr preferRelativeResize="0"/>
          <p:nvPr/>
        </p:nvPicPr>
        <p:blipFill>
          <a:blip r:embed="rId4">
            <a:alphaModFix/>
          </a:blip>
          <a:stretch>
            <a:fillRect/>
          </a:stretch>
        </p:blipFill>
        <p:spPr>
          <a:xfrm>
            <a:off x="152400" y="152400"/>
            <a:ext cx="4572000" cy="3429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Shape 325"/>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Somatic Symptom Disorder</a:t>
            </a:r>
            <a:endParaRPr/>
          </a:p>
        </p:txBody>
      </p:sp>
      <p:pic>
        <p:nvPicPr>
          <p:cNvPr id="326" name="Shape 326" descr="What is somatic symptom disorder? Somatic symptom disorder, sometimes called somatoform disorder, is defined as having unexplainable physical symptoms, which often lead to cognitive symptoms. Subscribe - https://goo.gl/w5aaaV. More videos - https://goo.gl/UhOKiM. Support us on Patreon - https://goo.gl/ZGHEk4.&#10;&#10;This video is brought to you by Osmosis. Along with providing open-access videos, Osmosis offers a comprehensive e-learning platform that connects med students with thousands of flashcards and quiz questions, depending on each student's needs. Ever wish information would just diffuse into your brain? Well, Osmosis helps make that possible—don't learn it, osmose it! &#10;&#10;https://www.osmosis.org/&#10;&#10;We also have free practice questions for the USMLE and NCLEX-RN exams here: https://goo.gl/3oGOEi&#10;&#10;Also, we're social:&#10;&#10;Facebook - https://www.facebook.com/OsmoseIt/&#10;Twitter - https://twitter.com/osmoseit&#10;Instagram - @osmosismed&#10;&#10;&#10;Got feedback? We'd love to hear it!&#10;&#10;http://goo.gl/forms/T6de48NVzR&#10;&#10;&#10;This video is licensed under a Creative Commons CC-BY-SA 4.0 international license, which means that you're free to share and adapt it so long as you follow the Attribution and ShareAlike terms and conditions!&#10;&#10;Our supporters:&#10;Omar Berrios&#10;Alex Wright" title="Somatic symptom disorder - causes, symptoms, diagnosis, treatment, pathology">
            <a:hlinkClick r:id="rId3"/>
          </p:cNvPr>
          <p:cNvPicPr preferRelativeResize="0"/>
          <p:nvPr/>
        </p:nvPicPr>
        <p:blipFill>
          <a:blip r:embed="rId4">
            <a:alphaModFix/>
          </a:blip>
          <a:stretch>
            <a:fillRect/>
          </a:stretch>
        </p:blipFill>
        <p:spPr>
          <a:xfrm>
            <a:off x="152400" y="152400"/>
            <a:ext cx="5206400" cy="39048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Shape 331"/>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Eating and Feeding Disorders</a:t>
            </a:r>
            <a:endParaRPr/>
          </a:p>
        </p:txBody>
      </p:sp>
      <p:pic>
        <p:nvPicPr>
          <p:cNvPr id="332" name="Shape 332" descr="What is anorexia nervosa? Anorexia nervosa is a type of eating disorder in which somebody becomes obsessed with what they eat, and leads to abnormally low body weight. Subscribe - https://goo.gl/w5aaaV. More videos - https://goo.gl/UhOKiM. Support us on Patreon - https://goo.gl/ZGHEk4.&#10;&#10;This video covers the complications that result from anorexia, signs and symptoms, as well as treatment and management.&#10;&#10;Subscribe - http://www.youtube.com/channel/UCNI0qOojpkhsUtaQ4_2NUhQ?sub_confirmation=1&#10;&#10;This video is brought to you by Osmosis. Along with providing open-access videos, Osmosis offers a comprehensive e-learning platform that connects med students with thousands of flashcards and quiz questions, depending on each student's needs. Ever wish information would just diffuse into your brain? Well, Osmosis helps make that possible—don't learn it, osmose it! &#10;&#10;https://www.osmosis.org/&#10;&#10;Support us on Patreon! - https://goo.gl/izRx2z&#10;&#10;We also have free practice questions for the USMLE and NCLEX-RN exams here: https://goo.gl/3oGOEi&#10;&#10;Also, we're social:&#10;&#10;Facebook - https://www.facebook.com/OsmoseIt/&#10;Twitter - https://twitter.com/osmoseit&#10;&#10;&#10;Got feedback? We'd love to hear it!&#10;&#10;http://goo.gl/forms/T6de48NVzR&#10;&#10;&#10;This video is licensed under a Creative Commons CC-BY-SA 4.0 international license, which means that you're free to share and adapt it so long as you follow the Attribution and ShareAlike terms and conditions!&#10;&#10;Our supporters:&#10;Wade Licup&#10;&#10;Credits:&#10;  Audio/visuals: Tanner Marshall, MS&#10;  Script: Brooke Miller, PhD&#10;  Reviewer: Rishi Desai, MD, MPH" title="Anorexia nervosa - causes, symptoms, diagnosis, treatment &amp; pathology">
            <a:hlinkClick r:id="rId3"/>
          </p:cNvPr>
          <p:cNvPicPr preferRelativeResize="0"/>
          <p:nvPr/>
        </p:nvPicPr>
        <p:blipFill>
          <a:blip r:embed="rId4">
            <a:alphaModFix/>
          </a:blip>
          <a:stretch>
            <a:fillRect/>
          </a:stretch>
        </p:blipFill>
        <p:spPr>
          <a:xfrm>
            <a:off x="152400" y="152400"/>
            <a:ext cx="4049825" cy="3037375"/>
          </a:xfrm>
          <a:prstGeom prst="rect">
            <a:avLst/>
          </a:prstGeom>
          <a:noFill/>
          <a:ln>
            <a:noFill/>
          </a:ln>
        </p:spPr>
      </p:pic>
      <p:pic>
        <p:nvPicPr>
          <p:cNvPr id="333" name="Shape 333" descr="What is bulimia nervosa? Bulimia nervosa's an eating disorder that's characterized by cycles of binging and purging while typically maintaining a normal weight. Subscribe - https://goo.gl/w5aaaV. More videos - https://goo.gl/UhOKiM. Support us on Patreon - https://goo.gl/ZGHEk4.&#10;&#10;This video discusses the definition, signs and symptoms, and treatment for bulimia nervosa.&#10;&#10;Subscribe - http://www.youtube.com/channel/UCNI0qOojpkhsUtaQ4_2NUhQ?sub_confirmation=1&#10;&#10;This video is brought to you by Osmosis. Along with providing open-access videos, Osmosis offers a comprehensive e-learning platform that connects med students with thousands of flashcards and quiz questions, depending on each student's needs. Ever wish information would just diffuse into your brain? Well, Osmosis helps make that possible—don't learn it, osmose it! &#10;&#10;https://www.osmosis.org/&#10;&#10;Support us on Patreon! - https://goo.gl/izRx2z&#10;&#10;We also have free practice questions for the USMLE and NCLEX-RN exams here: https://goo.gl/3oGOEi&#10;&#10;Also, we're social:&#10;&#10;Facebook - https://www.facebook.com/OsmoseIt/&#10;Twitter - https://twitter.com/osmoseit&#10;&#10;&#10;Got feedback? We'd love to hear it!&#10;&#10;http://goo.gl/forms/T6de48NVzR&#10;&#10;&#10;This video is licensed under a Creative Commons CC-BY-SA 4.0 international license, which means that you're free to share and adapt it so long as you follow the Attribution and ShareAlike terms and conditions!&#10;&#10;Our supporters:&#10;Wade Licup&#10;&#10;Credits:&#10;  Audio/visuals: Tanner Marshall, MS&#10;  Script: Brooke Miller, PhD&#10;  Reviewer: Rishi Desai, MD, MPH &#10;&#10;Attributions:&#10;  Water drop low sound effect by Mike Koenig - http://soundbible.com/1139-Water-Drop-Low.html" title="Bulimia nervosa - causes, symptoms, diagnosis, treatment &amp; pathology">
            <a:hlinkClick r:id="rId5"/>
          </p:cNvPr>
          <p:cNvPicPr preferRelativeResize="0"/>
          <p:nvPr/>
        </p:nvPicPr>
        <p:blipFill>
          <a:blip r:embed="rId6">
            <a:alphaModFix/>
          </a:blip>
          <a:stretch>
            <a:fillRect/>
          </a:stretch>
        </p:blipFill>
        <p:spPr>
          <a:xfrm>
            <a:off x="4640225" y="168350"/>
            <a:ext cx="4007300" cy="30054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Shape 338"/>
          <p:cNvSpPr txBox="1">
            <a:spLocks noGrp="1"/>
          </p:cNvSpPr>
          <p:nvPr>
            <p:ph type="title"/>
          </p:nvPr>
        </p:nvSpPr>
        <p:spPr>
          <a:xfrm>
            <a:off x="343275" y="162822"/>
            <a:ext cx="8222100" cy="838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There’s No Shame in Taking Care of Your Mental Health</a:t>
            </a:r>
            <a:endParaRPr/>
          </a:p>
        </p:txBody>
      </p:sp>
      <p:pic>
        <p:nvPicPr>
          <p:cNvPr id="339" name="Shape 339" descr="When stress got to be too much for TED Fellow Sangu Delle, he had to confront his own deep prejudice: that men shouldn't take care of their mental health. In a personal talk, Delle shares how he learned to handle anxiety in a society that's uncomfortable with emotions. As he says: &quot;Being honest about how we feel doesn't make us weak — it makes us human.&quot;&#10;&#10;The TED Talks channel features the best talks and performances from the TED Conference, where the world's leading thinkers and doers give the talk of their lives in 18 minutes (or less). Look for talks on Technology, Entertainment and Design -- plus science, business, global issues, the arts and more.&#10;&#10;Follow TED on Twitter: http://www.twitter.com/TEDTalks&#10;Like TED on Facebook: https://www.facebook.com/TED&#10;&#10;Subscribe to our channel: https://www.youtube.com/TED" title="There's no shame in taking care of your mental health | Sangu Delle">
            <a:hlinkClick r:id="rId3"/>
          </p:cNvPr>
          <p:cNvPicPr preferRelativeResize="0"/>
          <p:nvPr/>
        </p:nvPicPr>
        <p:blipFill>
          <a:blip r:embed="rId4">
            <a:alphaModFix/>
          </a:blip>
          <a:stretch>
            <a:fillRect/>
          </a:stretch>
        </p:blipFill>
        <p:spPr>
          <a:xfrm>
            <a:off x="3293025" y="1173625"/>
            <a:ext cx="5018425" cy="37638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Learning Target</a:t>
            </a:r>
            <a:endParaRPr/>
          </a:p>
        </p:txBody>
      </p:sp>
      <p:sp>
        <p:nvSpPr>
          <p:cNvPr id="182" name="Shape 182"/>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83" name="Shape 183"/>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dirty="0"/>
              <a:t>Agenda</a:t>
            </a:r>
            <a:endParaRPr dirty="0"/>
          </a:p>
          <a:p>
            <a:pPr marL="457200" lvl="0" indent="-342900" rtl="0">
              <a:spcBef>
                <a:spcPts val="0"/>
              </a:spcBef>
              <a:spcAft>
                <a:spcPts val="0"/>
              </a:spcAft>
              <a:buSzPts val="1800"/>
              <a:buAutoNum type="arabicPeriod"/>
            </a:pPr>
            <a:r>
              <a:rPr lang="en" dirty="0"/>
              <a:t>Complete Pscyhotherapy notes</a:t>
            </a:r>
            <a:endParaRPr dirty="0"/>
          </a:p>
          <a:p>
            <a:pPr marL="457200" lvl="0" indent="-342900">
              <a:spcBef>
                <a:spcPts val="0"/>
              </a:spcBef>
              <a:spcAft>
                <a:spcPts val="0"/>
              </a:spcAft>
              <a:buSzPts val="1800"/>
              <a:buAutoNum type="arabicPeriod"/>
            </a:pPr>
            <a:r>
              <a:rPr lang="en" dirty="0"/>
              <a:t>How can we improve mental health in our community?</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311700" y="106175"/>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Biomedical Approach Quiz</a:t>
            </a:r>
            <a:endParaRPr/>
          </a:p>
        </p:txBody>
      </p:sp>
      <p:sp>
        <p:nvSpPr>
          <p:cNvPr id="189" name="Shape 189"/>
          <p:cNvSpPr txBox="1">
            <a:spLocks noGrp="1"/>
          </p:cNvSpPr>
          <p:nvPr>
            <p:ph type="body" idx="1"/>
          </p:nvPr>
        </p:nvSpPr>
        <p:spPr>
          <a:xfrm>
            <a:off x="311700" y="769250"/>
            <a:ext cx="8520600" cy="33390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AutoNum type="arabicPeriod"/>
            </a:pPr>
            <a:r>
              <a:rPr lang="en"/>
              <a:t>Medications used to treat psychological disorders are called ____________________________, and are most effective when used in conjunction with therapy.</a:t>
            </a:r>
            <a:endParaRPr/>
          </a:p>
          <a:p>
            <a:pPr marL="457200" lvl="0" indent="-342900" rtl="0">
              <a:spcBef>
                <a:spcPts val="0"/>
              </a:spcBef>
              <a:spcAft>
                <a:spcPts val="0"/>
              </a:spcAft>
              <a:buSzPts val="1800"/>
              <a:buAutoNum type="arabicPeriod"/>
            </a:pPr>
            <a:r>
              <a:rPr lang="en"/>
              <a:t>Electroconvulsive therapy is used in serious cases of depression and in cases of schizophrenia. It causes a seizure that in turn causes the brain to release a significant amount of _______ that immediately improve mood.</a:t>
            </a:r>
            <a:endParaRPr/>
          </a:p>
          <a:p>
            <a:pPr marL="457200" lvl="0" indent="-342900" rtl="0">
              <a:spcBef>
                <a:spcPts val="0"/>
              </a:spcBef>
              <a:spcAft>
                <a:spcPts val="0"/>
              </a:spcAft>
              <a:buSzPts val="1800"/>
              <a:buAutoNum type="arabicPeriod"/>
            </a:pPr>
            <a:r>
              <a:rPr lang="en"/>
              <a:t>Psychotropic drugs reduce the symptoms but do not _____ the illness.</a:t>
            </a:r>
            <a:endParaRPr/>
          </a:p>
          <a:p>
            <a:pPr marL="457200" lvl="0" indent="-342900" rtl="0">
              <a:spcBef>
                <a:spcPts val="0"/>
              </a:spcBef>
              <a:spcAft>
                <a:spcPts val="0"/>
              </a:spcAft>
              <a:buSzPts val="1800"/>
              <a:buAutoNum type="arabicPeriod"/>
            </a:pPr>
            <a:r>
              <a:rPr lang="en"/>
              <a:t>Long term use of psychotropic drugs can result in _____ ______ , a neurological disorder characterized by  uncontrolled facial and tongue movments or arm or leg movements.</a:t>
            </a:r>
            <a:endParaRPr/>
          </a:p>
          <a:p>
            <a:pPr marL="457200" lvl="0" indent="-342900" rtl="0">
              <a:spcBef>
                <a:spcPts val="0"/>
              </a:spcBef>
              <a:spcAft>
                <a:spcPts val="0"/>
              </a:spcAft>
              <a:buSzPts val="1800"/>
              <a:buAutoNum type="arabicPeriod"/>
            </a:pPr>
            <a:r>
              <a:rPr lang="en"/>
              <a:t>When can psychologists break patient doctor confidentiality?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title"/>
          </p:nvPr>
        </p:nvSpPr>
        <p:spPr>
          <a:xfrm>
            <a:off x="311700" y="134300"/>
            <a:ext cx="8520600" cy="607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Are you struggling to see the difference between Rational-Emotive Behavior Therapy and Cognitive Therapy?</a:t>
            </a:r>
            <a:endParaRPr/>
          </a:p>
        </p:txBody>
      </p:sp>
      <p:sp>
        <p:nvSpPr>
          <p:cNvPr id="265" name="Shape 265"/>
          <p:cNvSpPr txBox="1">
            <a:spLocks noGrp="1"/>
          </p:cNvSpPr>
          <p:nvPr>
            <p:ph type="body" idx="1"/>
          </p:nvPr>
        </p:nvSpPr>
        <p:spPr>
          <a:xfrm>
            <a:off x="311700" y="1616825"/>
            <a:ext cx="8268900" cy="257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a:solidFill>
                  <a:srgbClr val="666666"/>
                </a:solidFill>
                <a:highlight>
                  <a:srgbClr val="FFFFFF"/>
                </a:highlight>
                <a:latin typeface="Arial"/>
                <a:ea typeface="Arial"/>
                <a:cs typeface="Arial"/>
                <a:sym typeface="Arial"/>
              </a:rPr>
              <a:t>Cognitive Behavior Therapy</a:t>
            </a:r>
            <a:endParaRPr b="1">
              <a:solidFill>
                <a:srgbClr val="666666"/>
              </a:solidFill>
              <a:highlight>
                <a:srgbClr val="FFFFFF"/>
              </a:highlight>
              <a:latin typeface="Arial"/>
              <a:ea typeface="Arial"/>
              <a:cs typeface="Arial"/>
              <a:sym typeface="Arial"/>
            </a:endParaRPr>
          </a:p>
          <a:p>
            <a:pPr marL="0" lvl="0" indent="0">
              <a:spcBef>
                <a:spcPts val="1600"/>
              </a:spcBef>
              <a:spcAft>
                <a:spcPts val="0"/>
              </a:spcAft>
              <a:buNone/>
            </a:pPr>
            <a:r>
              <a:rPr lang="en">
                <a:solidFill>
                  <a:srgbClr val="666666"/>
                </a:solidFill>
                <a:highlight>
                  <a:srgbClr val="FFFFFF"/>
                </a:highlight>
                <a:latin typeface="Arial"/>
                <a:ea typeface="Arial"/>
                <a:cs typeface="Arial"/>
                <a:sym typeface="Arial"/>
              </a:rPr>
              <a:t>Think about a guy who avoids going out socially because he is afraid that he might not fit in and people won’t like him. The therapist asks questions like </a:t>
            </a:r>
            <a:endParaRPr>
              <a:solidFill>
                <a:srgbClr val="666666"/>
              </a:solidFill>
              <a:highlight>
                <a:srgbClr val="FFFFFF"/>
              </a:highlight>
              <a:latin typeface="Arial"/>
              <a:ea typeface="Arial"/>
              <a:cs typeface="Arial"/>
              <a:sym typeface="Arial"/>
            </a:endParaRPr>
          </a:p>
          <a:p>
            <a:pPr marL="457200" lvl="0" indent="-342900" rtl="0">
              <a:spcBef>
                <a:spcPts val="1600"/>
              </a:spcBef>
              <a:spcAft>
                <a:spcPts val="0"/>
              </a:spcAft>
              <a:buClr>
                <a:srgbClr val="666666"/>
              </a:buClr>
              <a:buSzPts val="1800"/>
              <a:buFont typeface="Arial"/>
              <a:buChar char="-"/>
            </a:pPr>
            <a:r>
              <a:rPr lang="en">
                <a:solidFill>
                  <a:srgbClr val="666666"/>
                </a:solidFill>
                <a:highlight>
                  <a:srgbClr val="FFFFFF"/>
                </a:highlight>
                <a:latin typeface="Arial"/>
                <a:ea typeface="Arial"/>
                <a:cs typeface="Arial"/>
                <a:sym typeface="Arial"/>
              </a:rPr>
              <a:t>how do you know you won’t fit it or be liked?</a:t>
            </a:r>
            <a:endParaRPr>
              <a:solidFill>
                <a:srgbClr val="666666"/>
              </a:solidFill>
              <a:highlight>
                <a:srgbClr val="FFFFFF"/>
              </a:highlight>
              <a:latin typeface="Arial"/>
              <a:ea typeface="Arial"/>
              <a:cs typeface="Arial"/>
              <a:sym typeface="Arial"/>
            </a:endParaRPr>
          </a:p>
          <a:p>
            <a:pPr marL="457200" lvl="0" indent="-342900" rtl="0">
              <a:spcBef>
                <a:spcPts val="0"/>
              </a:spcBef>
              <a:spcAft>
                <a:spcPts val="0"/>
              </a:spcAft>
              <a:buClr>
                <a:srgbClr val="666666"/>
              </a:buClr>
              <a:buSzPts val="1800"/>
              <a:buFont typeface="Arial"/>
              <a:buChar char="-"/>
            </a:pPr>
            <a:r>
              <a:rPr lang="en">
                <a:solidFill>
                  <a:srgbClr val="666666"/>
                </a:solidFill>
                <a:highlight>
                  <a:srgbClr val="FFFFFF"/>
                </a:highlight>
                <a:latin typeface="Arial"/>
                <a:ea typeface="Arial"/>
                <a:cs typeface="Arial"/>
                <a:sym typeface="Arial"/>
              </a:rPr>
              <a:t>Can you think of similar situations where you were liked or you did fit in?</a:t>
            </a:r>
            <a:endParaRPr>
              <a:solidFill>
                <a:srgbClr val="666666"/>
              </a:solidFill>
              <a:highlight>
                <a:srgbClr val="FFFFFF"/>
              </a:highlight>
              <a:latin typeface="Arial"/>
              <a:ea typeface="Arial"/>
              <a:cs typeface="Arial"/>
              <a:sym typeface="Arial"/>
            </a:endParaRPr>
          </a:p>
          <a:p>
            <a:pPr marL="457200" lvl="0" indent="-342900" rtl="0">
              <a:spcBef>
                <a:spcPts val="0"/>
              </a:spcBef>
              <a:spcAft>
                <a:spcPts val="0"/>
              </a:spcAft>
              <a:buClr>
                <a:srgbClr val="666666"/>
              </a:buClr>
              <a:buSzPts val="1800"/>
              <a:buFont typeface="Arial"/>
              <a:buChar char="-"/>
            </a:pPr>
            <a:r>
              <a:rPr lang="en">
                <a:solidFill>
                  <a:srgbClr val="666666"/>
                </a:solidFill>
                <a:highlight>
                  <a:srgbClr val="FFFFFF"/>
                </a:highlight>
                <a:latin typeface="Arial"/>
                <a:ea typeface="Arial"/>
                <a:cs typeface="Arial"/>
                <a:sym typeface="Arial"/>
              </a:rPr>
              <a:t>Maybe this time things will be different? </a:t>
            </a:r>
            <a:endParaRPr>
              <a:solidFill>
                <a:srgbClr val="666666"/>
              </a:solidFill>
              <a:highlight>
                <a:srgbClr val="FFFFFF"/>
              </a:highlight>
              <a:latin typeface="Arial"/>
              <a:ea typeface="Arial"/>
              <a:cs typeface="Arial"/>
              <a:sym typeface="Arial"/>
            </a:endParaRPr>
          </a:p>
          <a:p>
            <a:pPr marL="457200" lvl="0" indent="-342900" rtl="0">
              <a:spcBef>
                <a:spcPts val="0"/>
              </a:spcBef>
              <a:spcAft>
                <a:spcPts val="0"/>
              </a:spcAft>
              <a:buClr>
                <a:srgbClr val="666666"/>
              </a:buClr>
              <a:buSzPts val="1800"/>
              <a:buFont typeface="Arial"/>
              <a:buChar char="-"/>
            </a:pPr>
            <a:r>
              <a:rPr lang="en">
                <a:solidFill>
                  <a:srgbClr val="666666"/>
                </a:solidFill>
                <a:highlight>
                  <a:srgbClr val="FFFFFF"/>
                </a:highlight>
                <a:latin typeface="Arial"/>
                <a:ea typeface="Arial"/>
                <a:cs typeface="Arial"/>
                <a:sym typeface="Arial"/>
              </a:rPr>
              <a:t>What are some of your strengths that people would notice and</a:t>
            </a:r>
            <a:endParaRPr>
              <a:solidFill>
                <a:srgbClr val="666666"/>
              </a:solidFill>
              <a:highlight>
                <a:srgbClr val="FFFFFF"/>
              </a:highlight>
              <a:latin typeface="Arial"/>
              <a:ea typeface="Arial"/>
              <a:cs typeface="Arial"/>
              <a:sym typeface="Arial"/>
            </a:endParaRPr>
          </a:p>
          <a:p>
            <a:pPr marL="0" lvl="0" indent="0">
              <a:spcBef>
                <a:spcPts val="1600"/>
              </a:spcBef>
              <a:spcAft>
                <a:spcPts val="1600"/>
              </a:spcAft>
              <a:buNone/>
            </a:pPr>
            <a:r>
              <a:rPr lang="en" b="1">
                <a:solidFill>
                  <a:srgbClr val="000000"/>
                </a:solidFill>
                <a:highlight>
                  <a:srgbClr val="FFFFFF"/>
                </a:highlight>
                <a:latin typeface="Arial"/>
                <a:ea typeface="Arial"/>
                <a:cs typeface="Arial"/>
                <a:sym typeface="Arial"/>
              </a:rPr>
              <a:t>Focus is getting the client to believe that if he did go out, he would likely be successful in that at least some people would probably like him.</a:t>
            </a:r>
            <a:endParaRPr b="1">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5"/>
                                        </p:tgtEl>
                                        <p:attrNameLst>
                                          <p:attrName>style.visibility</p:attrName>
                                        </p:attrNameLst>
                                      </p:cBhvr>
                                      <p:to>
                                        <p:strVal val="visible"/>
                                      </p:to>
                                    </p:set>
                                    <p:animEffect transition="in" filter="fade">
                                      <p:cBhvr>
                                        <p:cTn id="7" dur="1000"/>
                                        <p:tgtEl>
                                          <p:spTgt spid="2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Shape 270"/>
          <p:cNvSpPr txBox="1">
            <a:spLocks noGrp="1"/>
          </p:cNvSpPr>
          <p:nvPr>
            <p:ph type="title"/>
          </p:nvPr>
        </p:nvSpPr>
        <p:spPr>
          <a:xfrm>
            <a:off x="311700" y="0"/>
            <a:ext cx="8520600" cy="607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Are you struggling to see the difference between Rational-Emotive Behavior Therapy and Cognitive Therapy?</a:t>
            </a:r>
            <a:endParaRPr/>
          </a:p>
        </p:txBody>
      </p:sp>
      <p:sp>
        <p:nvSpPr>
          <p:cNvPr id="271" name="Shape 271"/>
          <p:cNvSpPr txBox="1">
            <a:spLocks noGrp="1"/>
          </p:cNvSpPr>
          <p:nvPr>
            <p:ph type="body" idx="1"/>
          </p:nvPr>
        </p:nvSpPr>
        <p:spPr>
          <a:xfrm>
            <a:off x="91900" y="1479575"/>
            <a:ext cx="8960400" cy="271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a:solidFill>
                  <a:srgbClr val="666666"/>
                </a:solidFill>
                <a:highlight>
                  <a:srgbClr val="FFFFFF"/>
                </a:highlight>
                <a:latin typeface="Arial"/>
                <a:ea typeface="Arial"/>
                <a:cs typeface="Arial"/>
                <a:sym typeface="Arial"/>
              </a:rPr>
              <a:t>Rational Emotive Behavior Therapy</a:t>
            </a:r>
            <a:endParaRPr b="1">
              <a:solidFill>
                <a:srgbClr val="666666"/>
              </a:solidFill>
              <a:highlight>
                <a:srgbClr val="FFFFFF"/>
              </a:highlight>
              <a:latin typeface="Arial"/>
              <a:ea typeface="Arial"/>
              <a:cs typeface="Arial"/>
              <a:sym typeface="Arial"/>
            </a:endParaRPr>
          </a:p>
          <a:p>
            <a:pPr marL="0" lvl="0" indent="0">
              <a:spcBef>
                <a:spcPts val="1600"/>
              </a:spcBef>
              <a:spcAft>
                <a:spcPts val="0"/>
              </a:spcAft>
              <a:buNone/>
            </a:pPr>
            <a:r>
              <a:rPr lang="en">
                <a:solidFill>
                  <a:srgbClr val="666666"/>
                </a:solidFill>
                <a:highlight>
                  <a:srgbClr val="FFFFFF"/>
                </a:highlight>
                <a:latin typeface="Arial"/>
                <a:ea typeface="Arial"/>
                <a:cs typeface="Arial"/>
                <a:sym typeface="Arial"/>
              </a:rPr>
              <a:t>Therapist Asks</a:t>
            </a:r>
            <a:endParaRPr>
              <a:solidFill>
                <a:srgbClr val="666666"/>
              </a:solidFill>
              <a:highlight>
                <a:srgbClr val="FFFFFF"/>
              </a:highlight>
              <a:latin typeface="Arial"/>
              <a:ea typeface="Arial"/>
              <a:cs typeface="Arial"/>
              <a:sym typeface="Arial"/>
            </a:endParaRPr>
          </a:p>
          <a:p>
            <a:pPr marL="0" lvl="0" indent="0">
              <a:lnSpc>
                <a:spcPct val="100000"/>
              </a:lnSpc>
              <a:spcBef>
                <a:spcPts val="1600"/>
              </a:spcBef>
              <a:spcAft>
                <a:spcPts val="0"/>
              </a:spcAft>
              <a:buNone/>
            </a:pPr>
            <a:r>
              <a:rPr lang="en">
                <a:solidFill>
                  <a:srgbClr val="666666"/>
                </a:solidFill>
                <a:highlight>
                  <a:srgbClr val="FFFFFF"/>
                </a:highlight>
                <a:latin typeface="Arial"/>
                <a:ea typeface="Arial"/>
                <a:cs typeface="Arial"/>
                <a:sym typeface="Arial"/>
              </a:rPr>
              <a:t>- So let’s suppose that you did go out and you didn’t fit in that well and no one liked you. What is so AWFUL about that? </a:t>
            </a:r>
            <a:endParaRPr>
              <a:solidFill>
                <a:srgbClr val="666666"/>
              </a:solidFill>
              <a:highlight>
                <a:srgbClr val="FFFFFF"/>
              </a:highlight>
              <a:latin typeface="Arial"/>
              <a:ea typeface="Arial"/>
              <a:cs typeface="Arial"/>
              <a:sym typeface="Arial"/>
            </a:endParaRPr>
          </a:p>
          <a:p>
            <a:pPr marL="0" lvl="0" indent="0">
              <a:lnSpc>
                <a:spcPct val="100000"/>
              </a:lnSpc>
              <a:spcBef>
                <a:spcPts val="1600"/>
              </a:spcBef>
              <a:spcAft>
                <a:spcPts val="0"/>
              </a:spcAft>
              <a:buNone/>
            </a:pPr>
            <a:r>
              <a:rPr lang="en">
                <a:solidFill>
                  <a:srgbClr val="666666"/>
                </a:solidFill>
                <a:highlight>
                  <a:srgbClr val="FFFFFF"/>
                </a:highlight>
                <a:latin typeface="Arial"/>
                <a:ea typeface="Arial"/>
                <a:cs typeface="Arial"/>
                <a:sym typeface="Arial"/>
              </a:rPr>
              <a:t>- Do you need to base how you feel about yourself on what others think about you?  </a:t>
            </a:r>
            <a:endParaRPr>
              <a:solidFill>
                <a:srgbClr val="666666"/>
              </a:solidFill>
              <a:highlight>
                <a:srgbClr val="FFFFFF"/>
              </a:highlight>
              <a:latin typeface="Arial"/>
              <a:ea typeface="Arial"/>
              <a:cs typeface="Arial"/>
              <a:sym typeface="Arial"/>
            </a:endParaRPr>
          </a:p>
          <a:p>
            <a:pPr marL="0" lvl="0" indent="0" rtl="0">
              <a:lnSpc>
                <a:spcPct val="100000"/>
              </a:lnSpc>
              <a:spcBef>
                <a:spcPts val="1600"/>
              </a:spcBef>
              <a:spcAft>
                <a:spcPts val="0"/>
              </a:spcAft>
              <a:buNone/>
            </a:pPr>
            <a:r>
              <a:rPr lang="en">
                <a:solidFill>
                  <a:srgbClr val="666666"/>
                </a:solidFill>
                <a:highlight>
                  <a:srgbClr val="FFFFFF"/>
                </a:highlight>
                <a:latin typeface="Arial"/>
                <a:ea typeface="Arial"/>
                <a:cs typeface="Arial"/>
                <a:sym typeface="Arial"/>
              </a:rPr>
              <a:t>- Could you imagine just being disappointed rather than a major catastrophe if your worst concerns about going out turned out to be true? </a:t>
            </a:r>
            <a:endParaRPr>
              <a:solidFill>
                <a:srgbClr val="666666"/>
              </a:solidFill>
              <a:highlight>
                <a:srgbClr val="FFFFFF"/>
              </a:highlight>
              <a:latin typeface="Arial"/>
              <a:ea typeface="Arial"/>
              <a:cs typeface="Arial"/>
              <a:sym typeface="Arial"/>
            </a:endParaRPr>
          </a:p>
          <a:p>
            <a:pPr marL="0" lvl="0" indent="0">
              <a:lnSpc>
                <a:spcPct val="100000"/>
              </a:lnSpc>
              <a:spcBef>
                <a:spcPts val="1600"/>
              </a:spcBef>
              <a:spcAft>
                <a:spcPts val="0"/>
              </a:spcAft>
              <a:buNone/>
            </a:pPr>
            <a:r>
              <a:rPr lang="en" b="1">
                <a:solidFill>
                  <a:srgbClr val="666666"/>
                </a:solidFill>
                <a:highlight>
                  <a:srgbClr val="FFFFFF"/>
                </a:highlight>
                <a:latin typeface="Arial"/>
                <a:ea typeface="Arial"/>
                <a:cs typeface="Arial"/>
                <a:sym typeface="Arial"/>
              </a:rPr>
              <a:t>Focus is to attack the underlying negative core beliefs associated with the individual’s sense of self worth.</a:t>
            </a:r>
            <a:endParaRPr b="1">
              <a:solidFill>
                <a:srgbClr val="000000"/>
              </a:solidFill>
              <a:highlight>
                <a:srgbClr val="FFFFFF"/>
              </a:highlight>
              <a:latin typeface="Arial"/>
              <a:ea typeface="Arial"/>
              <a:cs typeface="Arial"/>
              <a:sym typeface="Arial"/>
            </a:endParaRPr>
          </a:p>
          <a:p>
            <a:pPr marL="0" lvl="0" indent="0" rtl="0">
              <a:spcBef>
                <a:spcPts val="1600"/>
              </a:spcBef>
              <a:spcAft>
                <a:spcPts val="1600"/>
              </a:spcAft>
              <a:buNone/>
            </a:pPr>
            <a:endParaRPr b="1">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1"/>
                                        </p:tgtEl>
                                        <p:attrNameLst>
                                          <p:attrName>style.visibility</p:attrName>
                                        </p:attrNameLst>
                                      </p:cBhvr>
                                      <p:to>
                                        <p:strVal val="visible"/>
                                      </p:to>
                                    </p:set>
                                    <p:animEffect transition="in" filter="fade">
                                      <p:cBhvr>
                                        <p:cTn id="7" dur="1000"/>
                                        <p:tgtEl>
                                          <p:spTgt spid="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Shape 27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Treatment and Approaches and Modes</a:t>
            </a:r>
            <a:endParaRPr/>
          </a:p>
        </p:txBody>
      </p:sp>
      <p:sp>
        <p:nvSpPr>
          <p:cNvPr id="277" name="Shape 277"/>
          <p:cNvSpPr txBox="1">
            <a:spLocks noGrp="1"/>
          </p:cNvSpPr>
          <p:nvPr>
            <p:ph type="body" idx="1"/>
          </p:nvPr>
        </p:nvSpPr>
        <p:spPr>
          <a:xfrm>
            <a:off x="311700" y="1229875"/>
            <a:ext cx="7933800" cy="33390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Modes of Therapy</a:t>
            </a:r>
            <a:endParaRPr/>
          </a:p>
          <a:p>
            <a:pPr marL="457200" lvl="0" indent="-342900" rtl="0">
              <a:spcBef>
                <a:spcPts val="1600"/>
              </a:spcBef>
              <a:spcAft>
                <a:spcPts val="0"/>
              </a:spcAft>
              <a:buSzPts val="1800"/>
              <a:buChar char="●"/>
            </a:pPr>
            <a:r>
              <a:rPr lang="en" b="1"/>
              <a:t>Group Therapy</a:t>
            </a:r>
            <a:r>
              <a:rPr lang="en"/>
              <a:t> - 6 - 12 people come together under the direction of a counselor</a:t>
            </a:r>
            <a:endParaRPr/>
          </a:p>
          <a:p>
            <a:pPr marL="457200" lvl="0" indent="-342900" rtl="0">
              <a:spcBef>
                <a:spcPts val="0"/>
              </a:spcBef>
              <a:spcAft>
                <a:spcPts val="0"/>
              </a:spcAft>
              <a:buSzPts val="1800"/>
              <a:buChar char="●"/>
            </a:pPr>
            <a:r>
              <a:rPr lang="en" b="1"/>
              <a:t>Self-Help Groups </a:t>
            </a:r>
            <a:r>
              <a:rPr lang="en"/>
              <a:t>- individuals come together without a facilitator (Alcohol Anonymous)</a:t>
            </a:r>
            <a:endParaRPr/>
          </a:p>
          <a:p>
            <a:pPr marL="457200" lvl="0" indent="-342900" rtl="0">
              <a:spcBef>
                <a:spcPts val="0"/>
              </a:spcBef>
              <a:spcAft>
                <a:spcPts val="0"/>
              </a:spcAft>
              <a:buSzPts val="1800"/>
              <a:buChar char="●"/>
            </a:pPr>
            <a:r>
              <a:rPr lang="en" b="1"/>
              <a:t>Family  Therapy</a:t>
            </a:r>
            <a:r>
              <a:rPr lang="en"/>
              <a:t> - family systems theory - every family member affects every other family member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txBox="1">
            <a:spLocks noGrp="1"/>
          </p:cNvSpPr>
          <p:nvPr>
            <p:ph type="title"/>
          </p:nvPr>
        </p:nvSpPr>
        <p:spPr>
          <a:xfrm>
            <a:off x="490250" y="526350"/>
            <a:ext cx="7938300" cy="40908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sz="3600" i="1"/>
              <a:t>“If we are interested in the prevention of mental- emotional disorders, we must change those social conditions that produce these disorders.”</a:t>
            </a:r>
            <a:endParaRPr sz="3600" i="1"/>
          </a:p>
          <a:p>
            <a:pPr marL="0" lvl="0" indent="0" rtl="0">
              <a:spcBef>
                <a:spcPts val="0"/>
              </a:spcBef>
              <a:spcAft>
                <a:spcPts val="0"/>
              </a:spcAft>
              <a:buNone/>
            </a:pPr>
            <a:r>
              <a:rPr lang="en" sz="3600" i="1"/>
              <a:t>                          George Albee        </a:t>
            </a:r>
            <a:endParaRPr sz="3600" i="1"/>
          </a:p>
          <a:p>
            <a:pPr marL="0" lvl="0" indent="0">
              <a:spcBef>
                <a:spcPts val="0"/>
              </a:spcBef>
              <a:spcAft>
                <a:spcPts val="0"/>
              </a:spcAft>
              <a:buNone/>
            </a:pPr>
            <a:endParaRPr/>
          </a:p>
        </p:txBody>
      </p:sp>
      <p:pic>
        <p:nvPicPr>
          <p:cNvPr id="283" name="Shape 283"/>
          <p:cNvPicPr preferRelativeResize="0"/>
          <p:nvPr/>
        </p:nvPicPr>
        <p:blipFill>
          <a:blip r:embed="rId3">
            <a:alphaModFix/>
          </a:blip>
          <a:stretch>
            <a:fillRect/>
          </a:stretch>
        </p:blipFill>
        <p:spPr>
          <a:xfrm>
            <a:off x="6420250" y="3010975"/>
            <a:ext cx="17526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Shape 288"/>
          <p:cNvSpPr txBox="1">
            <a:spLocks noGrp="1"/>
          </p:cNvSpPr>
          <p:nvPr>
            <p:ph type="title"/>
          </p:nvPr>
        </p:nvSpPr>
        <p:spPr>
          <a:xfrm>
            <a:off x="0" y="401500"/>
            <a:ext cx="4521600" cy="38568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3600" b="1"/>
              <a:t>Brainstorm/Discuss:</a:t>
            </a:r>
            <a:r>
              <a:rPr lang="en" sz="3600"/>
              <a:t> </a:t>
            </a:r>
            <a:r>
              <a:rPr lang="en" sz="3000" i="1"/>
              <a:t>To what degree can our community mental health and preventative programs reduce the prevalence of mental illness?</a:t>
            </a:r>
            <a:endParaRPr sz="3000" i="1"/>
          </a:p>
        </p:txBody>
      </p:sp>
      <p:sp>
        <p:nvSpPr>
          <p:cNvPr id="289" name="Shape 289"/>
          <p:cNvSpPr txBox="1">
            <a:spLocks noGrp="1"/>
          </p:cNvSpPr>
          <p:nvPr>
            <p:ph type="body" idx="2"/>
          </p:nvPr>
        </p:nvSpPr>
        <p:spPr>
          <a:xfrm>
            <a:off x="4622400" y="0"/>
            <a:ext cx="4521600" cy="43395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a:t>COMMUNITY MENTAL HEALTH </a:t>
            </a:r>
            <a:endParaRPr/>
          </a:p>
          <a:p>
            <a:pPr marL="457200" lvl="0" indent="-342900" rtl="0">
              <a:spcBef>
                <a:spcPts val="1600"/>
              </a:spcBef>
              <a:spcAft>
                <a:spcPts val="0"/>
              </a:spcAft>
              <a:buSzPts val="1800"/>
              <a:buChar char="-"/>
            </a:pPr>
            <a:r>
              <a:rPr lang="en"/>
              <a:t>Culturally Competent</a:t>
            </a:r>
            <a:endParaRPr/>
          </a:p>
          <a:p>
            <a:pPr marL="457200" lvl="0" indent="-342900" rtl="0">
              <a:spcBef>
                <a:spcPts val="0"/>
              </a:spcBef>
              <a:spcAft>
                <a:spcPts val="0"/>
              </a:spcAft>
              <a:buSzPts val="1800"/>
              <a:buChar char="-"/>
            </a:pPr>
            <a:r>
              <a:rPr lang="en"/>
              <a:t>Gender Competent</a:t>
            </a:r>
            <a:endParaRPr/>
          </a:p>
          <a:p>
            <a:pPr marL="457200" lvl="0" indent="-342900" rtl="0">
              <a:spcBef>
                <a:spcPts val="0"/>
              </a:spcBef>
              <a:spcAft>
                <a:spcPts val="0"/>
              </a:spcAft>
              <a:buSzPts val="1800"/>
              <a:buChar char="-"/>
            </a:pPr>
            <a:r>
              <a:rPr lang="en"/>
              <a:t>Community Based Support Programs</a:t>
            </a:r>
            <a:endParaRPr/>
          </a:p>
          <a:p>
            <a:pPr marL="0" lvl="0" indent="0">
              <a:spcBef>
                <a:spcPts val="1600"/>
              </a:spcBef>
              <a:spcAft>
                <a:spcPts val="0"/>
              </a:spcAft>
              <a:buNone/>
            </a:pPr>
            <a:r>
              <a:rPr lang="en"/>
              <a:t>PREVENTATIVE</a:t>
            </a:r>
            <a:endParaRPr/>
          </a:p>
          <a:p>
            <a:pPr marL="457200" lvl="0" indent="-342900" rtl="0">
              <a:spcBef>
                <a:spcPts val="1600"/>
              </a:spcBef>
              <a:spcAft>
                <a:spcPts val="0"/>
              </a:spcAft>
              <a:buSzPts val="1800"/>
              <a:buChar char="-"/>
            </a:pPr>
            <a:r>
              <a:rPr lang="en"/>
              <a:t>Social Determinants</a:t>
            </a:r>
            <a:endParaRPr/>
          </a:p>
          <a:p>
            <a:pPr marL="457200" lvl="0" indent="-342900" rtl="0">
              <a:spcBef>
                <a:spcPts val="0"/>
              </a:spcBef>
              <a:spcAft>
                <a:spcPts val="0"/>
              </a:spcAft>
              <a:buSzPts val="1800"/>
              <a:buChar char="-"/>
            </a:pPr>
            <a:r>
              <a:rPr lang="en"/>
              <a:t>Resilience</a:t>
            </a:r>
            <a:endParaRPr/>
          </a:p>
          <a:p>
            <a:pPr marL="457200" lvl="0" indent="-342900" rtl="0">
              <a:spcBef>
                <a:spcPts val="0"/>
              </a:spcBef>
              <a:spcAft>
                <a:spcPts val="0"/>
              </a:spcAft>
              <a:buSzPts val="1800"/>
              <a:buChar char="-"/>
            </a:pPr>
            <a:r>
              <a:rPr lang="en"/>
              <a:t>Continuum of Care</a:t>
            </a:r>
            <a:endParaRPr/>
          </a:p>
          <a:p>
            <a:pPr marL="457200" lvl="0" indent="-342900" rtl="0">
              <a:spcBef>
                <a:spcPts val="0"/>
              </a:spcBef>
              <a:spcAft>
                <a:spcPts val="0"/>
              </a:spcAft>
              <a:buSzPts val="1800"/>
              <a:buChar char="-"/>
            </a:pPr>
            <a:r>
              <a:rPr lang="en"/>
              <a:t>Parenting and Family Support</a:t>
            </a:r>
            <a:endParaRPr/>
          </a:p>
          <a:p>
            <a:pPr marL="0" lvl="0" indent="0">
              <a:spcBef>
                <a:spcPts val="1600"/>
              </a:spcBef>
              <a:spcAft>
                <a:spcPts val="1600"/>
              </a:spcAft>
              <a:buNone/>
            </a:pPr>
            <a:endParaRPr/>
          </a:p>
        </p:txBody>
      </p:sp>
      <p:pic>
        <p:nvPicPr>
          <p:cNvPr id="290" name="Shape 290"/>
          <p:cNvPicPr preferRelativeResize="0"/>
          <p:nvPr/>
        </p:nvPicPr>
        <p:blipFill>
          <a:blip r:embed="rId3">
            <a:alphaModFix/>
          </a:blip>
          <a:stretch>
            <a:fillRect/>
          </a:stretch>
        </p:blipFill>
        <p:spPr>
          <a:xfrm>
            <a:off x="5680000" y="3495025"/>
            <a:ext cx="2857500" cy="16002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Shape 295"/>
          <p:cNvSpPr txBox="1">
            <a:spLocks noGrp="1"/>
          </p:cNvSpPr>
          <p:nvPr>
            <p:ph type="title"/>
          </p:nvPr>
        </p:nvSpPr>
        <p:spPr>
          <a:xfrm>
            <a:off x="265500" y="1151100"/>
            <a:ext cx="4045200" cy="34104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After this slide there are some bonus videos that a few of you asked for:</a:t>
            </a:r>
            <a:endParaRPr/>
          </a:p>
        </p:txBody>
      </p:sp>
      <p:sp>
        <p:nvSpPr>
          <p:cNvPr id="296" name="Shape 296"/>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They provide you with a video about some of the disorders you could see on Monday’s test</a:t>
            </a:r>
            <a:endParaRPr/>
          </a:p>
          <a:p>
            <a:pPr marL="0" lvl="0" indent="0">
              <a:spcBef>
                <a:spcPts val="1600"/>
              </a:spcBef>
              <a:spcAft>
                <a:spcPts val="0"/>
              </a:spcAft>
              <a:buNone/>
            </a:pPr>
            <a:endParaRPr/>
          </a:p>
          <a:p>
            <a:pPr marL="0" lvl="0" indent="0">
              <a:spcBef>
                <a:spcPts val="1600"/>
              </a:spcBef>
              <a:spcAft>
                <a:spcPts val="1600"/>
              </a:spcAft>
              <a:buNone/>
            </a:pPr>
            <a:r>
              <a:rPr lang="en"/>
              <a:t>*** If there is ever anything you want another resource to understand let me know.</a:t>
            </a:r>
            <a:endParaRPr/>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1924</Words>
  <Application>Microsoft Office PowerPoint</Application>
  <PresentationFormat>On-screen Show (16:9)</PresentationFormat>
  <Paragraphs>121</Paragraphs>
  <Slides>16</Slides>
  <Notes>16</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16</vt:i4>
      </vt:variant>
    </vt:vector>
  </HeadingPairs>
  <TitlesOfParts>
    <vt:vector size="20" baseType="lpstr">
      <vt:lpstr>Roboto</vt:lpstr>
      <vt:lpstr>Arial</vt:lpstr>
      <vt:lpstr>Geometric</vt:lpstr>
      <vt:lpstr>Geometric</vt:lpstr>
      <vt:lpstr>Abnormal Psychology</vt:lpstr>
      <vt:lpstr>Learning Target</vt:lpstr>
      <vt:lpstr>Biomedical Approach Quiz</vt:lpstr>
      <vt:lpstr>Are you struggling to see the difference between Rational-Emotive Behavior Therapy and Cognitive Therapy?</vt:lpstr>
      <vt:lpstr>Are you struggling to see the difference between Rational-Emotive Behavior Therapy and Cognitive Therapy?</vt:lpstr>
      <vt:lpstr>Treatment and Approaches and Modes</vt:lpstr>
      <vt:lpstr>“If we are interested in the prevention of mental- emotional disorders, we must change those social conditions that produce these disorders.”                           George Albee         </vt:lpstr>
      <vt:lpstr>Brainstorm/Discuss: To what degree can our community mental health and preventative programs reduce the prevalence of mental illness?</vt:lpstr>
      <vt:lpstr>After this slide there are some bonus videos that a few of you asked for:</vt:lpstr>
      <vt:lpstr>PowerPoint Presentation</vt:lpstr>
      <vt:lpstr>PowerPoint Presentation</vt:lpstr>
      <vt:lpstr>PowerPoint Presentation</vt:lpstr>
      <vt:lpstr>PowerPoint Presentation</vt:lpstr>
      <vt:lpstr>PowerPoint Presentation</vt:lpstr>
      <vt:lpstr>PowerPoint Presentation</vt:lpstr>
      <vt:lpstr>There’s No Shame in Taking Care of Your Mental Health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Abnormal Psychology</dc:title>
  <cp:lastModifiedBy>Patrick Ackerman</cp:lastModifiedBy>
  <cp:revision>2</cp:revision>
  <dcterms:modified xsi:type="dcterms:W3CDTF">2020-03-18T19:36:18Z</dcterms:modified>
</cp:coreProperties>
</file>