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5" r:id="rId1"/>
    <p:sldMasterId id="2147483726" r:id="rId2"/>
    <p:sldMasterId id="2147483727" r:id="rId3"/>
    <p:sldMasterId id="2147483728" r:id="rId4"/>
    <p:sldMasterId id="2147483729" r:id="rId5"/>
    <p:sldMasterId id="2147483730" r:id="rId6"/>
    <p:sldMasterId id="2147483731" r:id="rId7"/>
  </p:sldMasterIdLst>
  <p:notesMasterIdLst>
    <p:notesMasterId r:id="rId40"/>
  </p:notesMasterIdLst>
  <p:sldIdLst>
    <p:sldId id="257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147F71-F75F-48D6-83FE-6DB0342B87F0}">
  <a:tblStyle styleId="{8D147F71-F75F-48D6-83FE-6DB0342B87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4" name="Shape 8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5" name="Shape 8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2" name="Shape 8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6442000" y="3279800"/>
            <a:ext cx="8445600" cy="277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816000" y="581150"/>
            <a:ext cx="8445600" cy="817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3359200" y="196900"/>
            <a:ext cx="6286500" cy="1109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4738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578600" y="2603500"/>
            <a:ext cx="54738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 rot="5400000">
            <a:off x="6091988" y="3734663"/>
            <a:ext cx="9234600" cy="28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 rot="5400000">
            <a:off x="407113" y="1005713"/>
            <a:ext cx="9234600" cy="82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 rot="5400000">
            <a:off x="2924137" y="566750"/>
            <a:ext cx="7156500" cy="112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pic" idx="2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32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8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895350" y="650875"/>
            <a:ext cx="4194300" cy="2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5529263" y="1404938"/>
            <a:ext cx="6583500" cy="69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175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3200"/>
            </a:lvl1pPr>
            <a:lvl2pPr marL="1257300" lvl="1" indent="-7493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800"/>
            </a:lvl2pPr>
            <a:lvl3pPr marL="1676400" lvl="2" indent="-7620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400"/>
            </a:lvl3pPr>
            <a:lvl4pPr marL="2095500" lvl="3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4pPr>
            <a:lvl5pPr marL="2514600" lvl="4" indent="-7747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2"/>
          </p:nvPr>
        </p:nvSpPr>
        <p:spPr>
          <a:xfrm>
            <a:off x="895350" y="2925763"/>
            <a:ext cx="4194300" cy="54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4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2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887413" y="2432050"/>
            <a:ext cx="11217300" cy="40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887413" y="6527800"/>
            <a:ext cx="112173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ctrTitle"/>
          </p:nvPr>
        </p:nvSpPr>
        <p:spPr>
          <a:xfrm>
            <a:off x="1625600" y="1597025"/>
            <a:ext cx="9753600" cy="3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/>
            </a:lvl1pPr>
            <a:lvl2pPr marL="457200" lvl="1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/>
            </a:lvl2pPr>
            <a:lvl3pPr marL="914400" lvl="2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/>
            </a:lvl3pPr>
            <a:lvl4pPr marL="1371600" lvl="3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4pPr>
            <a:lvl5pPr marL="1828800" lvl="4" indent="0" algn="ctr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95350" y="519113"/>
            <a:ext cx="11217300" cy="18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95350" y="2390775"/>
            <a:ext cx="5502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95350" y="3562350"/>
            <a:ext cx="5502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6583363" y="2390775"/>
            <a:ext cx="5529300" cy="11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400" b="1"/>
            </a:lvl1pPr>
            <a:lvl2pPr marL="457200" lvl="1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2000" b="1"/>
            </a:lvl2pPr>
            <a:lvl3pPr marL="914400" lvl="2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800" b="1"/>
            </a:lvl3pPr>
            <a:lvl4pPr marL="1371600" lvl="3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4pPr>
            <a:lvl5pPr marL="1828800" lvl="4" indent="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Font typeface="Arial"/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6583363" y="3562350"/>
            <a:ext cx="5529300" cy="52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763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578600" y="2597150"/>
            <a:ext cx="5532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lvl="0" indent="-3619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1pPr>
            <a:lvl2pPr marL="1257300" lvl="1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2pPr>
            <a:lvl3pPr marL="1676400" lvl="2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3pPr>
            <a:lvl4pPr marL="2095500" lvl="3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4pPr>
            <a:lvl5pPr marL="2514600" lvl="4" indent="-78105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halk_Line_10x7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3700" y="355600"/>
            <a:ext cx="12170363" cy="87249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10402887" y="1516062"/>
            <a:ext cx="0" cy="6394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86" name="Shape 86"/>
          <p:cNvGrpSpPr/>
          <p:nvPr/>
        </p:nvGrpSpPr>
        <p:grpSpPr>
          <a:xfrm>
            <a:off x="10652125" y="4251325"/>
            <a:ext cx="1812993" cy="2966736"/>
            <a:chOff x="0" y="0"/>
            <a:chExt cx="2147483646" cy="2147483647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324169420" cy="198112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56723244" y="0"/>
              <a:ext cx="322395945" cy="198112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911657113" y="0"/>
              <a:ext cx="324169420" cy="198112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279107522"/>
              <a:ext cx="324169420" cy="197007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56723244" y="279107522"/>
              <a:ext cx="322395945" cy="197007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911657113" y="279107522"/>
              <a:ext cx="324169420" cy="197007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68380358" y="279107522"/>
              <a:ext cx="322395945" cy="197007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557119475"/>
              <a:ext cx="324169420" cy="19811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56723244" y="557119475"/>
              <a:ext cx="322395945" cy="19811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911657113" y="557119475"/>
              <a:ext cx="324169420" cy="19811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368380358" y="557119475"/>
              <a:ext cx="322395945" cy="19811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1823313097" y="557119475"/>
              <a:ext cx="324170486" cy="19811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835132118"/>
              <a:ext cx="324169420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56723244" y="835132118"/>
              <a:ext cx="322395945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911657113" y="835132118"/>
              <a:ext cx="324169420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368380358" y="835132118"/>
              <a:ext cx="322395945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1113144071"/>
              <a:ext cx="324169420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56723244" y="1113144071"/>
              <a:ext cx="322395945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911657113" y="1113144071"/>
              <a:ext cx="324169420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368380358" y="1113144071"/>
              <a:ext cx="322395945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823313097" y="1113144071"/>
              <a:ext cx="324170486" cy="199197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1392251594"/>
              <a:ext cx="324169420" cy="198113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456723244" y="1392251594"/>
              <a:ext cx="322395945" cy="198113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911657113" y="1392251594"/>
              <a:ext cx="324169420" cy="198113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368380358" y="1392251594"/>
              <a:ext cx="322395945" cy="1981133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1671359117"/>
              <a:ext cx="324169420" cy="197008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56723244" y="1671359117"/>
              <a:ext cx="322395945" cy="197008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911657113" y="1671359117"/>
              <a:ext cx="324169420" cy="197008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368380358" y="1671359117"/>
              <a:ext cx="322395945" cy="197008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456723244" y="1949371070"/>
              <a:ext cx="322395945" cy="198112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368380358" y="1949371070"/>
              <a:ext cx="322395945" cy="198112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18" name="Shape 118"/>
          <p:cNvCxnSpPr/>
          <p:nvPr/>
        </p:nvCxnSpPr>
        <p:spPr>
          <a:xfrm>
            <a:off x="433387" y="4008437"/>
            <a:ext cx="1170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14161"/>
            </a:gs>
            <a:gs pos="100000">
              <a:srgbClr val="666699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-1" y="0"/>
            <a:ext cx="12384050" cy="9287283"/>
            <a:chOff x="0" y="0"/>
            <a:chExt cx="2147483647" cy="2147483646"/>
          </a:xfrm>
        </p:grpSpPr>
        <p:sp>
          <p:nvSpPr>
            <p:cNvPr id="171" name="Shape 171"/>
            <p:cNvSpPr txBox="1"/>
            <p:nvPr/>
          </p:nvSpPr>
          <p:spPr>
            <a:xfrm>
              <a:off x="330" y="0"/>
              <a:ext cx="2147220976" cy="518515251"/>
            </a:xfrm>
            <a:prstGeom prst="rect">
              <a:avLst/>
            </a:prstGeom>
            <a:gradFill>
              <a:gsLst>
                <a:gs pos="0">
                  <a:srgbClr val="666699"/>
                </a:gs>
                <a:gs pos="100000">
                  <a:srgbClr val="47476B"/>
                </a:gs>
              </a:gsLst>
              <a:lin ang="5400012" scaled="0"/>
            </a:gradFill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172" name="Shape 172"/>
            <p:cNvGrpSpPr/>
            <p:nvPr/>
          </p:nvGrpSpPr>
          <p:grpSpPr>
            <a:xfrm>
              <a:off x="0" y="1101"/>
              <a:ext cx="2147483647" cy="2147482537"/>
              <a:chOff x="0" y="0"/>
              <a:chExt cx="2147483647" cy="2147483647"/>
            </a:xfrm>
          </p:grpSpPr>
          <p:sp>
            <p:nvSpPr>
              <p:cNvPr id="173" name="Shape 173"/>
              <p:cNvSpPr txBox="1"/>
              <p:nvPr/>
            </p:nvSpPr>
            <p:spPr>
              <a:xfrm>
                <a:off x="262290" y="517115845"/>
                <a:ext cx="2147221320" cy="9090846"/>
              </a:xfrm>
              <a:prstGeom prst="rect">
                <a:avLst/>
              </a:pr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4" name="Shape 174"/>
              <p:cNvSpPr txBox="1"/>
              <p:nvPr/>
            </p:nvSpPr>
            <p:spPr>
              <a:xfrm>
                <a:off x="330" y="1982803427"/>
                <a:ext cx="2147220976" cy="20978592"/>
              </a:xfrm>
              <a:prstGeom prst="rect">
                <a:avLst/>
              </a:pr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330" y="1822318918"/>
                <a:ext cx="2147220976" cy="15034594"/>
              </a:xfrm>
              <a:prstGeom prst="rect">
                <a:avLst/>
              </a:pr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6" name="Shape 176"/>
              <p:cNvSpPr txBox="1"/>
              <p:nvPr/>
            </p:nvSpPr>
            <p:spPr>
              <a:xfrm>
                <a:off x="330" y="1672673335"/>
                <a:ext cx="2147220976" cy="15034594"/>
              </a:xfrm>
              <a:prstGeom prst="rect">
                <a:avLst/>
              </a:pr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7" name="Shape 177"/>
              <p:cNvSpPr txBox="1"/>
              <p:nvPr/>
            </p:nvSpPr>
            <p:spPr>
              <a:xfrm>
                <a:off x="330" y="1544006104"/>
                <a:ext cx="2147220976" cy="15384336"/>
              </a:xfrm>
              <a:prstGeom prst="rect">
                <a:avLst/>
              </a:pr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8" name="Shape 178"/>
              <p:cNvSpPr txBox="1"/>
              <p:nvPr/>
            </p:nvSpPr>
            <p:spPr>
              <a:xfrm>
                <a:off x="330" y="1421632160"/>
                <a:ext cx="2147220976" cy="17831909"/>
              </a:xfrm>
              <a:prstGeom prst="rect">
                <a:avLst/>
              </a:pr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9" name="Shape 179"/>
              <p:cNvSpPr txBox="1"/>
              <p:nvPr/>
            </p:nvSpPr>
            <p:spPr>
              <a:xfrm>
                <a:off x="330" y="1314642781"/>
                <a:ext cx="2147220976" cy="15034594"/>
              </a:xfrm>
              <a:prstGeom prst="rect">
                <a:avLst/>
              </a:pr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0" name="Shape 180"/>
              <p:cNvSpPr txBox="1"/>
              <p:nvPr/>
            </p:nvSpPr>
            <p:spPr>
              <a:xfrm>
                <a:off x="330" y="1209751017"/>
                <a:ext cx="2147220976" cy="17831909"/>
              </a:xfrm>
              <a:prstGeom prst="rect">
                <a:avLst/>
              </a:pr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1" name="Shape 181"/>
              <p:cNvSpPr txBox="1"/>
              <p:nvPr/>
            </p:nvSpPr>
            <p:spPr>
              <a:xfrm>
                <a:off x="330" y="1123040492"/>
                <a:ext cx="2147220976" cy="12237695"/>
              </a:xfrm>
              <a:prstGeom prst="rect">
                <a:avLst/>
              </a:prstGeom>
              <a:gradFill>
                <a:gsLst>
                  <a:gs pos="0">
                    <a:srgbClr val="5B5B82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2" name="Shape 182"/>
              <p:cNvSpPr txBox="1"/>
              <p:nvPr/>
            </p:nvSpPr>
            <p:spPr>
              <a:xfrm>
                <a:off x="330" y="1039127301"/>
                <a:ext cx="2147220976" cy="11887953"/>
              </a:xfrm>
              <a:prstGeom prst="rect">
                <a:avLst/>
              </a:pr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3" name="Shape 183"/>
              <p:cNvSpPr txBox="1"/>
              <p:nvPr/>
            </p:nvSpPr>
            <p:spPr>
              <a:xfrm>
                <a:off x="330" y="958710061"/>
                <a:ext cx="2147220976" cy="11887745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4" name="Shape 184"/>
              <p:cNvSpPr txBox="1"/>
              <p:nvPr/>
            </p:nvSpPr>
            <p:spPr>
              <a:xfrm>
                <a:off x="330" y="817805569"/>
                <a:ext cx="2147220976" cy="5944205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5" name="Shape 185"/>
              <p:cNvSpPr txBox="1"/>
              <p:nvPr/>
            </p:nvSpPr>
            <p:spPr>
              <a:xfrm>
                <a:off x="330" y="883887270"/>
                <a:ext cx="2147220976" cy="12237695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>
                <a:off x="330" y="755919318"/>
                <a:ext cx="2147220976" cy="5944413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7" name="Shape 187"/>
              <p:cNvSpPr txBox="1"/>
              <p:nvPr/>
            </p:nvSpPr>
            <p:spPr>
              <a:xfrm>
                <a:off x="330" y="692984480"/>
                <a:ext cx="2147220976" cy="9090846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8" name="Shape 188"/>
              <p:cNvSpPr txBox="1"/>
              <p:nvPr/>
            </p:nvSpPr>
            <p:spPr>
              <a:xfrm>
                <a:off x="330" y="636342707"/>
                <a:ext cx="2147220976" cy="9090846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9" name="Shape 189"/>
              <p:cNvSpPr txBox="1"/>
              <p:nvPr/>
            </p:nvSpPr>
            <p:spPr>
              <a:xfrm>
                <a:off x="330" y="585295382"/>
                <a:ext cx="2147220976" cy="8741312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>
                <a:off x="330" y="11887072"/>
                <a:ext cx="2147220976" cy="15034802"/>
              </a:xfrm>
              <a:prstGeom prst="rect">
                <a:avLst/>
              </a:pr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1" name="Shape 191"/>
              <p:cNvSpPr txBox="1"/>
              <p:nvPr/>
            </p:nvSpPr>
            <p:spPr>
              <a:xfrm>
                <a:off x="330" y="92654061"/>
                <a:ext cx="2147220976" cy="11887953"/>
              </a:xfrm>
              <a:prstGeom prst="rect">
                <a:avLst/>
              </a:prstGeom>
              <a:gradFill>
                <a:gsLst>
                  <a:gs pos="0">
                    <a:srgbClr val="656590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2" name="Shape 192"/>
              <p:cNvSpPr txBox="1"/>
              <p:nvPr/>
            </p:nvSpPr>
            <p:spPr>
              <a:xfrm>
                <a:off x="330" y="236005918"/>
                <a:ext cx="2147220976" cy="12237487"/>
              </a:xfrm>
              <a:prstGeom prst="rect">
                <a:avLst/>
              </a:prstGeom>
              <a:gradFill>
                <a:gsLst>
                  <a:gs pos="0">
                    <a:srgbClr val="5E5E86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3" name="Shape 193"/>
              <p:cNvSpPr txBox="1"/>
              <p:nvPr/>
            </p:nvSpPr>
            <p:spPr>
              <a:xfrm>
                <a:off x="330" y="167476852"/>
                <a:ext cx="2147220976" cy="11887953"/>
              </a:xfrm>
              <a:prstGeom prst="rect">
                <a:avLst/>
              </a:prstGeom>
              <a:gradFill>
                <a:gsLst>
                  <a:gs pos="0">
                    <a:srgbClr val="61618B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4" name="Shape 194"/>
              <p:cNvSpPr txBox="1"/>
              <p:nvPr/>
            </p:nvSpPr>
            <p:spPr>
              <a:xfrm>
                <a:off x="330" y="298241918"/>
                <a:ext cx="2147220976" cy="11887953"/>
              </a:xfrm>
              <a:prstGeom prst="rect">
                <a:avLst/>
              </a:prstGeom>
              <a:gradFill>
                <a:gsLst>
                  <a:gs pos="0">
                    <a:srgbClr val="545479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>
                <a:off x="330" y="361526506"/>
                <a:ext cx="2147220976" cy="8741312"/>
              </a:xfrm>
              <a:prstGeom prst="rect">
                <a:avLst/>
              </a:pr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>
                <a:off x="330" y="418168058"/>
                <a:ext cx="2147220976" cy="9090846"/>
              </a:xfrm>
              <a:prstGeom prst="rect">
                <a:avLst/>
              </a:pr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330" y="468865854"/>
                <a:ext cx="2147220976" cy="9090846"/>
              </a:xfrm>
              <a:prstGeom prst="rect">
                <a:avLst/>
              </a:prstGeom>
              <a:gradFill>
                <a:gsLst>
                  <a:gs pos="0">
                    <a:srgbClr val="58587D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grpSp>
            <p:nvGrpSpPr>
              <p:cNvPr id="198" name="Shape 198"/>
              <p:cNvGrpSpPr/>
              <p:nvPr/>
            </p:nvGrpSpPr>
            <p:grpSpPr>
              <a:xfrm>
                <a:off x="165" y="0"/>
                <a:ext cx="2147221122" cy="519564066"/>
                <a:chOff x="0" y="0"/>
                <a:chExt cx="2147483647" cy="2147483589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1062596597" y="0"/>
                  <a:ext cx="15734581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1427" y="120000"/>
                      </a:move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0" y="120000"/>
                      </a:lnTo>
                      <a:lnTo>
                        <a:pt x="51427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895025136" y="0"/>
                  <a:ext cx="57955448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1416" y="120000"/>
                      </a:moveTo>
                      <a:lnTo>
                        <a:pt x="120000" y="120000"/>
                      </a:lnTo>
                      <a:lnTo>
                        <a:pt x="32516" y="0"/>
                      </a:lnTo>
                      <a:lnTo>
                        <a:pt x="0" y="0"/>
                      </a:lnTo>
                      <a:lnTo>
                        <a:pt x="87483" y="120000"/>
                      </a:lnTo>
                      <a:lnTo>
                        <a:pt x="101416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733485443" y="0"/>
                  <a:ext cx="89686242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961" y="120000"/>
                      </a:moveTo>
                      <a:lnTo>
                        <a:pt x="120000" y="120000"/>
                      </a:lnTo>
                      <a:lnTo>
                        <a:pt x="18077" y="0"/>
                      </a:lnTo>
                      <a:lnTo>
                        <a:pt x="0" y="0"/>
                      </a:lnTo>
                      <a:lnTo>
                        <a:pt x="101922" y="120000"/>
                      </a:lnTo>
                      <a:lnTo>
                        <a:pt x="110961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579550464" y="0"/>
                  <a:ext cx="131644667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3861" y="120000"/>
                      </a:moveTo>
                      <a:lnTo>
                        <a:pt x="120000" y="120000"/>
                      </a:lnTo>
                      <a:lnTo>
                        <a:pt x="13977" y="0"/>
                      </a:lnTo>
                      <a:lnTo>
                        <a:pt x="0" y="0"/>
                      </a:lnTo>
                      <a:lnTo>
                        <a:pt x="106022" y="120000"/>
                      </a:lnTo>
                      <a:lnTo>
                        <a:pt x="113861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422993249" y="0"/>
                  <a:ext cx="167833951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3583" y="120000"/>
                      </a:moveTo>
                      <a:lnTo>
                        <a:pt x="120000" y="120000"/>
                      </a:lnTo>
                      <a:lnTo>
                        <a:pt x="11222" y="0"/>
                      </a:lnTo>
                      <a:lnTo>
                        <a:pt x="0" y="0"/>
                      </a:lnTo>
                      <a:lnTo>
                        <a:pt x="108777" y="120000"/>
                      </a:lnTo>
                      <a:lnTo>
                        <a:pt x="113583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266173712" y="0"/>
                  <a:ext cx="201400498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5983" y="120000"/>
                      </a:moveTo>
                      <a:lnTo>
                        <a:pt x="120000" y="120000"/>
                      </a:lnTo>
                      <a:lnTo>
                        <a:pt x="9144" y="0"/>
                      </a:lnTo>
                      <a:lnTo>
                        <a:pt x="0" y="0"/>
                      </a:lnTo>
                      <a:lnTo>
                        <a:pt x="110633" y="120000"/>
                      </a:lnTo>
                      <a:lnTo>
                        <a:pt x="115983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114074660" y="0"/>
                  <a:ext cx="239425067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6622" y="120000"/>
                      </a:moveTo>
                      <a:lnTo>
                        <a:pt x="120000" y="120000"/>
                      </a:lnTo>
                      <a:lnTo>
                        <a:pt x="9000" y="0"/>
                      </a:lnTo>
                      <a:lnTo>
                        <a:pt x="0" y="0"/>
                      </a:lnTo>
                      <a:lnTo>
                        <a:pt x="112122" y="120000"/>
                      </a:lnTo>
                      <a:lnTo>
                        <a:pt x="116622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0" y="222551140"/>
                  <a:ext cx="234967388" cy="1924932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5416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0" y="8472"/>
                      </a:lnTo>
                      <a:lnTo>
                        <a:pt x="110827" y="120000"/>
                      </a:lnTo>
                      <a:lnTo>
                        <a:pt x="115416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7" name="Shape 207"/>
                <p:cNvSpPr/>
                <p:nvPr/>
              </p:nvSpPr>
              <p:spPr>
                <a:xfrm>
                  <a:off x="1190045251" y="0"/>
                  <a:ext cx="57955292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3933" y="120000"/>
                      </a:moveTo>
                      <a:lnTo>
                        <a:pt x="32516" y="120000"/>
                      </a:lnTo>
                      <a:lnTo>
                        <a:pt x="120000" y="0"/>
                      </a:lnTo>
                      <a:lnTo>
                        <a:pt x="88255" y="0"/>
                      </a:lnTo>
                      <a:lnTo>
                        <a:pt x="0" y="120000"/>
                      </a:lnTo>
                      <a:lnTo>
                        <a:pt x="13933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8" name="Shape 208"/>
                <p:cNvSpPr/>
                <p:nvPr/>
              </p:nvSpPr>
              <p:spPr>
                <a:xfrm>
                  <a:off x="1317756063" y="0"/>
                  <a:ext cx="89423924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038" y="120000"/>
                      </a:moveTo>
                      <a:lnTo>
                        <a:pt x="18077" y="120000"/>
                      </a:lnTo>
                      <a:lnTo>
                        <a:pt x="120000" y="0"/>
                      </a:lnTo>
                      <a:lnTo>
                        <a:pt x="101922" y="0"/>
                      </a:lnTo>
                      <a:lnTo>
                        <a:pt x="0" y="120000"/>
                      </a:lnTo>
                      <a:lnTo>
                        <a:pt x="9038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09" name="Shape 209"/>
                <p:cNvSpPr/>
                <p:nvPr/>
              </p:nvSpPr>
              <p:spPr>
                <a:xfrm>
                  <a:off x="1425012318" y="0"/>
                  <a:ext cx="134004743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044" y="120000"/>
                      </a:moveTo>
                      <a:lnTo>
                        <a:pt x="14077" y="120000"/>
                      </a:lnTo>
                      <a:lnTo>
                        <a:pt x="120000" y="0"/>
                      </a:lnTo>
                      <a:lnTo>
                        <a:pt x="106255" y="0"/>
                      </a:lnTo>
                      <a:lnTo>
                        <a:pt x="0" y="120000"/>
                      </a:lnTo>
                      <a:lnTo>
                        <a:pt x="8044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>
                  <a:off x="1543544646" y="0"/>
                  <a:ext cx="167571946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822" y="120000"/>
                      </a:moveTo>
                      <a:lnTo>
                        <a:pt x="10983" y="120000"/>
                      </a:lnTo>
                      <a:lnTo>
                        <a:pt x="120000" y="0"/>
                      </a:lnTo>
                      <a:lnTo>
                        <a:pt x="108750" y="0"/>
                      </a:lnTo>
                      <a:lnTo>
                        <a:pt x="0" y="120000"/>
                      </a:lnTo>
                      <a:lnTo>
                        <a:pt x="4822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1670731142" y="0"/>
                  <a:ext cx="201924977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005" y="120000"/>
                      </a:moveTo>
                      <a:lnTo>
                        <a:pt x="9350" y="120000"/>
                      </a:lnTo>
                      <a:lnTo>
                        <a:pt x="120000" y="0"/>
                      </a:lnTo>
                      <a:lnTo>
                        <a:pt x="110650" y="0"/>
                      </a:lnTo>
                      <a:lnTo>
                        <a:pt x="0" y="120000"/>
                      </a:lnTo>
                      <a:lnTo>
                        <a:pt x="4005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1778249554" y="0"/>
                  <a:ext cx="239425223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372" y="120000"/>
                      </a:moveTo>
                      <a:lnTo>
                        <a:pt x="7872" y="120000"/>
                      </a:lnTo>
                      <a:lnTo>
                        <a:pt x="120000" y="0"/>
                      </a:lnTo>
                      <a:lnTo>
                        <a:pt x="111000" y="0"/>
                      </a:lnTo>
                      <a:lnTo>
                        <a:pt x="0" y="120000"/>
                      </a:lnTo>
                      <a:lnTo>
                        <a:pt x="3372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>
                  <a:off x="1896782047" y="98268826"/>
                  <a:ext cx="250701626" cy="20492148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300" y="120000"/>
                      </a:moveTo>
                      <a:lnTo>
                        <a:pt x="8594" y="120000"/>
                      </a:lnTo>
                      <a:lnTo>
                        <a:pt x="120000" y="8683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4300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6B99"/>
                    </a:gs>
                    <a:gs pos="100000">
                      <a:srgbClr val="4B4B6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</p:grpSp>
          <p:grpSp>
            <p:nvGrpSpPr>
              <p:cNvPr id="214" name="Shape 214"/>
              <p:cNvGrpSpPr/>
              <p:nvPr/>
            </p:nvGrpSpPr>
            <p:grpSpPr>
              <a:xfrm>
                <a:off x="0" y="277613094"/>
                <a:ext cx="2147221288" cy="241950567"/>
                <a:chOff x="0" y="0"/>
                <a:chExt cx="2147483647" cy="2147483647"/>
              </a:xfrm>
            </p:grpSpPr>
            <p:sp>
              <p:nvSpPr>
                <p:cNvPr id="215" name="Shape 215"/>
                <p:cNvSpPr/>
                <p:nvPr/>
              </p:nvSpPr>
              <p:spPr>
                <a:xfrm>
                  <a:off x="0" y="263779274"/>
                  <a:ext cx="114074823" cy="18837042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555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0" y="18588"/>
                      </a:lnTo>
                      <a:lnTo>
                        <a:pt x="98755" y="120000"/>
                      </a:lnTo>
                      <a:lnTo>
                        <a:pt x="110555" y="120000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2017674462" y="0"/>
                  <a:ext cx="129809216" cy="2147483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300" y="120000"/>
                      </a:moveTo>
                      <a:lnTo>
                        <a:pt x="16600" y="120000"/>
                      </a:lnTo>
                      <a:lnTo>
                        <a:pt x="120000" y="17777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8300" y="120000"/>
                      </a:lnTo>
                      <a:close/>
                    </a:path>
                  </a:pathLst>
                </a:custGeom>
                <a:solidFill>
                  <a:srgbClr val="54547A"/>
                </a:soli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</p:grpSp>
          <p:grpSp>
            <p:nvGrpSpPr>
              <p:cNvPr id="217" name="Shape 217"/>
              <p:cNvGrpSpPr/>
              <p:nvPr/>
            </p:nvGrpSpPr>
            <p:grpSpPr>
              <a:xfrm>
                <a:off x="98328071" y="516766316"/>
                <a:ext cx="1939028249" cy="1630717297"/>
                <a:chOff x="0" y="0"/>
                <a:chExt cx="2147483647" cy="2147483647"/>
              </a:xfrm>
            </p:grpSpPr>
            <p:sp>
              <p:nvSpPr>
                <p:cNvPr id="218" name="Shape 218"/>
                <p:cNvSpPr/>
                <p:nvPr/>
              </p:nvSpPr>
              <p:spPr>
                <a:xfrm>
                  <a:off x="1067498126" y="0"/>
                  <a:ext cx="17424344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1427" y="0"/>
                      </a:moveTo>
                      <a:lnTo>
                        <a:pt x="0" y="0"/>
                      </a:ln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20000" y="0"/>
                      </a:lnTo>
                      <a:lnTo>
                        <a:pt x="514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>
                  <a:off x="780586225" y="0"/>
                  <a:ext cx="165526446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2800" y="0"/>
                      </a:moveTo>
                      <a:lnTo>
                        <a:pt x="107400" y="0"/>
                      </a:lnTo>
                      <a:lnTo>
                        <a:pt x="0" y="120000"/>
                      </a:lnTo>
                      <a:lnTo>
                        <a:pt x="12300" y="120000"/>
                      </a:lnTo>
                      <a:lnTo>
                        <a:pt x="120000" y="0"/>
                      </a:lnTo>
                      <a:lnTo>
                        <a:pt x="1128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>
                  <a:off x="522713989" y="0"/>
                  <a:ext cx="279652276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6800" y="0"/>
                      </a:moveTo>
                      <a:lnTo>
                        <a:pt x="113600" y="0"/>
                      </a:lnTo>
                      <a:lnTo>
                        <a:pt x="0" y="120000"/>
                      </a:lnTo>
                      <a:lnTo>
                        <a:pt x="7466" y="120000"/>
                      </a:lnTo>
                      <a:lnTo>
                        <a:pt x="120000" y="0"/>
                      </a:lnTo>
                      <a:lnTo>
                        <a:pt x="1168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252645095" y="0"/>
                  <a:ext cx="426012176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05" y="0"/>
                      </a:moveTo>
                      <a:lnTo>
                        <a:pt x="115227" y="0"/>
                      </a:lnTo>
                      <a:lnTo>
                        <a:pt x="0" y="120000"/>
                      </a:lnTo>
                      <a:lnTo>
                        <a:pt x="4888" y="120000"/>
                      </a:lnTo>
                      <a:lnTo>
                        <a:pt x="120000" y="144"/>
                      </a:lnTo>
                      <a:lnTo>
                        <a:pt x="1179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2" name="Shape 222"/>
                <p:cNvSpPr/>
                <p:nvPr/>
              </p:nvSpPr>
              <p:spPr>
                <a:xfrm>
                  <a:off x="0" y="0"/>
                  <a:ext cx="544784513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7905" y="0"/>
                      </a:moveTo>
                      <a:lnTo>
                        <a:pt x="116272" y="0"/>
                      </a:lnTo>
                      <a:lnTo>
                        <a:pt x="0" y="120000"/>
                      </a:lnTo>
                      <a:lnTo>
                        <a:pt x="3822" y="120000"/>
                      </a:lnTo>
                      <a:lnTo>
                        <a:pt x="120000" y="183"/>
                      </a:lnTo>
                      <a:lnTo>
                        <a:pt x="11790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1208921025" y="0"/>
                  <a:ext cx="165816963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388" y="0"/>
                      </a:moveTo>
                      <a:lnTo>
                        <a:pt x="0" y="0"/>
                      </a:lnTo>
                      <a:lnTo>
                        <a:pt x="107433" y="120000"/>
                      </a:lnTo>
                      <a:lnTo>
                        <a:pt x="120000" y="120000"/>
                      </a:lnTo>
                      <a:lnTo>
                        <a:pt x="12566" y="0"/>
                      </a:lnTo>
                      <a:lnTo>
                        <a:pt x="538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1350053803" y="0"/>
                  <a:ext cx="279652449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200" y="0"/>
                      </a:moveTo>
                      <a:lnTo>
                        <a:pt x="0" y="0"/>
                      </a:lnTo>
                      <a:lnTo>
                        <a:pt x="113777" y="120000"/>
                      </a:lnTo>
                      <a:lnTo>
                        <a:pt x="120000" y="120000"/>
                      </a:lnTo>
                      <a:lnTo>
                        <a:pt x="6400" y="0"/>
                      </a:lnTo>
                      <a:lnTo>
                        <a:pt x="32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1469407105" y="0"/>
                  <a:ext cx="427754206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666" y="0"/>
                      </a:moveTo>
                      <a:lnTo>
                        <a:pt x="0" y="183"/>
                      </a:lnTo>
                      <a:lnTo>
                        <a:pt x="115133" y="120000"/>
                      </a:lnTo>
                      <a:lnTo>
                        <a:pt x="120000" y="120000"/>
                      </a:lnTo>
                      <a:lnTo>
                        <a:pt x="4750" y="0"/>
                      </a:lnTo>
                      <a:lnTo>
                        <a:pt x="26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1599504809" y="0"/>
                  <a:ext cx="547978782" cy="214748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811" y="0"/>
                      </a:moveTo>
                      <a:lnTo>
                        <a:pt x="0" y="255"/>
                      </a:lnTo>
                      <a:lnTo>
                        <a:pt x="116200" y="120000"/>
                      </a:lnTo>
                      <a:lnTo>
                        <a:pt x="120000" y="120000"/>
                      </a:lnTo>
                      <a:lnTo>
                        <a:pt x="3888" y="0"/>
                      </a:lnTo>
                      <a:lnTo>
                        <a:pt x="181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B4B6B"/>
                    </a:gs>
                    <a:gs pos="100000">
                      <a:srgbClr val="6B6B9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endParaRPr>
                </a:p>
              </p:txBody>
            </p:sp>
          </p:grpSp>
          <p:sp>
            <p:nvSpPr>
              <p:cNvPr id="227" name="Shape 227"/>
              <p:cNvSpPr/>
              <p:nvPr/>
            </p:nvSpPr>
            <p:spPr>
              <a:xfrm>
                <a:off x="165" y="516766316"/>
                <a:ext cx="467517072" cy="1308349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77" y="0"/>
                    </a:moveTo>
                    <a:lnTo>
                      <a:pt x="115983" y="0"/>
                    </a:lnTo>
                    <a:lnTo>
                      <a:pt x="0" y="115894"/>
                    </a:lnTo>
                    <a:lnTo>
                      <a:pt x="0" y="120000"/>
                    </a:lnTo>
                    <a:lnTo>
                      <a:pt x="120000" y="316"/>
                    </a:lnTo>
                    <a:lnTo>
                      <a:pt x="118277" y="0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165" y="516766316"/>
                <a:ext cx="353456498" cy="8331905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722" y="0"/>
                    </a:moveTo>
                    <a:lnTo>
                      <a:pt x="114683" y="0"/>
                    </a:lnTo>
                    <a:lnTo>
                      <a:pt x="0" y="114055"/>
                    </a:lnTo>
                    <a:lnTo>
                      <a:pt x="0" y="120000"/>
                    </a:lnTo>
                    <a:lnTo>
                      <a:pt x="120000" y="355"/>
                    </a:lnTo>
                    <a:lnTo>
                      <a:pt x="117722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165" y="516766096"/>
                <a:ext cx="234676379" cy="465719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611" y="0"/>
                    </a:moveTo>
                    <a:lnTo>
                      <a:pt x="111033" y="0"/>
                    </a:lnTo>
                    <a:lnTo>
                      <a:pt x="0" y="111550"/>
                    </a:lnTo>
                    <a:lnTo>
                      <a:pt x="0" y="120000"/>
                    </a:lnTo>
                    <a:lnTo>
                      <a:pt x="120000" y="511"/>
                    </a:lnTo>
                    <a:lnTo>
                      <a:pt x="115611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165" y="516766096"/>
                <a:ext cx="113798601" cy="212231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950" y="0"/>
                    </a:moveTo>
                    <a:lnTo>
                      <a:pt x="99150" y="0"/>
                    </a:lnTo>
                    <a:lnTo>
                      <a:pt x="0" y="101450"/>
                    </a:lnTo>
                    <a:lnTo>
                      <a:pt x="0" y="120000"/>
                    </a:lnTo>
                    <a:lnTo>
                      <a:pt x="120000" y="1405"/>
                    </a:lnTo>
                    <a:lnTo>
                      <a:pt x="110950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1671051480" y="516766096"/>
                <a:ext cx="476169992" cy="13352724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55" y="0"/>
                    </a:moveTo>
                    <a:lnTo>
                      <a:pt x="1600" y="0"/>
                    </a:lnTo>
                    <a:lnTo>
                      <a:pt x="0" y="177"/>
                    </a:lnTo>
                    <a:lnTo>
                      <a:pt x="120000" y="120000"/>
                    </a:lnTo>
                    <a:lnTo>
                      <a:pt x="120000" y="115977"/>
                    </a:lnTo>
                    <a:lnTo>
                      <a:pt x="385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B4B6B"/>
                  </a:gs>
                  <a:gs pos="100000">
                    <a:srgbClr val="6B6B99"/>
                  </a:gs>
                </a:gsLst>
                <a:lin ang="5400012" scaled="0"/>
              </a:gra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1778818874" y="516766096"/>
                <a:ext cx="368402455" cy="8601127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44" y="0"/>
                    </a:moveTo>
                    <a:lnTo>
                      <a:pt x="0" y="483"/>
                    </a:lnTo>
                    <a:lnTo>
                      <a:pt x="120000" y="120000"/>
                    </a:lnTo>
                    <a:lnTo>
                      <a:pt x="120000" y="114661"/>
                    </a:lnTo>
                    <a:lnTo>
                      <a:pt x="4855" y="0"/>
                    </a:lnTo>
                    <a:lnTo>
                      <a:pt x="1944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897336877" y="516766096"/>
                <a:ext cx="249884434" cy="4954393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38" y="0"/>
                    </a:moveTo>
                    <a:lnTo>
                      <a:pt x="0" y="483"/>
                    </a:lnTo>
                    <a:lnTo>
                      <a:pt x="120000" y="120000"/>
                    </a:lnTo>
                    <a:lnTo>
                      <a:pt x="120000" y="111333"/>
                    </a:lnTo>
                    <a:lnTo>
                      <a:pt x="8238" y="0"/>
                    </a:lnTo>
                    <a:lnTo>
                      <a:pt x="3938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2018214669" y="516766096"/>
                <a:ext cx="129006657" cy="2419509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27" y="0"/>
                    </a:moveTo>
                    <a:lnTo>
                      <a:pt x="0" y="1722"/>
                    </a:lnTo>
                    <a:lnTo>
                      <a:pt x="120000" y="120000"/>
                    </a:lnTo>
                    <a:lnTo>
                      <a:pt x="120000" y="102261"/>
                    </a:lnTo>
                    <a:lnTo>
                      <a:pt x="15955" y="0"/>
                    </a:lnTo>
                    <a:lnTo>
                      <a:pt x="7627" y="0"/>
                    </a:lnTo>
                    <a:close/>
                  </a:path>
                </a:pathLst>
              </a:custGeom>
              <a:solidFill>
                <a:srgbClr val="54547A"/>
              </a:solidFill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9318625" y="8877300"/>
            <a:ext cx="3030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hape 286"/>
          <p:cNvCxnSpPr/>
          <p:nvPr/>
        </p:nvCxnSpPr>
        <p:spPr>
          <a:xfrm>
            <a:off x="11323637" y="214312"/>
            <a:ext cx="0" cy="21684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87" name="Shape 287"/>
          <p:cNvGrpSpPr/>
          <p:nvPr/>
        </p:nvGrpSpPr>
        <p:grpSpPr>
          <a:xfrm>
            <a:off x="11591925" y="212725"/>
            <a:ext cx="1073592" cy="1755537"/>
            <a:chOff x="0" y="0"/>
            <a:chExt cx="2147483647" cy="2147483646"/>
          </a:xfrm>
        </p:grpSpPr>
        <p:sp>
          <p:nvSpPr>
            <p:cNvPr id="288" name="Shape 288"/>
            <p:cNvSpPr/>
            <p:nvPr/>
          </p:nvSpPr>
          <p:spPr>
            <a:xfrm>
              <a:off x="0" y="0"/>
              <a:ext cx="326663427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456718794" y="0"/>
              <a:ext cx="320596942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910412028" y="0"/>
              <a:ext cx="308514019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277454363"/>
              <a:ext cx="326663427" cy="192360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56718794" y="277454363"/>
              <a:ext cx="320596942" cy="192360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910412028" y="277454363"/>
              <a:ext cx="308514019" cy="192360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367127013" y="277454363"/>
              <a:ext cx="296417414" cy="192360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556757833"/>
              <a:ext cx="326663427" cy="181262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456718794" y="556757833"/>
              <a:ext cx="320596942" cy="181262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910412028" y="556757833"/>
              <a:ext cx="308514019" cy="181262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1367127013" y="556757833"/>
              <a:ext cx="296417414" cy="181262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820820248" y="556757833"/>
              <a:ext cx="326663427" cy="181262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834211032"/>
              <a:ext cx="326663427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456718794" y="834211032"/>
              <a:ext cx="320596942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910412028" y="834211032"/>
              <a:ext cx="308514019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367127013" y="834211032"/>
              <a:ext cx="296417414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0" y="1113513337"/>
              <a:ext cx="326663427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456718794" y="1113513337"/>
              <a:ext cx="320596942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910412028" y="1113513337"/>
              <a:ext cx="308514019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367127013" y="1113513337"/>
              <a:ext cx="296417414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820820248" y="1113513337"/>
              <a:ext cx="326663427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1390967701"/>
              <a:ext cx="326663427" cy="197919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456718794" y="1390967701"/>
              <a:ext cx="320596942" cy="197919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910412028" y="1390967701"/>
              <a:ext cx="308514019" cy="197919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367127013" y="1390967701"/>
              <a:ext cx="296417414" cy="197919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0" y="1670271171"/>
              <a:ext cx="326663427" cy="18682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456718794" y="1670271171"/>
              <a:ext cx="320596942" cy="18682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910412028" y="1670271171"/>
              <a:ext cx="308514019" cy="18682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367127013" y="1670271171"/>
              <a:ext cx="296417414" cy="18682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456718794" y="1947724370"/>
              <a:ext cx="320596942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367127013" y="1947724370"/>
              <a:ext cx="296417414" cy="199759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Shape 370"/>
          <p:cNvCxnSpPr/>
          <p:nvPr/>
        </p:nvCxnSpPr>
        <p:spPr>
          <a:xfrm>
            <a:off x="10402887" y="1516062"/>
            <a:ext cx="0" cy="6394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71" name="Shape 371"/>
          <p:cNvGrpSpPr/>
          <p:nvPr/>
        </p:nvGrpSpPr>
        <p:grpSpPr>
          <a:xfrm>
            <a:off x="10652125" y="4251325"/>
            <a:ext cx="1812993" cy="2966736"/>
            <a:chOff x="0" y="0"/>
            <a:chExt cx="2147483646" cy="2147483647"/>
          </a:xfrm>
        </p:grpSpPr>
        <p:sp>
          <p:nvSpPr>
            <p:cNvPr id="372" name="Shape 372"/>
            <p:cNvSpPr/>
            <p:nvPr/>
          </p:nvSpPr>
          <p:spPr>
            <a:xfrm>
              <a:off x="0" y="0"/>
              <a:ext cx="323527447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455992150" y="0"/>
              <a:ext cx="32351401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911985428" y="0"/>
              <a:ext cx="32351273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278752444"/>
              <a:ext cx="323527447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455992150" y="278752444"/>
              <a:ext cx="32351401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911985428" y="278752444"/>
              <a:ext cx="32351273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367978707" y="278752444"/>
              <a:ext cx="32351273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557503511"/>
              <a:ext cx="323527447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455992150" y="557503511"/>
              <a:ext cx="32351401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911985428" y="557503511"/>
              <a:ext cx="32351273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367978707" y="557503511"/>
              <a:ext cx="32351273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1823970857" y="557503511"/>
              <a:ext cx="32351273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834698441"/>
              <a:ext cx="323527447" cy="1993233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455992150" y="834698441"/>
              <a:ext cx="323514015" cy="1993233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911985428" y="834698441"/>
              <a:ext cx="323512735" cy="1993233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1367978707" y="834698441"/>
              <a:ext cx="323512735" cy="1993233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1113451575"/>
              <a:ext cx="323527447" cy="19932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455992150" y="1113451575"/>
              <a:ext cx="323514015" cy="19932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911985428" y="1113451575"/>
              <a:ext cx="323512735" cy="19932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1367978707" y="1113451575"/>
              <a:ext cx="323512735" cy="19932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1823970857" y="1113451575"/>
              <a:ext cx="323512735" cy="19932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0" y="1392203331"/>
              <a:ext cx="323527447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455992150" y="1392203331"/>
              <a:ext cx="32351401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911985428" y="1392203331"/>
              <a:ext cx="32351273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367978707" y="1392203331"/>
              <a:ext cx="323512735" cy="197776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1670955776"/>
              <a:ext cx="323527447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455992150" y="1670955776"/>
              <a:ext cx="32351401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911985428" y="1670955776"/>
              <a:ext cx="32351273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367978707" y="1670955776"/>
              <a:ext cx="323512735" cy="1977754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455992150" y="1949706842"/>
              <a:ext cx="323514015" cy="1977767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367978707" y="1949706842"/>
              <a:ext cx="323512735" cy="1977767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2"/>
                    <a:pt x="125860" y="78991"/>
                    <a:pt x="102425" y="102419"/>
                  </a:cubicBezTo>
                  <a:cubicBezTo>
                    <a:pt x="78995" y="125853"/>
                    <a:pt x="41004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403" name="Shape 403"/>
          <p:cNvCxnSpPr/>
          <p:nvPr/>
        </p:nvCxnSpPr>
        <p:spPr>
          <a:xfrm>
            <a:off x="433387" y="4008437"/>
            <a:ext cx="1170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508000" y="2574925"/>
            <a:ext cx="119889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409"/>
              </a:srgbClr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508000" y="9240837"/>
            <a:ext cx="119889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444444">
                <a:alpha val="29409"/>
              </a:srgbClr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508000" y="504825"/>
            <a:ext cx="119889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409"/>
              </a:srgbClr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6800" b="0" i="0" u="none" strike="noStrike" cap="non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893762" y="2597150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3048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57300" marR="0" lvl="1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76400" marR="0" lvl="2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95500" marR="0" lvl="3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marR="0" lvl="4" indent="-7239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Char char="•"/>
              <a:defRPr sz="3600" b="0" i="1" u="none" strike="noStrike" cap="non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WnZvXJH2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76212" y="0"/>
            <a:ext cx="11201400" cy="1714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r>
              <a:rPr lang="en-US" sz="6600" b="1" i="0" u="none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LEARNING TARGETS 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333375" y="2087562"/>
            <a:ext cx="12576300" cy="3082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r>
              <a:rPr lang="en-US" sz="4400" b="0" i="0" u="none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We will…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ct val="25000"/>
              <a:buFont typeface="Arial"/>
              <a:buNone/>
            </a:pPr>
            <a:endParaRPr sz="4400" b="0" i="0" u="none">
              <a:solidFill>
                <a:srgbClr val="3E3B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r>
              <a:rPr lang="en-US" sz="4400" b="0" i="0" u="none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-define and introduce </a:t>
            </a:r>
            <a:r>
              <a:rPr lang="en-US" sz="4400" b="1" i="0" u="sng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SENSATION AND PERCEPTION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ct val="25000"/>
              <a:buFont typeface="Arial"/>
              <a:buNone/>
            </a:pPr>
            <a:endParaRPr sz="4400" b="0" i="0" u="none">
              <a:solidFill>
                <a:srgbClr val="3E3B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r>
              <a:rPr lang="en-US" sz="4400" b="0" i="0" u="none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-take notes how we process </a:t>
            </a:r>
            <a:r>
              <a:rPr lang="en-US" sz="4400" b="1" i="0" u="sng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VISUAL STIMULI</a:t>
            </a:r>
          </a:p>
          <a:p>
            <a:pPr marL="419100" lvl="0" indent="-419100" algn="l" rtl="0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ct val="50000"/>
              <a:buFont typeface="Arial"/>
              <a:buNone/>
            </a:pPr>
            <a:endParaRPr sz="4400" b="0" i="0" u="none">
              <a:solidFill>
                <a:srgbClr val="3E3B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468312" y="5075237"/>
            <a:ext cx="11199900" cy="1714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endParaRPr lang="en-US" sz="6600" b="1" i="0" u="none" strike="noStrike" cap="none" dirty="0">
              <a:solidFill>
                <a:srgbClr val="3E3B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333375" y="7162800"/>
            <a:ext cx="12576300" cy="207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dirty="0">
              <a:solidFill>
                <a:srgbClr val="3E3B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493712" y="217487"/>
            <a:ext cx="10731600" cy="15732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39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50/50 recognition point = absolute threshold</a:t>
            </a:r>
            <a:br>
              <a:rPr lang="en-US" sz="39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*varies with age 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176212" y="6321425"/>
            <a:ext cx="6648300" cy="239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573087" lvl="0" indent="-573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Subliminal Threshold: when stimuli are below one’s absolute threshold for conscious awareness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pic>
        <p:nvPicPr>
          <p:cNvPr id="627" name="Shape 627" descr="12673_MyersPsy8e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2755900"/>
            <a:ext cx="5488244" cy="574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 descr="Screen Shot 2016-01-11 at 8.48.4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2" y="2235200"/>
            <a:ext cx="6825910" cy="362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417512" y="4191000"/>
            <a:ext cx="11374500" cy="12159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38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*depends on signal’s strength + psychological state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pic>
        <p:nvPicPr>
          <p:cNvPr id="646" name="Shape 646" descr="Screen Shot 2016-01-11 at 8.48.58 PM.png"/>
          <p:cNvPicPr preferRelativeResize="0"/>
          <p:nvPr/>
        </p:nvPicPr>
        <p:blipFill rotWithShape="1">
          <a:blip r:embed="rId3">
            <a:alphaModFix/>
          </a:blip>
          <a:srcRect l="4407" r="2404"/>
          <a:stretch/>
        </p:blipFill>
        <p:spPr>
          <a:xfrm>
            <a:off x="1157287" y="114300"/>
            <a:ext cx="8749086" cy="3644427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808037" y="7493000"/>
            <a:ext cx="10971300" cy="1662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700" b="0" i="0" u="none">
              <a:solidFill>
                <a:srgbClr val="BCB0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4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-life/death consequences: airport scanners, doctors in IC units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417512" y="5905500"/>
            <a:ext cx="11361600" cy="12558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4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*our ability to catch a faint signal diminishes after 30 minutes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649287" y="173037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Sensory Adaptation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49287" y="2443162"/>
            <a:ext cx="11704500" cy="6275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650875" lvl="0" indent="-650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Sensory Adaptation: diminished sensitivity as a consequence of constant stimulation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pic>
        <p:nvPicPr>
          <p:cNvPr id="656" name="Shape 656" descr="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950" y="4503737"/>
            <a:ext cx="5202237" cy="34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00" y="3998912"/>
            <a:ext cx="7910512" cy="47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598487" y="196850"/>
            <a:ext cx="10731600" cy="9429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Difference Thresholds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254000" y="1139825"/>
            <a:ext cx="6588000" cy="82899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411162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Threshold (Just noticeable different-JND)</a:t>
            </a:r>
          </a:p>
          <a:p>
            <a:pPr marL="1668462" lvl="3" indent="-411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difference between 2 stimuli (detection 50% of the time)</a:t>
            </a:r>
          </a:p>
          <a:p>
            <a:pPr marL="411162" lvl="0" indent="-411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Weber’s Law: principle that, to be perceived as different, 2 stimuli must differ by a constant minimum percentage (rather than a constant amount)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graphicFrame>
        <p:nvGraphicFramePr>
          <p:cNvPr id="665" name="Shape 665"/>
          <p:cNvGraphicFramePr/>
          <p:nvPr/>
        </p:nvGraphicFramePr>
        <p:xfrm>
          <a:off x="6578600" y="5845175"/>
          <a:ext cx="6067400" cy="3367075"/>
        </p:xfrm>
        <a:graphic>
          <a:graphicData uri="http://schemas.openxmlformats.org/drawingml/2006/table">
            <a:tbl>
              <a:tblPr>
                <a:noFill/>
                <a:tableStyleId>{8D147F71-F75F-48D6-83FE-6DB0342B87F0}</a:tableStyleId>
              </a:tblPr>
              <a:tblGrid>
                <a:gridCol w="30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Stimulus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Constant (k)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8%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2%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Tone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.3%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6" name="Shape 666" descr="http://www.communitymx.com/content/source/5C49F/finalbul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8062912"/>
            <a:ext cx="1326320" cy="160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Shape 667" descr="http://www.communitymx.com/content/source/5C49F/finalbul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8053387"/>
            <a:ext cx="1341413" cy="162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Shape 668" descr="http://grahamaustin.pbworks.com/f/oldnewcok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8687" y="1717675"/>
            <a:ext cx="3472684" cy="29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720725" y="788987"/>
            <a:ext cx="11201400" cy="1714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ct val="25000"/>
              <a:buFont typeface="Avenir"/>
              <a:buNone/>
            </a:pPr>
            <a:r>
              <a:rPr lang="en-US" sz="6000" b="1" i="0" u="none">
                <a:solidFill>
                  <a:srgbClr val="3E3B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enir"/>
                <a:ea typeface="Avenir"/>
                <a:cs typeface="Avenir"/>
                <a:sym typeface="Avenir"/>
              </a:rPr>
              <a:t>Vision 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58812" y="1952625"/>
            <a:ext cx="11326800" cy="584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venir"/>
              <a:buNone/>
            </a:pPr>
            <a:r>
              <a:rPr lang="en-US" sz="6000" b="0" i="0" u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Finish crash course episode vision part</a:t>
            </a: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842962" y="2039937"/>
            <a:ext cx="107316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How Do We See?</a:t>
            </a:r>
          </a:p>
        </p:txBody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357187" y="3959225"/>
            <a:ext cx="11704500" cy="627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01650" lvl="0" indent="-501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6000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r>
              <a:rPr lang="en-US" sz="4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conversion of one form of energy into another; the transforming of stimulus energies (like sights, sounds, smells) into neural impulses our brain can interpret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4419600" y="758825"/>
            <a:ext cx="3008400" cy="8445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</a:p>
        </p:txBody>
      </p:sp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688" name="Shape 688" descr="figure-12-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1612" y="269875"/>
            <a:ext cx="7021465" cy="706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 descr="12673_MyersPsy8e_fig"/>
          <p:cNvPicPr preferRelativeResize="0"/>
          <p:nvPr/>
        </p:nvPicPr>
        <p:blipFill rotWithShape="1">
          <a:blip r:embed="rId4">
            <a:alphaModFix/>
          </a:blip>
          <a:srcRect r="52885"/>
          <a:stretch/>
        </p:blipFill>
        <p:spPr>
          <a:xfrm>
            <a:off x="1103312" y="238125"/>
            <a:ext cx="3285504" cy="29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 descr="12673_MyersPsy8e_fig"/>
          <p:cNvPicPr preferRelativeResize="0"/>
          <p:nvPr/>
        </p:nvPicPr>
        <p:blipFill rotWithShape="1">
          <a:blip r:embed="rId4">
            <a:alphaModFix/>
          </a:blip>
          <a:srcRect l="52885"/>
          <a:stretch/>
        </p:blipFill>
        <p:spPr>
          <a:xfrm>
            <a:off x="1103312" y="3167062"/>
            <a:ext cx="3285504" cy="29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 txBox="1"/>
          <p:nvPr/>
        </p:nvSpPr>
        <p:spPr>
          <a:xfrm>
            <a:off x="7572375" y="3167062"/>
            <a:ext cx="1625700" cy="9939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Palatino Linotype"/>
              <a:buNone/>
            </a:pPr>
            <a:r>
              <a:rPr lang="en-US" sz="2800" b="1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Visible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Palatino Linotype"/>
              <a:buNone/>
            </a:pPr>
            <a:r>
              <a:rPr lang="en-US" sz="2800" b="1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Spectrum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-431800" y="7391400"/>
            <a:ext cx="13592100" cy="229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958850" marR="0" lvl="0" indent="-958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don’t see color (pulses of electromagnetic energy we perceive as color)</a:t>
            </a:r>
          </a:p>
          <a:p>
            <a:pPr marL="958850" marR="0" lvl="0" indent="-9588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Visible light is just a thin slice  of the spectrum of electromagnetic radiation</a:t>
            </a:r>
          </a:p>
        </p:txBody>
      </p:sp>
    </p:spTree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322262" y="-46037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Stimulus Input: Light Energy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106362" y="1841500"/>
            <a:ext cx="7343700" cy="7607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15925" lvl="0" indent="-415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</a:t>
            </a:r>
            <a:r>
              <a:rPr lang="en-US" sz="32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distance from the peak of one light/sound wave to the peak of the next; </a:t>
            </a:r>
            <a:r>
              <a:rPr lang="en-US" sz="3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determines hue 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(dimension of color)</a:t>
            </a:r>
          </a:p>
          <a:p>
            <a:pPr marL="415925" lvl="0" indent="-4159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6837F"/>
              </a:buClr>
              <a:buSzPct val="25000"/>
              <a:buFont typeface="Arial"/>
              <a:buNone/>
            </a:pPr>
            <a:endParaRPr sz="3600" b="0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5925" lvl="0" indent="-4159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000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Amplitude/intensity</a:t>
            </a:r>
            <a:r>
              <a:rPr lang="en-US" sz="32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amount of energy in a light/sound wave, which is determined by the wave’s amplitude (height); determines brightness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</a:p>
        </p:txBody>
      </p:sp>
      <p:pic>
        <p:nvPicPr>
          <p:cNvPr id="700" name="Shape 700" descr="figure-12-02a"/>
          <p:cNvPicPr preferRelativeResize="0"/>
          <p:nvPr/>
        </p:nvPicPr>
        <p:blipFill rotWithShape="1">
          <a:blip r:embed="rId3">
            <a:alphaModFix/>
          </a:blip>
          <a:srcRect t="25057" b="48347"/>
          <a:stretch/>
        </p:blipFill>
        <p:spPr>
          <a:xfrm>
            <a:off x="7259637" y="2708275"/>
            <a:ext cx="5594532" cy="118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Shape 701" descr="figure-12-02b"/>
          <p:cNvPicPr preferRelativeResize="0"/>
          <p:nvPr/>
        </p:nvPicPr>
        <p:blipFill rotWithShape="1">
          <a:blip r:embed="rId4">
            <a:alphaModFix/>
          </a:blip>
          <a:srcRect t="23578" b="45578"/>
          <a:stretch/>
        </p:blipFill>
        <p:spPr>
          <a:xfrm>
            <a:off x="7450137" y="5634037"/>
            <a:ext cx="5525964" cy="1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649287" y="173037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Stimulus Input: Light Energy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</a:p>
        </p:txBody>
      </p:sp>
      <p:grpSp>
        <p:nvGrpSpPr>
          <p:cNvPr id="708" name="Shape 708"/>
          <p:cNvGrpSpPr/>
          <p:nvPr/>
        </p:nvGrpSpPr>
        <p:grpSpPr>
          <a:xfrm>
            <a:off x="2092325" y="2740025"/>
            <a:ext cx="10414696" cy="3111972"/>
            <a:chOff x="0" y="0"/>
            <a:chExt cx="2147483647" cy="2147483646"/>
          </a:xfrm>
        </p:grpSpPr>
        <p:sp>
          <p:nvSpPr>
            <p:cNvPr id="709" name="Shape 709"/>
            <p:cNvSpPr/>
            <p:nvPr/>
          </p:nvSpPr>
          <p:spPr>
            <a:xfrm>
              <a:off x="1196294935" y="381322161"/>
              <a:ext cx="237664373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940894760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681504263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430094604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5C01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1451694915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174694428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B601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1707095091" y="381322161"/>
              <a:ext cx="237664596" cy="796774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16" name="Shape 716"/>
            <p:cNvSpPr txBox="1"/>
            <p:nvPr/>
          </p:nvSpPr>
          <p:spPr>
            <a:xfrm>
              <a:off x="127699695" y="1270152347"/>
              <a:ext cx="310905244" cy="401752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400 nm</a:t>
              </a:r>
            </a:p>
          </p:txBody>
        </p:sp>
        <p:sp>
          <p:nvSpPr>
            <p:cNvPr id="717" name="Shape 717"/>
            <p:cNvSpPr txBox="1"/>
            <p:nvPr/>
          </p:nvSpPr>
          <p:spPr>
            <a:xfrm>
              <a:off x="1660100553" y="1293893783"/>
              <a:ext cx="310905244" cy="401752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700 nm</a:t>
              </a:r>
            </a:p>
          </p:txBody>
        </p:sp>
        <p:sp>
          <p:nvSpPr>
            <p:cNvPr id="718" name="Shape 718"/>
            <p:cNvSpPr txBox="1"/>
            <p:nvPr/>
          </p:nvSpPr>
          <p:spPr>
            <a:xfrm>
              <a:off x="1315126836" y="1639573556"/>
              <a:ext cx="832356728" cy="45019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40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Long wavelengths</a:t>
              </a:r>
            </a:p>
          </p:txBody>
        </p:sp>
        <p:sp>
          <p:nvSpPr>
            <p:cNvPr id="719" name="Shape 719"/>
            <p:cNvSpPr txBox="1"/>
            <p:nvPr/>
          </p:nvSpPr>
          <p:spPr>
            <a:xfrm>
              <a:off x="0" y="1721234366"/>
              <a:ext cx="766788159" cy="42624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6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Short wavelengths</a:t>
              </a:r>
            </a:p>
          </p:txBody>
        </p:sp>
        <p:sp>
          <p:nvSpPr>
            <p:cNvPr id="720" name="Shape 720"/>
            <p:cNvSpPr txBox="1"/>
            <p:nvPr/>
          </p:nvSpPr>
          <p:spPr>
            <a:xfrm>
              <a:off x="187115940" y="0"/>
              <a:ext cx="176450682" cy="296510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Violet</a:t>
              </a: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438968880" y="8901723"/>
              <a:ext cx="192607780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Indigo</a:t>
              </a:r>
            </a:p>
          </p:txBody>
        </p:sp>
        <p:sp>
          <p:nvSpPr>
            <p:cNvPr id="722" name="Shape 722"/>
            <p:cNvSpPr txBox="1"/>
            <p:nvPr/>
          </p:nvSpPr>
          <p:spPr>
            <a:xfrm>
              <a:off x="718756030" y="8901723"/>
              <a:ext cx="146950138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Blue</a:t>
              </a:r>
            </a:p>
          </p:txBody>
        </p:sp>
        <p:sp>
          <p:nvSpPr>
            <p:cNvPr id="723" name="Shape 723"/>
            <p:cNvSpPr txBox="1"/>
            <p:nvPr/>
          </p:nvSpPr>
          <p:spPr>
            <a:xfrm>
              <a:off x="953759552" y="2966364"/>
              <a:ext cx="186632773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Green</a:t>
              </a:r>
            </a:p>
          </p:txBody>
        </p:sp>
        <p:sp>
          <p:nvSpPr>
            <p:cNvPr id="724" name="Shape 724"/>
            <p:cNvSpPr txBox="1"/>
            <p:nvPr/>
          </p:nvSpPr>
          <p:spPr>
            <a:xfrm>
              <a:off x="1199848063" y="8901723"/>
              <a:ext cx="198824113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Yellow</a:t>
              </a:r>
            </a:p>
          </p:txBody>
        </p:sp>
        <p:sp>
          <p:nvSpPr>
            <p:cNvPr id="725" name="Shape 725"/>
            <p:cNvSpPr txBox="1"/>
            <p:nvPr/>
          </p:nvSpPr>
          <p:spPr>
            <a:xfrm>
              <a:off x="1448597442" y="7418212"/>
              <a:ext cx="220152520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Orange</a:t>
              </a:r>
            </a:p>
          </p:txBody>
        </p:sp>
        <p:sp>
          <p:nvSpPr>
            <p:cNvPr id="726" name="Shape 726"/>
            <p:cNvSpPr txBox="1"/>
            <p:nvPr/>
          </p:nvSpPr>
          <p:spPr>
            <a:xfrm>
              <a:off x="1749224528" y="7418212"/>
              <a:ext cx="131703966" cy="29651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000" tIns="65000" rIns="65000" bIns="6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Red</a:t>
              </a:r>
            </a:p>
          </p:txBody>
        </p:sp>
      </p:grpSp>
      <p:grpSp>
        <p:nvGrpSpPr>
          <p:cNvPr id="727" name="Shape 727"/>
          <p:cNvGrpSpPr/>
          <p:nvPr/>
        </p:nvGrpSpPr>
        <p:grpSpPr>
          <a:xfrm>
            <a:off x="3417888" y="6561138"/>
            <a:ext cx="8585699" cy="1153758"/>
            <a:chOff x="0" y="0"/>
            <a:chExt cx="2147483647" cy="2147483647"/>
          </a:xfrm>
        </p:grpSpPr>
        <p:sp>
          <p:nvSpPr>
            <p:cNvPr id="728" name="Shape 728"/>
            <p:cNvSpPr/>
            <p:nvPr/>
          </p:nvSpPr>
          <p:spPr>
            <a:xfrm>
              <a:off x="1239429376" y="0"/>
              <a:ext cx="288339876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4F4F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929571913" y="0"/>
              <a:ext cx="288340101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614873362" y="0"/>
              <a:ext cx="288339876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00AA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1" name="Shape 731"/>
            <p:cNvSpPr/>
            <p:nvPr/>
          </p:nvSpPr>
          <p:spPr>
            <a:xfrm>
              <a:off x="309857463" y="0"/>
              <a:ext cx="288325334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0054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1549286363" y="0"/>
              <a:ext cx="288325334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A5A5FF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0" y="0"/>
              <a:ext cx="288340101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1859143588" y="0"/>
              <a:ext cx="288340101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4"/>
                    <a:pt x="125853" y="78995"/>
                    <a:pt x="102419" y="102425"/>
                  </a:cubicBezTo>
                  <a:cubicBezTo>
                    <a:pt x="78991" y="125860"/>
                    <a:pt x="41002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35" name="Shape 735"/>
          <p:cNvSpPr txBox="1"/>
          <p:nvPr/>
        </p:nvSpPr>
        <p:spPr>
          <a:xfrm>
            <a:off x="2586037" y="8328025"/>
            <a:ext cx="3432300" cy="6843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intensity 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9483725" y="8328025"/>
            <a:ext cx="3340200" cy="647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intensity 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684212" y="3492500"/>
            <a:ext cx="2709900" cy="7476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47625" y="6889750"/>
            <a:ext cx="3368700" cy="647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BRIGHTNESS</a:t>
            </a:r>
          </a:p>
        </p:txBody>
      </p:sp>
    </p:spTree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xfrm>
            <a:off x="787400" y="422275"/>
            <a:ext cx="10729800" cy="7968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60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Structure of the Eye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177800" y="1219200"/>
            <a:ext cx="12573000" cy="89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25450" lvl="0" indent="-425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cornea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protects the eye and bends light to provide focus</a:t>
            </a:r>
          </a:p>
          <a:p>
            <a:pPr marL="425450" lvl="0" indent="-425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5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adjustable opening in center of eye through which light enters</a:t>
            </a:r>
          </a:p>
          <a:p>
            <a:pPr marL="425450" lvl="0" indent="-425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iris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muscle that expands and contracts to change the size of opening (pupil) for light</a:t>
            </a:r>
          </a:p>
          <a:p>
            <a:pPr marL="425450" lvl="0" indent="-425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5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lens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focuses the light rays on the retina (through accommodation)</a:t>
            </a:r>
          </a:p>
          <a:p>
            <a:pPr marL="425450" lvl="0" indent="-425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5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retina</a:t>
            </a: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light-sensitive inner </a:t>
            </a:r>
          </a:p>
          <a:p>
            <a:pPr marL="425450" lvl="0" indent="-425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surface of the eye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509587" y="388937"/>
            <a:ext cx="9658500" cy="33591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Sensation and Perception Notes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477837" y="5249980"/>
            <a:ext cx="1236810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25000"/>
              <a:buFont typeface="Avenir"/>
              <a:buNone/>
            </a:pPr>
            <a:r>
              <a:rPr lang="en-US" sz="6600" b="0" i="0" u="none" dirty="0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 Notes</a:t>
            </a:r>
          </a:p>
        </p:txBody>
      </p:sp>
    </p:spTree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title"/>
          </p:nvPr>
        </p:nvSpPr>
        <p:spPr>
          <a:xfrm>
            <a:off x="-2674937" y="173037"/>
            <a:ext cx="10639500" cy="11826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The Retina</a:t>
            </a:r>
          </a:p>
        </p:txBody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4762" y="1355725"/>
            <a:ext cx="6480300" cy="887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495300" lvl="0" indent="-495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94500"/>
              <a:buFont typeface="Noto Sans Symbols"/>
              <a:buChar char="●"/>
            </a:pP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rods</a:t>
            </a: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detect black, white, gray; necessary for peripheral and twilight vision</a:t>
            </a:r>
          </a:p>
          <a:p>
            <a:pPr marL="495300" lvl="0" indent="-49530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cones</a:t>
            </a: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detect fine detail and colors; function in well-lit conditions</a:t>
            </a:r>
          </a:p>
          <a:p>
            <a:pPr marL="495300" lvl="0" indent="-49530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blindspot</a:t>
            </a: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 of retina where there are no receptor cells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6397625" y="5764212"/>
            <a:ext cx="6607200" cy="3291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32385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129374"/>
              <a:buFont typeface="Noto Sans Symbols"/>
              <a:buChar char="●"/>
            </a:pPr>
            <a:r>
              <a:rPr lang="en-US" sz="4800" b="0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accommodation</a:t>
            </a:r>
            <a:r>
              <a:rPr lang="en-US" sz="5400" b="0" i="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060450" marR="0" lvl="1" indent="-6032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EAEA"/>
              </a:buClr>
              <a:buSzPct val="100000"/>
              <a:buFont typeface="Noto Sans Symbols"/>
              <a:buChar char="●"/>
            </a:pPr>
            <a:r>
              <a:rPr lang="en-US" sz="3700" b="0" i="0" u="none" strike="noStrike" cap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process by which the eye’s lens changes shape to focus near or far objects on the retina</a:t>
            </a:r>
          </a:p>
        </p:txBody>
      </p:sp>
      <p:pic>
        <p:nvPicPr>
          <p:cNvPr id="754" name="Shape 75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437" y="-7937"/>
            <a:ext cx="5303416" cy="539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pic>
        <p:nvPicPr>
          <p:cNvPr id="760" name="Shape 760" descr="Myers9e_fig_6_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12" y="87312"/>
            <a:ext cx="11271106" cy="957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pic>
        <p:nvPicPr>
          <p:cNvPr id="766" name="Shape 766" descr="12673_MyersPsy8e_Table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0"/>
            <a:ext cx="10778677" cy="956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pic>
        <p:nvPicPr>
          <p:cNvPr id="772" name="Shape 772" descr="figure-12-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10893112" cy="79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290512" y="247650"/>
            <a:ext cx="11698200" cy="1625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 b="0" i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Visual Information Processing</a:t>
            </a:r>
          </a:p>
        </p:txBody>
      </p:sp>
    </p:spTree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900112" y="82550"/>
            <a:ext cx="10729800" cy="1025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6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Visual Information Processing</a:t>
            </a:r>
          </a:p>
        </p:txBody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-203200" y="1081087"/>
            <a:ext cx="12947700" cy="632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615950" lvl="0" indent="-615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 detectors</a:t>
            </a:r>
            <a:r>
              <a:rPr lang="en-US" sz="4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nerve cells in the brain that respond to specific features of the stimulus, such as shape, angle, or movement</a:t>
            </a:r>
          </a:p>
          <a:p>
            <a:pPr marL="615950" lvl="0" indent="-61595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 info to other cortical areas (eg: temporal lobe processes faces)</a:t>
            </a:r>
          </a:p>
        </p:txBody>
      </p:sp>
      <p:pic>
        <p:nvPicPr>
          <p:cNvPr id="780" name="Shape 780" descr="12673_MyersPsy8e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950" y="5203825"/>
            <a:ext cx="9282080" cy="438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711200" y="-304800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6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Visual Information Processing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173037" y="1536700"/>
            <a:ext cx="12588900" cy="627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60387" lvl="0" indent="-5603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85909"/>
              <a:buFont typeface="Noto Sans Symbols"/>
              <a:buChar char="●"/>
            </a:pPr>
            <a:r>
              <a:rPr lang="en-US" sz="4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processing</a:t>
            </a:r>
            <a:r>
              <a:rPr lang="en-US" sz="54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 of many aspects of a problem simultaneously</a:t>
            </a:r>
          </a:p>
          <a:p>
            <a:pPr marL="560387" lvl="0" indent="-560387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*housed in different parts of brain: some can function while others don’t</a:t>
            </a:r>
          </a:p>
        </p:txBody>
      </p:sp>
      <p:pic>
        <p:nvPicPr>
          <p:cNvPr id="787" name="Shape 787" descr="Myers9e_fig_6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" y="5029200"/>
            <a:ext cx="12876213" cy="471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pic>
        <p:nvPicPr>
          <p:cNvPr id="793" name="Shape 793" descr="Myers9e_fig_6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87" y="730250"/>
            <a:ext cx="11353419" cy="90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xfrm>
            <a:off x="679450" y="-482600"/>
            <a:ext cx="11700000" cy="1625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 b="0" i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From Sensation to Recognition</a:t>
            </a:r>
          </a:p>
        </p:txBody>
      </p:sp>
    </p:spTree>
  </p:cSld>
  <p:clrMapOvr>
    <a:masterClrMapping/>
  </p:clrMapOvr>
  <p:transition spd="med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893762" y="519112"/>
            <a:ext cx="11217300" cy="20781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Gill Sans"/>
              <a:buNone/>
            </a:pPr>
            <a:r>
              <a:rPr lang="en-US" sz="8800" b="0" i="0" u="none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Color Vision </a:t>
            </a:r>
          </a:p>
        </p:txBody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401637" y="1997075"/>
            <a:ext cx="11217300" cy="71565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4191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50000"/>
              <a:buFont typeface="Gill Sans"/>
              <a:buChar char="•"/>
            </a:pPr>
            <a:r>
              <a:rPr lang="en-US" sz="5400" b="0" i="0" u="none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EQ: How do we see in color? 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9318625" y="8885237"/>
            <a:ext cx="30354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182562" y="-88900"/>
            <a:ext cx="10896600" cy="10683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Color Vision: 2 Theories</a:t>
            </a:r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207962" y="1176337"/>
            <a:ext cx="12042900" cy="7512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719137" lvl="0" indent="-719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(Young-Helmholtz) Trichromatic theory: the eye contains 3 receptors that are sensitive to red, blue and green</a:t>
            </a:r>
          </a:p>
          <a:p>
            <a:pPr marL="1462087" lvl="3" indent="-674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any color can be formed by combining light rays of these 3 colors</a:t>
            </a:r>
          </a:p>
          <a:p>
            <a:pPr marL="1462087" lvl="3" indent="-674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red sensitive+ green sensitive =yellow</a:t>
            </a:r>
          </a:p>
          <a:p>
            <a:pPr marL="1462087" lvl="3" indent="-67468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Arial"/>
              <a:buNone/>
            </a:pPr>
            <a:r>
              <a:rPr lang="en-US" sz="4800" b="0" i="0" u="sng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</a:p>
          <a:p>
            <a:pPr marL="1462087" lvl="3" indent="-674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8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some who are color blind to red and green still see yellow…how???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</p:spTree>
  </p:cSld>
  <p:clrMapOvr>
    <a:masterClrMapping/>
  </p:clrMapOvr>
  <p:transition spd="med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404812" y="598487"/>
            <a:ext cx="11704500" cy="6275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504825" lvl="0" indent="-504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(Hering’s) Opponent-Process Theory: opposing retinal processes</a:t>
            </a:r>
          </a:p>
          <a:p>
            <a:pPr marL="504825" lvl="0" indent="-504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3 sets of opponent colors (red-green; yellow-blue; white-black) enable color vision</a:t>
            </a:r>
          </a:p>
          <a:p>
            <a:pPr marL="504825" lvl="0" indent="-504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some neurons turned on by red/off by green and vice versa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pic>
        <p:nvPicPr>
          <p:cNvPr id="815" name="Shape 8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475" y="4864100"/>
            <a:ext cx="6601151" cy="47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 descr="Screen Shot 2016-01-11 at 8.48.58 PM.png"/>
          <p:cNvPicPr preferRelativeResize="0"/>
          <p:nvPr/>
        </p:nvPicPr>
        <p:blipFill rotWithShape="1">
          <a:blip r:embed="rId3">
            <a:alphaModFix/>
          </a:blip>
          <a:srcRect l="4407" r="2404"/>
          <a:stretch/>
        </p:blipFill>
        <p:spPr>
          <a:xfrm>
            <a:off x="104775" y="76200"/>
            <a:ext cx="6847998" cy="285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 descr="Screen Shot 2016-01-11 at 8.48.4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7712" y="50800"/>
            <a:ext cx="5375167" cy="285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 descr="Screen Shot 2016-01-11 at 8.48.17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5" y="3119437"/>
            <a:ext cx="6557804" cy="29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 descr="Screen Shot 2016-01-11 at 8.47.59 PM.png"/>
          <p:cNvPicPr preferRelativeResize="0"/>
          <p:nvPr/>
        </p:nvPicPr>
        <p:blipFill rotWithShape="1">
          <a:blip r:embed="rId6">
            <a:alphaModFix/>
          </a:blip>
          <a:srcRect t="4716"/>
          <a:stretch/>
        </p:blipFill>
        <p:spPr>
          <a:xfrm>
            <a:off x="6592887" y="3119437"/>
            <a:ext cx="6397981" cy="29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 descr="Screen Shot 2016-01-11 at 8.47.16 PM.png"/>
          <p:cNvPicPr preferRelativeResize="0"/>
          <p:nvPr/>
        </p:nvPicPr>
        <p:blipFill rotWithShape="1">
          <a:blip r:embed="rId7">
            <a:alphaModFix/>
          </a:blip>
          <a:srcRect b="10650"/>
          <a:stretch/>
        </p:blipFill>
        <p:spPr>
          <a:xfrm>
            <a:off x="2451100" y="6130925"/>
            <a:ext cx="8066582" cy="351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presetID="59" presetClass="entr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722312" y="-457200"/>
            <a:ext cx="11698200" cy="1625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Arial"/>
              <a:buNone/>
            </a:pPr>
            <a:r>
              <a:rPr lang="en-US" sz="6200" b="0" i="0" u="none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Opponent-Process Theory</a:t>
            </a:r>
          </a:p>
        </p:txBody>
      </p:sp>
      <p:pic>
        <p:nvPicPr>
          <p:cNvPr id="821" name="Shape 821" descr="http://www.macalester.edu/academics/psychology/whathap/ubnrp/aesthetics/image/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893762"/>
            <a:ext cx="20104100" cy="456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 descr="http://www.macalester.edu/academics/psychology/whathap/ubnrp/aesthetics/image/fla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86800" y="5197475"/>
            <a:ext cx="20102513" cy="456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>
            <a:spLocks noGrp="1"/>
          </p:cNvSpPr>
          <p:nvPr>
            <p:ph type="title"/>
          </p:nvPr>
        </p:nvSpPr>
        <p:spPr>
          <a:xfrm>
            <a:off x="130175" y="-304800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</a:p>
        </p:txBody>
      </p:sp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0" y="1793875"/>
            <a:ext cx="12041100" cy="7512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638175" lvl="0" indent="-638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Color processing occurs in 2 stages</a:t>
            </a:r>
          </a:p>
          <a:p>
            <a:pPr marL="638175" lvl="0" indent="-638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None/>
            </a:pPr>
            <a:endParaRPr sz="4400" b="0" i="0" u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8175" lvl="0" indent="-638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1) retina’s red/green/blue cones respond to different color stimuli (</a:t>
            </a:r>
            <a:r>
              <a:rPr lang="en-US" sz="4400" b="0" i="0" u="sng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trichromatic theory</a:t>
            </a: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38175" lvl="0" indent="-638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6837F"/>
              </a:buClr>
              <a:buSzPct val="25000"/>
              <a:buFont typeface="Arial"/>
              <a:buNone/>
            </a:pPr>
            <a:endParaRPr sz="4400" b="0" i="0" u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8175" lvl="0" indent="-638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2) those signals are processed by the system’s opponent process cells before getting sent to the visual cortex (</a:t>
            </a:r>
            <a:r>
              <a:rPr lang="en-US" sz="4400" b="0" i="0" u="sng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opponent-process theory</a:t>
            </a:r>
            <a:r>
              <a:rPr lang="en-US" sz="4400" b="0" i="0" u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</p:spTree>
  </p:cSld>
  <p:clrMapOvr>
    <a:masterClrMapping/>
  </p:clrMapOvr>
  <p:transition spd="med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title"/>
          </p:nvPr>
        </p:nvSpPr>
        <p:spPr>
          <a:xfrm>
            <a:off x="1320800" y="304800"/>
            <a:ext cx="11988900" cy="1905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Gill Sans"/>
              <a:buNone/>
            </a:pPr>
            <a:r>
              <a:rPr lang="en-US" sz="6400" b="0" i="0" u="none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HOMEWORK </a:t>
            </a:r>
          </a:p>
        </p:txBody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247650" y="2025650"/>
            <a:ext cx="11587200" cy="6383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Gill Sans"/>
              <a:buNone/>
            </a:pPr>
            <a:r>
              <a:rPr lang="en-US" sz="8000" b="0" i="0" u="none" dirty="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Label structures and functions of the EYE </a:t>
            </a:r>
            <a:r>
              <a:rPr lang="en-US" sz="8000" b="0" i="0" u="none" strike="sngStrike" dirty="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and EAR</a:t>
            </a:r>
          </a:p>
        </p:txBody>
      </p:sp>
    </p:spTree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71475" y="-522287"/>
            <a:ext cx="10991700" cy="33561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Crashcourse: Sensation and Perception Notes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485775" y="2978150"/>
            <a:ext cx="12366600" cy="673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479425" marR="0" lvl="0" indent="-479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ct val="75000"/>
              <a:buFont typeface="Avenir"/>
              <a:buChar char="•"/>
            </a:pPr>
            <a:r>
              <a:rPr lang="en-US" sz="3900" b="0" i="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https://www.youtube.com/watch?v=unWnZvXJH2o</a:t>
            </a:r>
          </a:p>
        </p:txBody>
      </p:sp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433387" y="4337050"/>
            <a:ext cx="9658500" cy="33591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Sensation and Perception</a:t>
            </a:r>
          </a:p>
        </p:txBody>
      </p:sp>
    </p:spTree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646112" y="387350"/>
            <a:ext cx="11700000" cy="1625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6200" b="0" i="0" u="none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Essential Question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46112" y="2271712"/>
            <a:ext cx="11700000" cy="63975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r>
              <a:rPr lang="en-US" sz="76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How do people </a:t>
            </a:r>
            <a:r>
              <a:rPr lang="en-US" sz="7600" b="0" i="1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 sz="76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their </a:t>
            </a:r>
            <a:r>
              <a:rPr lang="en-US" sz="7600" b="0" i="0" u="none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senses </a:t>
            </a:r>
          </a:p>
          <a:p>
            <a:pPr marL="342900" lvl="0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r>
              <a:rPr lang="en-US" sz="76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7600" b="0" i="1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76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the </a:t>
            </a:r>
          </a:p>
          <a:p>
            <a:pPr marL="342900" lvl="0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EAEA"/>
              </a:buClr>
              <a:buSzPct val="25000"/>
              <a:buFont typeface="Arial"/>
              <a:buNone/>
            </a:pPr>
            <a:r>
              <a:rPr lang="en-US" sz="7600" b="0" i="0" u="none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world around them?</a:t>
            </a:r>
          </a:p>
        </p:txBody>
      </p:sp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106362" y="2932112"/>
            <a:ext cx="13065000" cy="68547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474662" lvl="0" indent="-474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Bottom-Up (information) Processing: begins with the sensory receptors and works up to the brain’s integration of sensory information</a:t>
            </a:r>
          </a:p>
          <a:p>
            <a:pPr marL="474662" lvl="0" indent="-474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None/>
            </a:pPr>
            <a:endParaRPr sz="3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662" lvl="0" indent="-474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None/>
            </a:pPr>
            <a:endParaRPr sz="3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662" lvl="0" indent="-474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None/>
            </a:pPr>
            <a:endParaRPr sz="3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662" lvl="0" indent="-474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6837F"/>
              </a:buClr>
              <a:buSzPct val="25000"/>
              <a:buFont typeface="Arial"/>
              <a:buNone/>
            </a:pPr>
            <a:endParaRPr sz="3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662" lvl="0" indent="-474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Top-Down (information) Processing: guided by higher-level mental processes (when draw on our experience and expectations</a:t>
            </a:r>
          </a:p>
        </p:txBody>
      </p:sp>
      <p:pic>
        <p:nvPicPr>
          <p:cNvPr id="561" name="Shape 561" descr="Screen Shot 2016-01-11 at 8.48.17 PM.png"/>
          <p:cNvPicPr preferRelativeResize="0"/>
          <p:nvPr/>
        </p:nvPicPr>
        <p:blipFill rotWithShape="1">
          <a:blip r:embed="rId3">
            <a:alphaModFix/>
          </a:blip>
          <a:srcRect l="2056" t="20529" b="13481"/>
          <a:stretch/>
        </p:blipFill>
        <p:spPr>
          <a:xfrm>
            <a:off x="2195512" y="4743450"/>
            <a:ext cx="8632695" cy="26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 descr="Screen Shot 2016-01-11 at 8.47.59 PM.png"/>
          <p:cNvPicPr preferRelativeResize="0"/>
          <p:nvPr/>
        </p:nvPicPr>
        <p:blipFill rotWithShape="1">
          <a:blip r:embed="rId4">
            <a:alphaModFix/>
          </a:blip>
          <a:srcRect t="20656" b="4716"/>
          <a:stretch/>
        </p:blipFill>
        <p:spPr>
          <a:xfrm>
            <a:off x="2452687" y="-30162"/>
            <a:ext cx="8074660" cy="295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Shape 595" descr="Image result for bottom up process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522199" cy="93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Shape 596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2512" y="1371600"/>
            <a:ext cx="8138488" cy="61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649287" y="173037"/>
            <a:ext cx="10729800" cy="18414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Psychophysics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49287" y="2166937"/>
            <a:ext cx="11704500" cy="65499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noAutofit/>
          </a:bodyPr>
          <a:lstStyle/>
          <a:p>
            <a:pPr marL="4826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Noto Sans Symbols"/>
              <a:buChar char="●"/>
            </a:pPr>
            <a:r>
              <a:rPr lang="en-US" sz="3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Psychophysics: study of the relationship between </a:t>
            </a:r>
            <a:r>
              <a:rPr lang="en-US" sz="3800" b="0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characteristics</a:t>
            </a:r>
            <a:r>
              <a:rPr lang="en-US" sz="3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stimuli and our </a:t>
            </a:r>
            <a:r>
              <a:rPr lang="en-US" sz="3800" b="0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psychological experience</a:t>
            </a:r>
            <a:r>
              <a:rPr lang="en-US" sz="3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them.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9318625" y="8885237"/>
            <a:ext cx="3033600" cy="327000"/>
          </a:xfrm>
          <a:prstGeom prst="rect">
            <a:avLst/>
          </a:prstGeom>
          <a:noFill/>
          <a:ln>
            <a:noFill/>
          </a:ln>
        </p:spPr>
        <p:txBody>
          <a:bodyPr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graphicFrame>
        <p:nvGraphicFramePr>
          <p:cNvPr id="604" name="Shape 604"/>
          <p:cNvGraphicFramePr/>
          <p:nvPr/>
        </p:nvGraphicFramePr>
        <p:xfrm>
          <a:off x="541337" y="4443412"/>
          <a:ext cx="7585050" cy="4662475"/>
        </p:xfrm>
        <a:graphic>
          <a:graphicData uri="http://schemas.openxmlformats.org/drawingml/2006/table">
            <a:tbl>
              <a:tblPr>
                <a:noFill/>
                <a:tableStyleId>{8D147F71-F75F-48D6-83FE-6DB0342B87F0}</a:tableStyleId>
              </a:tblPr>
              <a:tblGrid>
                <a:gridCol w="379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 World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Psychological World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Brightness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Sound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Pressure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Sugar</a:t>
                      </a:r>
                    </a:p>
                  </a:txBody>
                  <a:tcPr marL="45700" marR="45700" marT="45700" marB="457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</a:t>
                      </a:r>
                    </a:p>
                  </a:txBody>
                  <a:tcPr marL="45700" marR="457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05" name="Shape 605"/>
          <p:cNvGrpSpPr/>
          <p:nvPr/>
        </p:nvGrpSpPr>
        <p:grpSpPr>
          <a:xfrm>
            <a:off x="8885237" y="4767262"/>
            <a:ext cx="2785999" cy="1547772"/>
            <a:chOff x="0" y="0"/>
            <a:chExt cx="2147483647" cy="2147483647"/>
          </a:xfrm>
        </p:grpSpPr>
        <p:pic>
          <p:nvPicPr>
            <p:cNvPr id="606" name="Shape 606" descr="http://www.communitymx.com/content/source/5C49F/finalbulb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3107968" y="22730881"/>
              <a:ext cx="974375669" cy="2124752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Shape 607" descr="http://www.communitymx.com/content/source/5C49F/finalbulb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84230371" cy="2146541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8" name="Shape 608"/>
          <p:cNvGrpSpPr/>
          <p:nvPr/>
        </p:nvGrpSpPr>
        <p:grpSpPr>
          <a:xfrm>
            <a:off x="8669337" y="7043737"/>
            <a:ext cx="3098280" cy="1137096"/>
            <a:chOff x="0" y="0"/>
            <a:chExt cx="2147483647" cy="2147483647"/>
          </a:xfrm>
        </p:grpSpPr>
        <p:grpSp>
          <p:nvGrpSpPr>
            <p:cNvPr id="609" name="Shape 609"/>
            <p:cNvGrpSpPr/>
            <p:nvPr/>
          </p:nvGrpSpPr>
          <p:grpSpPr>
            <a:xfrm>
              <a:off x="0" y="0"/>
              <a:ext cx="982606154" cy="2127519749"/>
              <a:chOff x="0" y="0"/>
              <a:chExt cx="2147483646" cy="2147483647"/>
            </a:xfrm>
          </p:grpSpPr>
          <p:sp>
            <p:nvSpPr>
              <p:cNvPr id="610" name="Shape 610"/>
              <p:cNvSpPr/>
              <p:nvPr/>
            </p:nvSpPr>
            <p:spPr>
              <a:xfrm>
                <a:off x="0" y="0"/>
                <a:ext cx="1108085642" cy="20985456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1250"/>
                    </a:moveTo>
                    <a:lnTo>
                      <a:pt x="62600" y="4125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62600" y="78744"/>
                    </a:lnTo>
                    <a:lnTo>
                      <a:pt x="0" y="78744"/>
                    </a:lnTo>
                    <a:lnTo>
                      <a:pt x="0" y="412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1" name="Shape 611"/>
              <p:cNvSpPr/>
              <p:nvPr/>
            </p:nvSpPr>
            <p:spPr>
              <a:xfrm>
                <a:off x="1291235093" y="667849357"/>
                <a:ext cx="116763494" cy="7743605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450"/>
                    </a:moveTo>
                    <a:lnTo>
                      <a:pt x="58005" y="0"/>
                    </a:lnTo>
                    <a:lnTo>
                      <a:pt x="82761" y="12666"/>
                    </a:lnTo>
                    <a:lnTo>
                      <a:pt x="107622" y="27038"/>
                    </a:lnTo>
                    <a:lnTo>
                      <a:pt x="115905" y="40566"/>
                    </a:lnTo>
                    <a:lnTo>
                      <a:pt x="120000" y="58311"/>
                    </a:lnTo>
                    <a:lnTo>
                      <a:pt x="120000" y="71838"/>
                    </a:lnTo>
                    <a:lnTo>
                      <a:pt x="111711" y="81133"/>
                    </a:lnTo>
                    <a:lnTo>
                      <a:pt x="99333" y="92116"/>
                    </a:lnTo>
                    <a:lnTo>
                      <a:pt x="82761" y="103100"/>
                    </a:lnTo>
                    <a:lnTo>
                      <a:pt x="70383" y="113250"/>
                    </a:lnTo>
                    <a:lnTo>
                      <a:pt x="58005" y="120000"/>
                    </a:lnTo>
                    <a:lnTo>
                      <a:pt x="4194" y="109861"/>
                    </a:lnTo>
                    <a:lnTo>
                      <a:pt x="28950" y="94650"/>
                    </a:lnTo>
                    <a:lnTo>
                      <a:pt x="45522" y="77744"/>
                    </a:lnTo>
                    <a:lnTo>
                      <a:pt x="53811" y="64233"/>
                    </a:lnTo>
                    <a:lnTo>
                      <a:pt x="58005" y="52394"/>
                    </a:lnTo>
                    <a:lnTo>
                      <a:pt x="45522" y="40566"/>
                    </a:lnTo>
                    <a:lnTo>
                      <a:pt x="37238" y="28727"/>
                    </a:lnTo>
                    <a:lnTo>
                      <a:pt x="24861" y="18588"/>
                    </a:lnTo>
                    <a:lnTo>
                      <a:pt x="0" y="84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1568255754" y="394375221"/>
                <a:ext cx="180866879" cy="135872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83" y="0"/>
                    </a:moveTo>
                    <a:lnTo>
                      <a:pt x="64022" y="10600"/>
                    </a:lnTo>
                    <a:lnTo>
                      <a:pt x="88022" y="23133"/>
                    </a:lnTo>
                    <a:lnTo>
                      <a:pt x="109383" y="40966"/>
                    </a:lnTo>
                    <a:lnTo>
                      <a:pt x="117361" y="50605"/>
                    </a:lnTo>
                    <a:lnTo>
                      <a:pt x="120000" y="70366"/>
                    </a:lnTo>
                    <a:lnTo>
                      <a:pt x="104044" y="84822"/>
                    </a:lnTo>
                    <a:lnTo>
                      <a:pt x="88022" y="98316"/>
                    </a:lnTo>
                    <a:lnTo>
                      <a:pt x="64022" y="107955"/>
                    </a:lnTo>
                    <a:lnTo>
                      <a:pt x="34683" y="120000"/>
                    </a:lnTo>
                    <a:lnTo>
                      <a:pt x="0" y="114700"/>
                    </a:lnTo>
                    <a:lnTo>
                      <a:pt x="45361" y="93016"/>
                    </a:lnTo>
                    <a:lnTo>
                      <a:pt x="64022" y="80483"/>
                    </a:lnTo>
                    <a:lnTo>
                      <a:pt x="69361" y="70366"/>
                    </a:lnTo>
                    <a:lnTo>
                      <a:pt x="69361" y="49633"/>
                    </a:lnTo>
                    <a:lnTo>
                      <a:pt x="58683" y="35177"/>
                    </a:lnTo>
                    <a:lnTo>
                      <a:pt x="40022" y="23133"/>
                    </a:lnTo>
                    <a:lnTo>
                      <a:pt x="26705" y="14938"/>
                    </a:lnTo>
                    <a:lnTo>
                      <a:pt x="2705" y="4816"/>
                    </a:lnTo>
                    <a:lnTo>
                      <a:pt x="373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1872748488" y="80604354"/>
                <a:ext cx="274735100" cy="20668794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72"/>
                    </a:moveTo>
                    <a:lnTo>
                      <a:pt x="22861" y="0"/>
                    </a:lnTo>
                    <a:lnTo>
                      <a:pt x="56716" y="10083"/>
                    </a:lnTo>
                    <a:lnTo>
                      <a:pt x="84405" y="22222"/>
                    </a:lnTo>
                    <a:lnTo>
                      <a:pt x="107266" y="36744"/>
                    </a:lnTo>
                    <a:lnTo>
                      <a:pt x="120000" y="49683"/>
                    </a:lnTo>
                    <a:lnTo>
                      <a:pt x="117827" y="66111"/>
                    </a:lnTo>
                    <a:lnTo>
                      <a:pt x="101094" y="87061"/>
                    </a:lnTo>
                    <a:lnTo>
                      <a:pt x="75622" y="100950"/>
                    </a:lnTo>
                    <a:lnTo>
                      <a:pt x="22861" y="120000"/>
                    </a:lnTo>
                    <a:lnTo>
                      <a:pt x="0" y="117144"/>
                    </a:lnTo>
                    <a:lnTo>
                      <a:pt x="43983" y="101272"/>
                    </a:lnTo>
                    <a:lnTo>
                      <a:pt x="68583" y="85077"/>
                    </a:lnTo>
                    <a:lnTo>
                      <a:pt x="82666" y="66344"/>
                    </a:lnTo>
                    <a:lnTo>
                      <a:pt x="86144" y="50155"/>
                    </a:lnTo>
                    <a:lnTo>
                      <a:pt x="75622" y="37938"/>
                    </a:lnTo>
                    <a:lnTo>
                      <a:pt x="50983" y="21905"/>
                    </a:lnTo>
                    <a:lnTo>
                      <a:pt x="22861" y="11427"/>
                    </a:lnTo>
                    <a:lnTo>
                      <a:pt x="0" y="31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grpSp>
          <p:nvGrpSpPr>
            <p:cNvPr id="614" name="Shape 614"/>
            <p:cNvGrpSpPr/>
            <p:nvPr/>
          </p:nvGrpSpPr>
          <p:grpSpPr>
            <a:xfrm>
              <a:off x="1164878209" y="25667942"/>
              <a:ext cx="982605489" cy="2121815746"/>
              <a:chOff x="0" y="0"/>
              <a:chExt cx="2147483647" cy="2147483647"/>
            </a:xfrm>
          </p:grpSpPr>
          <p:sp>
            <p:nvSpPr>
              <p:cNvPr id="615" name="Shape 615"/>
              <p:cNvSpPr/>
              <p:nvPr/>
            </p:nvSpPr>
            <p:spPr>
              <a:xfrm>
                <a:off x="0" y="0"/>
                <a:ext cx="1108083393" cy="20984121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1250"/>
                    </a:moveTo>
                    <a:lnTo>
                      <a:pt x="62600" y="4125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62600" y="78744"/>
                    </a:lnTo>
                    <a:lnTo>
                      <a:pt x="0" y="78744"/>
                    </a:lnTo>
                    <a:lnTo>
                      <a:pt x="0" y="412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1291235967" y="666755387"/>
                <a:ext cx="116762210" cy="7764443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450"/>
                    </a:moveTo>
                    <a:lnTo>
                      <a:pt x="58005" y="0"/>
                    </a:lnTo>
                    <a:lnTo>
                      <a:pt x="82761" y="12666"/>
                    </a:lnTo>
                    <a:lnTo>
                      <a:pt x="107622" y="27038"/>
                    </a:lnTo>
                    <a:lnTo>
                      <a:pt x="115905" y="40566"/>
                    </a:lnTo>
                    <a:lnTo>
                      <a:pt x="120000" y="58311"/>
                    </a:lnTo>
                    <a:lnTo>
                      <a:pt x="120000" y="71838"/>
                    </a:lnTo>
                    <a:lnTo>
                      <a:pt x="111711" y="81133"/>
                    </a:lnTo>
                    <a:lnTo>
                      <a:pt x="99333" y="92116"/>
                    </a:lnTo>
                    <a:lnTo>
                      <a:pt x="82761" y="103100"/>
                    </a:lnTo>
                    <a:lnTo>
                      <a:pt x="70383" y="113250"/>
                    </a:lnTo>
                    <a:lnTo>
                      <a:pt x="58005" y="120000"/>
                    </a:lnTo>
                    <a:lnTo>
                      <a:pt x="4194" y="109861"/>
                    </a:lnTo>
                    <a:lnTo>
                      <a:pt x="28950" y="94650"/>
                    </a:lnTo>
                    <a:lnTo>
                      <a:pt x="45522" y="77744"/>
                    </a:lnTo>
                    <a:lnTo>
                      <a:pt x="53811" y="64233"/>
                    </a:lnTo>
                    <a:lnTo>
                      <a:pt x="58005" y="52394"/>
                    </a:lnTo>
                    <a:lnTo>
                      <a:pt x="45522" y="40566"/>
                    </a:lnTo>
                    <a:lnTo>
                      <a:pt x="37238" y="28727"/>
                    </a:lnTo>
                    <a:lnTo>
                      <a:pt x="24861" y="18588"/>
                    </a:lnTo>
                    <a:lnTo>
                      <a:pt x="0" y="84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1568255373" y="392547901"/>
                <a:ext cx="180868637" cy="13623822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83" y="0"/>
                    </a:moveTo>
                    <a:lnTo>
                      <a:pt x="64022" y="10600"/>
                    </a:lnTo>
                    <a:lnTo>
                      <a:pt x="88022" y="23133"/>
                    </a:lnTo>
                    <a:lnTo>
                      <a:pt x="109383" y="40966"/>
                    </a:lnTo>
                    <a:lnTo>
                      <a:pt x="117361" y="50605"/>
                    </a:lnTo>
                    <a:lnTo>
                      <a:pt x="120000" y="70366"/>
                    </a:lnTo>
                    <a:lnTo>
                      <a:pt x="104044" y="84822"/>
                    </a:lnTo>
                    <a:lnTo>
                      <a:pt x="88022" y="98316"/>
                    </a:lnTo>
                    <a:lnTo>
                      <a:pt x="64022" y="107955"/>
                    </a:lnTo>
                    <a:lnTo>
                      <a:pt x="34683" y="120000"/>
                    </a:lnTo>
                    <a:lnTo>
                      <a:pt x="0" y="114700"/>
                    </a:lnTo>
                    <a:lnTo>
                      <a:pt x="45361" y="93016"/>
                    </a:lnTo>
                    <a:lnTo>
                      <a:pt x="64022" y="80483"/>
                    </a:lnTo>
                    <a:lnTo>
                      <a:pt x="69361" y="70366"/>
                    </a:lnTo>
                    <a:lnTo>
                      <a:pt x="69361" y="49633"/>
                    </a:lnTo>
                    <a:lnTo>
                      <a:pt x="58683" y="35177"/>
                    </a:lnTo>
                    <a:lnTo>
                      <a:pt x="40022" y="23133"/>
                    </a:lnTo>
                    <a:lnTo>
                      <a:pt x="26705" y="14938"/>
                    </a:lnTo>
                    <a:lnTo>
                      <a:pt x="2705" y="4816"/>
                    </a:lnTo>
                    <a:lnTo>
                      <a:pt x="373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1872749757" y="80815579"/>
                <a:ext cx="274733923" cy="20666679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72"/>
                    </a:moveTo>
                    <a:lnTo>
                      <a:pt x="22861" y="0"/>
                    </a:lnTo>
                    <a:lnTo>
                      <a:pt x="56716" y="10083"/>
                    </a:lnTo>
                    <a:lnTo>
                      <a:pt x="84405" y="22222"/>
                    </a:lnTo>
                    <a:lnTo>
                      <a:pt x="107266" y="36744"/>
                    </a:lnTo>
                    <a:lnTo>
                      <a:pt x="120000" y="49683"/>
                    </a:lnTo>
                    <a:lnTo>
                      <a:pt x="117827" y="66111"/>
                    </a:lnTo>
                    <a:lnTo>
                      <a:pt x="101094" y="87061"/>
                    </a:lnTo>
                    <a:lnTo>
                      <a:pt x="75622" y="100950"/>
                    </a:lnTo>
                    <a:lnTo>
                      <a:pt x="22861" y="120000"/>
                    </a:lnTo>
                    <a:lnTo>
                      <a:pt x="0" y="117144"/>
                    </a:lnTo>
                    <a:lnTo>
                      <a:pt x="43983" y="101272"/>
                    </a:lnTo>
                    <a:lnTo>
                      <a:pt x="68583" y="85077"/>
                    </a:lnTo>
                    <a:lnTo>
                      <a:pt x="82666" y="66344"/>
                    </a:lnTo>
                    <a:lnTo>
                      <a:pt x="86144" y="50155"/>
                    </a:lnTo>
                    <a:lnTo>
                      <a:pt x="75622" y="37938"/>
                    </a:lnTo>
                    <a:lnTo>
                      <a:pt x="50983" y="21905"/>
                    </a:lnTo>
                    <a:lnTo>
                      <a:pt x="22861" y="11427"/>
                    </a:lnTo>
                    <a:lnTo>
                      <a:pt x="0" y="31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63500" dist="152399" dir="2700000">
                  <a:srgbClr val="808080"/>
                </a:outerShdw>
              </a:effectLst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619" name="Shape 619"/>
          <p:cNvSpPr txBox="1"/>
          <p:nvPr/>
        </p:nvSpPr>
        <p:spPr>
          <a:xfrm>
            <a:off x="9753600" y="7043737"/>
            <a:ext cx="649200" cy="14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823</Words>
  <Application>Microsoft Office PowerPoint</Application>
  <PresentationFormat>Custom</PresentationFormat>
  <Paragraphs>143</Paragraphs>
  <Slides>32</Slides>
  <Notes>32</Notes>
  <HiddenSlides>31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Avenir</vt:lpstr>
      <vt:lpstr>Gill Sans</vt:lpstr>
      <vt:lpstr>Helvetica Neue Light</vt:lpstr>
      <vt:lpstr>Noto Sans Symbols</vt:lpstr>
      <vt:lpstr>Palatino Linotype</vt:lpstr>
      <vt:lpstr>Default - Title and Content</vt:lpstr>
      <vt:lpstr>Default - Title and Content</vt:lpstr>
      <vt:lpstr>Default</vt:lpstr>
      <vt:lpstr>Default - Title and Content</vt:lpstr>
      <vt:lpstr>Default - Title and Content</vt:lpstr>
      <vt:lpstr>Default - Title and Content</vt:lpstr>
      <vt:lpstr>Default - Title and Content</vt:lpstr>
      <vt:lpstr>LEARNING TARGETS </vt:lpstr>
      <vt:lpstr>PowerPoint Presentation</vt:lpstr>
      <vt:lpstr>PowerPoint Presentation</vt:lpstr>
      <vt:lpstr>PowerPoint Presentation</vt:lpstr>
      <vt:lpstr>PowerPoint Presentation</vt:lpstr>
      <vt:lpstr>Essential Question</vt:lpstr>
      <vt:lpstr>PowerPoint Presentation</vt:lpstr>
      <vt:lpstr>PowerPoint Presentation</vt:lpstr>
      <vt:lpstr>Psychophysics</vt:lpstr>
      <vt:lpstr>50/50 recognition point = absolute threshold *varies with age </vt:lpstr>
      <vt:lpstr>*depends on signal’s strength + psychological state</vt:lpstr>
      <vt:lpstr>Sensory Adaptation</vt:lpstr>
      <vt:lpstr>Difference Thresholds</vt:lpstr>
      <vt:lpstr>Vision </vt:lpstr>
      <vt:lpstr>How Do We See?</vt:lpstr>
      <vt:lpstr>PowerPoint Presentation</vt:lpstr>
      <vt:lpstr>Stimulus Input: Light Energy</vt:lpstr>
      <vt:lpstr>Stimulus Input: Light Energy</vt:lpstr>
      <vt:lpstr>Structure of the Eye</vt:lpstr>
      <vt:lpstr>The Retina</vt:lpstr>
      <vt:lpstr>PowerPoint Presentation</vt:lpstr>
      <vt:lpstr>PowerPoint Presentation</vt:lpstr>
      <vt:lpstr>Visual Information Processing</vt:lpstr>
      <vt:lpstr>Visual Information Processing</vt:lpstr>
      <vt:lpstr>Visual Information Processing</vt:lpstr>
      <vt:lpstr>From Sensation to Recognition</vt:lpstr>
      <vt:lpstr>Color Vision </vt:lpstr>
      <vt:lpstr>Color Vision: 2 Theories</vt:lpstr>
      <vt:lpstr>PowerPoint Presentation</vt:lpstr>
      <vt:lpstr>Opponent-Process Theory</vt:lpstr>
      <vt:lpstr>Solution?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TARGETS </dc:title>
  <cp:lastModifiedBy>Patrick Ackerman</cp:lastModifiedBy>
  <cp:revision>3</cp:revision>
  <dcterms:modified xsi:type="dcterms:W3CDTF">2019-11-06T20:07:33Z</dcterms:modified>
</cp:coreProperties>
</file>