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65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embeddedFontLst>
    <p:embeddedFont>
      <p:font typeface="Source Sans Pro" panose="020B0503030403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377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  <a:defRPr sz="19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None/>
              <a:defRPr sz="13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Source Sans Pro"/>
              <a:buNone/>
              <a:defRPr sz="4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5400000">
            <a:off x="5075237" y="2362201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DBAF0E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Source Sans Pro"/>
              <a:buNone/>
              <a:defRPr sz="4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438399"/>
            <a:ext cx="4040188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438399"/>
            <a:ext cx="4041775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◼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lt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304800"/>
            <a:ext cx="58674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◼"/>
              <a:defRPr sz="3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7159752" y="2130552"/>
            <a:ext cx="1673352" cy="2816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ource Sans Pro"/>
              <a:buNone/>
              <a:defRPr sz="20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solidFill>
          <a:schemeClr val="dk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52400" y="152400"/>
            <a:ext cx="6705600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162800" y="2133600"/>
            <a:ext cx="1676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Source Sans Pro"/>
              <a:buNone/>
              <a:defRPr sz="2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381242" y="-281171"/>
            <a:ext cx="4407408" cy="8407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ource Sans Pro"/>
              <a:buNone/>
              <a:defRPr sz="3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11150" algn="l" rtl="0">
              <a:spcBef>
                <a:spcPts val="26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 rtl="0">
              <a:spcBef>
                <a:spcPts val="240"/>
              </a:spcBef>
              <a:spcAft>
                <a:spcPts val="0"/>
              </a:spcAft>
              <a:buClr>
                <a:schemeClr val="accent5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600">
              <a:solidFill>
                <a:srgbClr val="DBAF0E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A6DCE7-7C92-49DD-93CC-E89D8DF3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In what way does operant conditioning reinforce behavior?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4AB0BF-BAB6-44D1-BECF-25BA4C4C7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	</a:t>
            </a:r>
          </a:p>
        </p:txBody>
      </p:sp>
    </p:spTree>
    <p:extLst>
      <p:ext uri="{BB962C8B-B14F-4D97-AF65-F5344CB8AC3E}">
        <p14:creationId xmlns:p14="http://schemas.microsoft.com/office/powerpoint/2010/main" val="363770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80999" y="1719075"/>
            <a:ext cx="41946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400"/>
              </a:spcBef>
              <a:spcAft>
                <a:spcPts val="0"/>
              </a:spcAft>
              <a:buSzPts val="2400"/>
              <a:buChar char="◼"/>
            </a:pPr>
            <a:r>
              <a:rPr lang="en-US" sz="2400" dirty="0"/>
              <a:t>Emphasizes how we can control behavior by </a:t>
            </a:r>
            <a:r>
              <a:rPr lang="en-US" sz="2400" b="1" dirty="0">
                <a:solidFill>
                  <a:schemeClr val="accent5"/>
                </a:solidFill>
              </a:rPr>
              <a:t>responding</a:t>
            </a:r>
            <a:r>
              <a:rPr lang="en-US" sz="2400" dirty="0"/>
              <a:t> to actions</a:t>
            </a:r>
            <a:endParaRPr sz="2400"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81000" rtl="0">
              <a:spcBef>
                <a:spcPts val="400"/>
              </a:spcBef>
              <a:spcAft>
                <a:spcPts val="0"/>
              </a:spcAft>
              <a:buSzPts val="2400"/>
              <a:buChar char="◼"/>
            </a:pPr>
            <a:r>
              <a:rPr lang="en-US" sz="2400" dirty="0"/>
              <a:t>Started with </a:t>
            </a:r>
            <a:r>
              <a:rPr lang="en-US" sz="2400" b="1" dirty="0">
                <a:solidFill>
                  <a:schemeClr val="accent5"/>
                </a:solidFill>
              </a:rPr>
              <a:t>Law of Effect</a:t>
            </a:r>
            <a:endParaRPr sz="2400" b="1" dirty="0">
              <a:solidFill>
                <a:schemeClr val="accent5"/>
              </a:solidFill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▪"/>
            </a:pPr>
            <a:r>
              <a:rPr lang="en-US" sz="2400" dirty="0"/>
              <a:t>Rewarded behavior is likely to recur</a:t>
            </a:r>
            <a:endParaRPr sz="2400" dirty="0"/>
          </a:p>
          <a:p>
            <a:pPr marL="45720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400"/>
              </a:spcBef>
              <a:spcAft>
                <a:spcPts val="0"/>
              </a:spcAft>
              <a:buSzPts val="2400"/>
              <a:buChar char="◼"/>
            </a:pPr>
            <a:r>
              <a:rPr lang="en-US" sz="2400" dirty="0"/>
              <a:t>Skinner expanded these ideas to develop </a:t>
            </a:r>
            <a:r>
              <a:rPr lang="en-US" sz="2400" b="1" dirty="0">
                <a:solidFill>
                  <a:schemeClr val="accent5"/>
                </a:solidFill>
              </a:rPr>
              <a:t>behavioral control </a:t>
            </a:r>
            <a:endParaRPr sz="2400" b="1" dirty="0">
              <a:solidFill>
                <a:schemeClr val="accent5"/>
              </a:solidFill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Operant Conditioning</a:t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0050" y="4275174"/>
            <a:ext cx="2059175" cy="205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3066" y="4275175"/>
            <a:ext cx="1876984" cy="205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2574" y="1747384"/>
            <a:ext cx="1714500" cy="219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4971625" y="3874725"/>
            <a:ext cx="3476400" cy="3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Edward Thorndike</a:t>
            </a:r>
            <a:r>
              <a:rPr lang="en-US"/>
              <a:t> </a:t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4971625" y="6260400"/>
            <a:ext cx="3476400" cy="3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B. F. Skinner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02551" y="5099400"/>
            <a:ext cx="8538300" cy="14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400"/>
              </a:spcBef>
              <a:spcAft>
                <a:spcPts val="0"/>
              </a:spcAft>
              <a:buSzPts val="2400"/>
              <a:buChar char="◼"/>
            </a:pPr>
            <a:r>
              <a:rPr lang="en-US" sz="2400" b="1">
                <a:solidFill>
                  <a:schemeClr val="accent5"/>
                </a:solidFill>
              </a:rPr>
              <a:t>Reinforcement:</a:t>
            </a:r>
            <a:r>
              <a:rPr lang="en-US" sz="2400"/>
              <a:t> increases or strengthens the event that follows </a:t>
            </a:r>
            <a:endParaRPr sz="240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 b="1">
                <a:solidFill>
                  <a:schemeClr val="accent5"/>
                </a:solidFill>
              </a:rPr>
              <a:t>Shaping:</a:t>
            </a:r>
            <a:r>
              <a:rPr lang="en-US" sz="2400"/>
              <a:t> providing small steps to get to the desired behavior</a:t>
            </a:r>
            <a:endParaRPr sz="2400"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Operant Chamber (Skinner’s Box)</a:t>
            </a:r>
            <a:endParaRPr/>
          </a:p>
        </p:txBody>
      </p:sp>
      <p:pic>
        <p:nvPicPr>
          <p:cNvPr id="149" name="Shape 149" descr="C:\Users\KKorek\Documents\ABCFiles\2013 Myers AP 2e\Images\ImageJPGS_Module27\ImageJPGS_Module27\MyAP2e_fig_27_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0575" y="1812412"/>
            <a:ext cx="4673675" cy="323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400"/>
              </a:spcBef>
              <a:spcAft>
                <a:spcPts val="0"/>
              </a:spcAft>
              <a:buSzPts val="3000"/>
              <a:buChar char="◼"/>
            </a:pPr>
            <a:r>
              <a:rPr lang="en-US" sz="3000"/>
              <a:t>Positive Reinforcement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When you </a:t>
            </a:r>
            <a:r>
              <a:rPr lang="en-US" sz="3000" b="1">
                <a:solidFill>
                  <a:schemeClr val="accent2"/>
                </a:solidFill>
              </a:rPr>
              <a:t>give</a:t>
            </a:r>
            <a:r>
              <a:rPr lang="en-US" sz="3000"/>
              <a:t> something to </a:t>
            </a:r>
            <a:r>
              <a:rPr lang="en-US" sz="3000" b="1">
                <a:solidFill>
                  <a:schemeClr val="accent2"/>
                </a:solidFill>
              </a:rPr>
              <a:t>encourage</a:t>
            </a:r>
            <a:r>
              <a:rPr lang="en-US" sz="3000"/>
              <a:t> behavior.  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+ and +</a:t>
            </a:r>
            <a:endParaRPr sz="3000"/>
          </a:p>
          <a:p>
            <a:pPr marL="45720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rtl="0">
              <a:spcBef>
                <a:spcPts val="400"/>
              </a:spcBef>
              <a:spcAft>
                <a:spcPts val="0"/>
              </a:spcAft>
              <a:buSzPts val="3000"/>
              <a:buChar char="◼"/>
            </a:pPr>
            <a:r>
              <a:rPr lang="en-US" sz="3000"/>
              <a:t>Negative Reinforcement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When you </a:t>
            </a:r>
            <a:r>
              <a:rPr lang="en-US" sz="3000" b="1">
                <a:solidFill>
                  <a:srgbClr val="FF0000"/>
                </a:solidFill>
              </a:rPr>
              <a:t>take</a:t>
            </a:r>
            <a:r>
              <a:rPr lang="en-US" sz="3000"/>
              <a:t> something away </a:t>
            </a:r>
            <a:r>
              <a:rPr lang="en-US" sz="3000" b="1">
                <a:solidFill>
                  <a:schemeClr val="accent2"/>
                </a:solidFill>
              </a:rPr>
              <a:t>to encourage</a:t>
            </a:r>
            <a:r>
              <a:rPr lang="en-US" sz="3000"/>
              <a:t> behavior</a:t>
            </a:r>
            <a:endParaRPr sz="3000"/>
          </a:p>
          <a:p>
            <a: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- and + </a:t>
            </a:r>
            <a:endParaRPr sz="3000"/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Reinforcement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400"/>
              </a:spcBef>
              <a:spcAft>
                <a:spcPts val="0"/>
              </a:spcAft>
              <a:buSzPts val="3000"/>
              <a:buChar char="◼"/>
            </a:pPr>
            <a:r>
              <a:rPr lang="en-US" sz="3000"/>
              <a:t>Positive Punishment 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 When you </a:t>
            </a:r>
            <a:r>
              <a:rPr lang="en-US" sz="3000" b="1">
                <a:solidFill>
                  <a:schemeClr val="accent2"/>
                </a:solidFill>
              </a:rPr>
              <a:t>give</a:t>
            </a:r>
            <a:r>
              <a:rPr lang="en-US" sz="3000"/>
              <a:t> something to </a:t>
            </a:r>
            <a:r>
              <a:rPr lang="en-US" sz="3000" b="1">
                <a:solidFill>
                  <a:srgbClr val="FF0000"/>
                </a:solidFill>
              </a:rPr>
              <a:t>discourage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/>
              <a:t>behavior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+ and - 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◼"/>
            </a:pPr>
            <a:r>
              <a:rPr lang="en-US" sz="3000"/>
              <a:t>Negative Punishment 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When you </a:t>
            </a:r>
            <a:r>
              <a:rPr lang="en-US" sz="3000" b="1">
                <a:solidFill>
                  <a:srgbClr val="FF0000"/>
                </a:solidFill>
              </a:rPr>
              <a:t>take</a:t>
            </a:r>
            <a:r>
              <a:rPr lang="en-US" sz="3000"/>
              <a:t> something to </a:t>
            </a:r>
            <a:r>
              <a:rPr lang="en-US" sz="3000" b="1">
                <a:solidFill>
                  <a:srgbClr val="FF0000"/>
                </a:solidFill>
              </a:rPr>
              <a:t>discourage</a:t>
            </a:r>
            <a:r>
              <a:rPr lang="en-US" sz="3000"/>
              <a:t> behavior </a:t>
            </a:r>
            <a:endParaRPr sz="3000"/>
          </a:p>
          <a:p>
            <a: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- and -</a:t>
            </a:r>
            <a:endParaRPr sz="3000"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Punishment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80999" y="1719071"/>
            <a:ext cx="8407800" cy="44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400"/>
              </a:spcBef>
              <a:spcAft>
                <a:spcPts val="0"/>
              </a:spcAft>
              <a:buSzPts val="3000"/>
              <a:buChar char="◼"/>
            </a:pPr>
            <a:r>
              <a:rPr lang="en-US" sz="3000"/>
              <a:t>Continuous Reinforcement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Reward after every desired response </a:t>
            </a:r>
            <a:endParaRPr sz="3000"/>
          </a:p>
          <a:p>
            <a: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High acquisition, high extinction</a:t>
            </a:r>
            <a:endParaRPr sz="3000"/>
          </a:p>
          <a:p>
            <a:pPr marL="45720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sz="3000"/>
          </a:p>
          <a:p>
            <a:pPr marL="457200" marR="0" lvl="0" indent="-419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◼"/>
            </a:pPr>
            <a:r>
              <a:rPr lang="en-US" sz="3000"/>
              <a:t>Partial (intermittent) Reinforcement</a:t>
            </a:r>
            <a:endParaRPr sz="3000"/>
          </a:p>
          <a:p>
            <a:pPr marL="9144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Reward some of the time </a:t>
            </a:r>
            <a:endParaRPr sz="3000"/>
          </a:p>
          <a:p>
            <a:pPr marL="914400" marR="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n-US" sz="3000"/>
              <a:t>Slow acquisition, low extinction </a:t>
            </a:r>
            <a:endParaRPr sz="3000"/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81000" y="355847"/>
            <a:ext cx="8381400" cy="10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Reinforcement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id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157</Words>
  <Application>Microsoft Office PowerPoint</Application>
  <PresentationFormat>On-screen Show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Noto Sans Symbols</vt:lpstr>
      <vt:lpstr>Arial</vt:lpstr>
      <vt:lpstr>Source Sans Pro</vt:lpstr>
      <vt:lpstr>Grid</vt:lpstr>
      <vt:lpstr>Essential Question </vt:lpstr>
      <vt:lpstr>Operant Conditioning</vt:lpstr>
      <vt:lpstr>Operant Chamber (Skinner’s Box)</vt:lpstr>
      <vt:lpstr>Reinforcement</vt:lpstr>
      <vt:lpstr>Punishment</vt:lpstr>
      <vt:lpstr>Reinforcement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Classical/Operant</dc:title>
  <cp:lastModifiedBy>Patrick Ackerman</cp:lastModifiedBy>
  <cp:revision>10</cp:revision>
  <dcterms:modified xsi:type="dcterms:W3CDTF">2019-12-11T20:55:44Z</dcterms:modified>
</cp:coreProperties>
</file>