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D9801-9B2C-0F40-A39D-2730B5AF1695}" type="datetimeFigureOut">
              <a:rPr lang="en-US" smtClean="0"/>
              <a:t>1/30/20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58B7D-66E5-CC48-88E8-0F360747ABD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Theories of motivateion present a picture of how motivation works in general, but no signle theory is enough to fullly explain why peopel behave as they do. Drives and needs and incentives work together, and sometiems they work in opposition. Psychologist studying motivation, then, often focus on specific behaviors in their attempt to provide a more complete understadning of the factors taht influence behaiors in general.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5E0B0E-0590-2B4A-B4BE-EBB4E2F97DA0}" type="datetimeFigureOut">
              <a:rPr lang="en-US" smtClean="0"/>
              <a:t>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E0B0E-0590-2B4A-B4BE-EBB4E2F97DA0}" type="datetimeFigureOut">
              <a:rPr lang="en-US" smtClean="0"/>
              <a:t>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E0B0E-0590-2B4A-B4BE-EBB4E2F97DA0}" type="datetimeFigureOut">
              <a:rPr lang="en-US" smtClean="0"/>
              <a:t>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body"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390467"/>
            <a:ext cx="8520600" cy="1068000"/>
          </a:xfrm>
          <a:prstGeom prst="rect">
            <a:avLst/>
          </a:prstGeom>
        </p:spPr>
        <p:txBody>
          <a:bodyPr spcFirstLastPara="1" wrap="square" lIns="91425" tIns="91425" rIns="91425" bIns="91425" anchor="t"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Shape 19"/>
          <p:cNvSpPr txBox="1">
            <a:spLocks noGrp="1"/>
          </p:cNvSpPr>
          <p:nvPr>
            <p:ph type="body" idx="1"/>
          </p:nvPr>
        </p:nvSpPr>
        <p:spPr>
          <a:xfrm>
            <a:off x="311700" y="1638233"/>
            <a:ext cx="8520600" cy="44536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Shape 2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E0B0E-0590-2B4A-B4BE-EBB4E2F97DA0}" type="datetimeFigureOut">
              <a:rPr lang="en-US" smtClean="0"/>
              <a:t>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5E0B0E-0590-2B4A-B4BE-EBB4E2F97DA0}" type="datetimeFigureOut">
              <a:rPr lang="en-US" smtClean="0"/>
              <a:t>1/30/20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5E0B0E-0590-2B4A-B4BE-EBB4E2F97DA0}" type="datetimeFigureOut">
              <a:rPr lang="en-US" smtClean="0"/>
              <a:t>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5E0B0E-0590-2B4A-B4BE-EBB4E2F97DA0}" type="datetimeFigureOut">
              <a:rPr lang="en-US" smtClean="0"/>
              <a:t>1/30/20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5E0B0E-0590-2B4A-B4BE-EBB4E2F97DA0}" type="datetimeFigureOut">
              <a:rPr lang="en-US" smtClean="0"/>
              <a:t>1/30/20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E0B0E-0590-2B4A-B4BE-EBB4E2F97DA0}" type="datetimeFigureOut">
              <a:rPr lang="en-US" smtClean="0"/>
              <a:t>1/30/20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5E0B0E-0590-2B4A-B4BE-EBB4E2F97DA0}" type="datetimeFigureOut">
              <a:rPr lang="en-US" smtClean="0"/>
              <a:t>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5E0B0E-0590-2B4A-B4BE-EBB4E2F97DA0}" type="datetimeFigureOut">
              <a:rPr lang="en-US" smtClean="0"/>
              <a:t>1/30/20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54F479-A8CF-8A4A-B075-4C34E0E5CB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E0B0E-0590-2B4A-B4BE-EBB4E2F97DA0}" type="datetimeFigureOut">
              <a:rPr lang="en-US" smtClean="0"/>
              <a:t>1/30/20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4F479-A8CF-8A4A-B075-4C34E0E5CB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_wdgjWqSjzs" TargetMode="External"/><Relationship Id="rId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_wdgjWqSjzs" TargetMode="External"/><Relationship Id="rId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390467"/>
            <a:ext cx="8520600" cy="106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Essential Question</a:t>
            </a:r>
            <a:endParaRPr/>
          </a:p>
        </p:txBody>
      </p:sp>
      <p:sp>
        <p:nvSpPr>
          <p:cNvPr id="103" name="Shape 103"/>
          <p:cNvSpPr txBox="1">
            <a:spLocks noGrp="1"/>
          </p:cNvSpPr>
          <p:nvPr>
            <p:ph type="body" idx="1"/>
          </p:nvPr>
        </p:nvSpPr>
        <p:spPr>
          <a:xfrm>
            <a:off x="311700" y="1638233"/>
            <a:ext cx="8520600" cy="4453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3600"/>
              <a:t>Why do we engage in two motivated behaviors - eating and sex? </a:t>
            </a:r>
            <a:endParaRPr sz="3600"/>
          </a:p>
        </p:txBody>
      </p:sp>
      <p:pic>
        <p:nvPicPr>
          <p:cNvPr id="104" name="Shape 104"/>
          <p:cNvPicPr preferRelativeResize="0"/>
          <p:nvPr/>
        </p:nvPicPr>
        <p:blipFill>
          <a:blip r:embed="rId3">
            <a:alphaModFix/>
          </a:blip>
          <a:stretch>
            <a:fillRect/>
          </a:stretch>
        </p:blipFill>
        <p:spPr>
          <a:xfrm>
            <a:off x="4837126" y="3664667"/>
            <a:ext cx="3592500" cy="319333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390467"/>
            <a:ext cx="8520600" cy="106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Motivated Behaviors  Mark the Text</a:t>
            </a:r>
            <a:endParaRPr/>
          </a:p>
        </p:txBody>
      </p:sp>
      <p:sp>
        <p:nvSpPr>
          <p:cNvPr id="110" name="Shape 110"/>
          <p:cNvSpPr txBox="1">
            <a:spLocks noGrp="1"/>
          </p:cNvSpPr>
          <p:nvPr>
            <p:ph type="body" idx="1"/>
          </p:nvPr>
        </p:nvSpPr>
        <p:spPr>
          <a:xfrm>
            <a:off x="311700" y="1638233"/>
            <a:ext cx="8520600" cy="2118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dirty="0"/>
              <a:t>Read your section</a:t>
            </a:r>
            <a:endParaRPr dirty="0"/>
          </a:p>
          <a:p>
            <a:pPr marL="914400" lvl="1" indent="-317500" rtl="0">
              <a:spcBef>
                <a:spcPts val="0"/>
              </a:spcBef>
              <a:spcAft>
                <a:spcPts val="0"/>
              </a:spcAft>
              <a:buSzPts val="1400"/>
              <a:buAutoNum type="alphaLcPeriod"/>
            </a:pPr>
            <a:r>
              <a:rPr lang="en" dirty="0"/>
              <a:t>Highlight key words</a:t>
            </a:r>
            <a:endParaRPr dirty="0"/>
          </a:p>
          <a:p>
            <a:pPr marL="914400" lvl="1" indent="-317500" rtl="0">
              <a:spcBef>
                <a:spcPts val="0"/>
              </a:spcBef>
              <a:spcAft>
                <a:spcPts val="0"/>
              </a:spcAft>
              <a:buSzPts val="1400"/>
              <a:buAutoNum type="alphaLcPeriod"/>
            </a:pPr>
            <a:r>
              <a:rPr lang="en" dirty="0"/>
              <a:t>Underline claims or key information</a:t>
            </a:r>
            <a:endParaRPr dirty="0"/>
          </a:p>
          <a:p>
            <a:pPr marL="457200" lvl="0" indent="0">
              <a:spcBef>
                <a:spcPts val="1600"/>
              </a:spcBef>
              <a:spcAft>
                <a:spcPts val="1600"/>
              </a:spcAft>
              <a:buNone/>
            </a:pPr>
            <a:endParaRPr dirty="0"/>
          </a:p>
        </p:txBody>
      </p:sp>
      <p:grpSp>
        <p:nvGrpSpPr>
          <p:cNvPr id="2" name="Shape 111"/>
          <p:cNvGrpSpPr/>
          <p:nvPr/>
        </p:nvGrpSpPr>
        <p:grpSpPr>
          <a:xfrm>
            <a:off x="788950" y="3842700"/>
            <a:ext cx="3408000" cy="2828000"/>
            <a:chOff x="788950" y="2882025"/>
            <a:chExt cx="3408000" cy="2121000"/>
          </a:xfrm>
        </p:grpSpPr>
        <p:sp>
          <p:nvSpPr>
            <p:cNvPr id="112" name="Shape 112"/>
            <p:cNvSpPr/>
            <p:nvPr/>
          </p:nvSpPr>
          <p:spPr>
            <a:xfrm>
              <a:off x="788950" y="2882025"/>
              <a:ext cx="3408000" cy="2121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txBox="1"/>
            <p:nvPr/>
          </p:nvSpPr>
          <p:spPr>
            <a:xfrm>
              <a:off x="963550" y="2998425"/>
              <a:ext cx="3007200" cy="1849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Eating</a:t>
              </a:r>
              <a:endParaRPr/>
            </a:p>
            <a:p>
              <a:pPr marL="457200" lvl="0" indent="-317500" rtl="0">
                <a:spcBef>
                  <a:spcPts val="0"/>
                </a:spcBef>
                <a:spcAft>
                  <a:spcPts val="0"/>
                </a:spcAft>
                <a:buSzPts val="1400"/>
                <a:buChar char="-"/>
              </a:pPr>
              <a:r>
                <a:rPr lang="en"/>
                <a:t>Biology of </a:t>
              </a:r>
              <a:endParaRPr/>
            </a:p>
            <a:p>
              <a:pPr marL="457200" lvl="0" indent="-317500" rtl="0">
                <a:spcBef>
                  <a:spcPts val="0"/>
                </a:spcBef>
                <a:spcAft>
                  <a:spcPts val="0"/>
                </a:spcAft>
                <a:buSzPts val="1400"/>
                <a:buChar char="-"/>
              </a:pPr>
              <a:r>
                <a:rPr lang="en"/>
                <a:t>Ghrelin</a:t>
              </a:r>
              <a:endParaRPr/>
            </a:p>
            <a:p>
              <a:pPr marL="457200" lvl="0" indent="-317500" rtl="0">
                <a:spcBef>
                  <a:spcPts val="0"/>
                </a:spcBef>
                <a:spcAft>
                  <a:spcPts val="0"/>
                </a:spcAft>
                <a:buSzPts val="1400"/>
                <a:buChar char="-"/>
              </a:pPr>
              <a:r>
                <a:rPr lang="en"/>
                <a:t>Orexin</a:t>
              </a:r>
              <a:endParaRPr/>
            </a:p>
            <a:p>
              <a:pPr marL="457200" lvl="0" indent="-317500" rtl="0">
                <a:spcBef>
                  <a:spcPts val="0"/>
                </a:spcBef>
                <a:spcAft>
                  <a:spcPts val="0"/>
                </a:spcAft>
                <a:buSzPts val="1400"/>
                <a:buChar char="-"/>
              </a:pPr>
              <a:r>
                <a:rPr lang="en"/>
                <a:t>Anorexigenic</a:t>
              </a:r>
              <a:endParaRPr/>
            </a:p>
            <a:p>
              <a:pPr marL="457200" lvl="0" indent="-317500" rtl="0">
                <a:spcBef>
                  <a:spcPts val="0"/>
                </a:spcBef>
                <a:spcAft>
                  <a:spcPts val="0"/>
                </a:spcAft>
                <a:buSzPts val="1400"/>
                <a:buChar char="-"/>
              </a:pPr>
              <a:r>
                <a:rPr lang="en"/>
                <a:t>Leptin</a:t>
              </a:r>
              <a:endParaRPr/>
            </a:p>
            <a:p>
              <a:pPr marL="457200" lvl="0" indent="-317500" rtl="0">
                <a:spcBef>
                  <a:spcPts val="0"/>
                </a:spcBef>
                <a:spcAft>
                  <a:spcPts val="0"/>
                </a:spcAft>
                <a:buSzPts val="1400"/>
                <a:buChar char="-"/>
              </a:pPr>
              <a:r>
                <a:rPr lang="en"/>
                <a:t>Obesity</a:t>
              </a:r>
              <a:endParaRPr/>
            </a:p>
            <a:p>
              <a:pPr marL="457200" lvl="0" indent="-317500" rtl="0">
                <a:spcBef>
                  <a:spcPts val="0"/>
                </a:spcBef>
                <a:spcAft>
                  <a:spcPts val="0"/>
                </a:spcAft>
                <a:buSzPts val="1400"/>
                <a:buChar char="-"/>
              </a:pPr>
              <a:r>
                <a:rPr lang="en"/>
                <a:t>Set Points</a:t>
              </a:r>
              <a:endParaRPr/>
            </a:p>
            <a:p>
              <a:pPr marL="457200" lvl="0" indent="-317500">
                <a:spcBef>
                  <a:spcPts val="0"/>
                </a:spcBef>
                <a:spcAft>
                  <a:spcPts val="0"/>
                </a:spcAft>
                <a:buSzPts val="1400"/>
                <a:buChar char="-"/>
              </a:pPr>
              <a:r>
                <a:rPr lang="en"/>
                <a:t>External Cues</a:t>
              </a:r>
              <a:endParaRPr/>
            </a:p>
            <a:p>
              <a:pPr marL="0" lvl="0" indent="0">
                <a:spcBef>
                  <a:spcPts val="0"/>
                </a:spcBef>
                <a:spcAft>
                  <a:spcPts val="0"/>
                </a:spcAft>
                <a:buNone/>
              </a:pPr>
              <a:endParaRPr/>
            </a:p>
          </p:txBody>
        </p:sp>
      </p:grpSp>
      <p:grpSp>
        <p:nvGrpSpPr>
          <p:cNvPr id="3" name="Shape 114"/>
          <p:cNvGrpSpPr/>
          <p:nvPr/>
        </p:nvGrpSpPr>
        <p:grpSpPr>
          <a:xfrm>
            <a:off x="4575675" y="3804467"/>
            <a:ext cx="3408000" cy="2828000"/>
            <a:chOff x="788950" y="2882025"/>
            <a:chExt cx="3408000" cy="2121000"/>
          </a:xfrm>
        </p:grpSpPr>
        <p:sp>
          <p:nvSpPr>
            <p:cNvPr id="115" name="Shape 115"/>
            <p:cNvSpPr/>
            <p:nvPr/>
          </p:nvSpPr>
          <p:spPr>
            <a:xfrm>
              <a:off x="788950" y="2882025"/>
              <a:ext cx="3408000" cy="2121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txBox="1"/>
            <p:nvPr/>
          </p:nvSpPr>
          <p:spPr>
            <a:xfrm>
              <a:off x="945250" y="2910700"/>
              <a:ext cx="3095400" cy="1849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Sex</a:t>
              </a:r>
              <a:endParaRPr/>
            </a:p>
            <a:p>
              <a:pPr marL="457200" lvl="0" indent="-317500" rtl="0">
                <a:spcBef>
                  <a:spcPts val="0"/>
                </a:spcBef>
                <a:spcAft>
                  <a:spcPts val="0"/>
                </a:spcAft>
                <a:buSzPts val="1400"/>
                <a:buChar char="-"/>
              </a:pPr>
              <a:r>
                <a:rPr lang="en"/>
                <a:t>Sexual motivation</a:t>
              </a:r>
              <a:endParaRPr/>
            </a:p>
            <a:p>
              <a:pPr marL="457200" lvl="0" indent="-317500" rtl="0">
                <a:spcBef>
                  <a:spcPts val="0"/>
                </a:spcBef>
                <a:spcAft>
                  <a:spcPts val="0"/>
                </a:spcAft>
                <a:buSzPts val="1400"/>
                <a:buChar char="-"/>
              </a:pPr>
              <a:r>
                <a:rPr lang="en"/>
                <a:t> Sexual Response Cycle (4 stages)</a:t>
              </a:r>
              <a:endParaRPr/>
            </a:p>
            <a:p>
              <a:pPr marL="457200" lvl="0" indent="-317500" rtl="0">
                <a:spcBef>
                  <a:spcPts val="0"/>
                </a:spcBef>
                <a:spcAft>
                  <a:spcPts val="0"/>
                </a:spcAft>
                <a:buSzPts val="1400"/>
                <a:buChar char="-"/>
              </a:pPr>
              <a:r>
                <a:rPr lang="en"/>
                <a:t>Alfred Kinsey and Kinsey scale</a:t>
              </a:r>
              <a:endParaRPr/>
            </a:p>
            <a:p>
              <a:pPr marL="457200" lvl="0" indent="-317500" rtl="0">
                <a:spcBef>
                  <a:spcPts val="0"/>
                </a:spcBef>
                <a:spcAft>
                  <a:spcPts val="0"/>
                </a:spcAft>
                <a:buSzPts val="1400"/>
                <a:buChar char="-"/>
              </a:pPr>
              <a:r>
                <a:rPr lang="en"/>
                <a:t>Factors Affecting Sexual Motivation</a:t>
              </a:r>
              <a:endParaRPr/>
            </a:p>
            <a:p>
              <a:pPr marL="457200" lvl="0" indent="-317500" rtl="0">
                <a:spcBef>
                  <a:spcPts val="0"/>
                </a:spcBef>
                <a:spcAft>
                  <a:spcPts val="0"/>
                </a:spcAft>
                <a:buSzPts val="1400"/>
                <a:buChar char="-"/>
              </a:pPr>
              <a:r>
                <a:rPr lang="en"/>
                <a:t>Adolescent Sexuality</a:t>
              </a:r>
              <a:endParaRPr/>
            </a:p>
            <a:p>
              <a:pPr marL="457200" lvl="0" indent="-317500" rtl="0">
                <a:spcBef>
                  <a:spcPts val="0"/>
                </a:spcBef>
                <a:spcAft>
                  <a:spcPts val="0"/>
                </a:spcAft>
                <a:buSzPts val="1400"/>
                <a:buChar char="-"/>
              </a:pPr>
              <a:r>
                <a:rPr lang="en"/>
                <a:t>Sexual Dysfunction</a:t>
              </a:r>
              <a:endParaRPr/>
            </a:p>
            <a:p>
              <a:pPr marL="457200" lvl="0" indent="-317500" rtl="0">
                <a:spcBef>
                  <a:spcPts val="0"/>
                </a:spcBef>
                <a:spcAft>
                  <a:spcPts val="0"/>
                </a:spcAft>
                <a:buSzPts val="1400"/>
                <a:buChar char="-"/>
              </a:pPr>
              <a:r>
                <a:rPr lang="en"/>
                <a:t>Sexual Orientation</a:t>
              </a:r>
              <a:endParaRPr/>
            </a:p>
            <a:p>
              <a:pPr marL="0" lvl="0" indent="0" rtl="0">
                <a:spcBef>
                  <a:spcPts val="0"/>
                </a:spcBef>
                <a:spcAft>
                  <a:spcPts val="0"/>
                </a:spcAft>
                <a:buNone/>
              </a:pPr>
              <a:endParaRPr/>
            </a:p>
          </p:txBody>
        </p:sp>
      </p:grpSp>
      <p:sp>
        <p:nvSpPr>
          <p:cNvPr id="117" name="Shape 117"/>
          <p:cNvSpPr/>
          <p:nvPr/>
        </p:nvSpPr>
        <p:spPr>
          <a:xfrm>
            <a:off x="614350" y="3049433"/>
            <a:ext cx="7889400" cy="755200"/>
          </a:xfrm>
          <a:prstGeom prst="roundRect">
            <a:avLst>
              <a:gd name="adj" fmla="val 16667"/>
            </a:avLst>
          </a:prstGeom>
          <a:solidFill>
            <a:srgbClr val="6FA8D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txBox="1"/>
          <p:nvPr/>
        </p:nvSpPr>
        <p:spPr>
          <a:xfrm>
            <a:off x="827750" y="3135667"/>
            <a:ext cx="7585500" cy="6688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b="1">
                <a:solidFill>
                  <a:srgbClr val="FFFFFF"/>
                </a:solidFill>
              </a:rPr>
              <a:t>PAY ATTENTION TO THIS INFORMATION…..</a:t>
            </a:r>
            <a:endParaRPr sz="2400" b="1">
              <a:solidFill>
                <a:srgbClr val="FFFFFF"/>
              </a:solidFill>
            </a:endParaRPr>
          </a:p>
        </p:txBody>
      </p:sp>
      <p:pic>
        <p:nvPicPr>
          <p:cNvPr id="119" name="Shape 119" descr="New HD version: http://youtu.be/bOf-i0n3TeU&#10;&#10;Possibly the easiest timer you'll ever use. Big easy to see numbers. Beeps when it reaches 0. Voted #1 by timer-timer.com - that's us :) http://timer-timer.com">
            <a:hlinkClick r:id="rId3"/>
          </p:cNvPr>
          <p:cNvPicPr preferRelativeResize="0"/>
          <p:nvPr/>
        </p:nvPicPr>
        <p:blipFill>
          <a:blip r:embed="rId4">
            <a:alphaModFix/>
          </a:blip>
          <a:stretch>
            <a:fillRect/>
          </a:stretch>
        </p:blipFill>
        <p:spPr>
          <a:xfrm>
            <a:off x="7081101" y="329234"/>
            <a:ext cx="1833325" cy="183333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390467"/>
            <a:ext cx="8520600" cy="106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PARTNER UP - ONE PAGER</a:t>
            </a:r>
            <a:endParaRPr/>
          </a:p>
        </p:txBody>
      </p:sp>
      <p:sp>
        <p:nvSpPr>
          <p:cNvPr id="125" name="Shape 125"/>
          <p:cNvSpPr txBox="1">
            <a:spLocks noGrp="1"/>
          </p:cNvSpPr>
          <p:nvPr>
            <p:ph type="body" idx="1"/>
          </p:nvPr>
        </p:nvSpPr>
        <p:spPr>
          <a:xfrm>
            <a:off x="311700" y="1638233"/>
            <a:ext cx="8520600" cy="4453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Partner up with someone who read the same article as you did.</a:t>
            </a:r>
            <a:endParaRPr/>
          </a:p>
          <a:p>
            <a:pPr marL="457200" lvl="0" indent="-342900" rtl="0">
              <a:spcBef>
                <a:spcPts val="0"/>
              </a:spcBef>
              <a:spcAft>
                <a:spcPts val="0"/>
              </a:spcAft>
              <a:buSzPts val="1800"/>
              <a:buAutoNum type="arabicPeriod"/>
            </a:pPr>
            <a:r>
              <a:rPr lang="en"/>
              <a:t>With your partner create a one pager that could be used to teach the material to another person </a:t>
            </a:r>
            <a:endParaRPr/>
          </a:p>
          <a:p>
            <a:pPr marL="457200" lvl="0" indent="-342900" rtl="0">
              <a:spcBef>
                <a:spcPts val="0"/>
              </a:spcBef>
              <a:spcAft>
                <a:spcPts val="0"/>
              </a:spcAft>
              <a:buSzPts val="1800"/>
              <a:buAutoNum type="arabicPeriod"/>
            </a:pPr>
            <a:r>
              <a:rPr lang="en"/>
              <a:t>It must include…</a:t>
            </a:r>
            <a:endParaRPr/>
          </a:p>
          <a:p>
            <a:pPr marL="914400" lvl="1" indent="-317500" rtl="0">
              <a:spcBef>
                <a:spcPts val="0"/>
              </a:spcBef>
              <a:spcAft>
                <a:spcPts val="0"/>
              </a:spcAft>
              <a:buSzPts val="1400"/>
              <a:buAutoNum type="alphaLcPeriod"/>
            </a:pPr>
            <a:r>
              <a:rPr lang="en"/>
              <a:t>A clear title</a:t>
            </a:r>
            <a:endParaRPr/>
          </a:p>
          <a:p>
            <a:pPr marL="914400" lvl="1" indent="-317500" rtl="0">
              <a:spcBef>
                <a:spcPts val="0"/>
              </a:spcBef>
              <a:spcAft>
                <a:spcPts val="0"/>
              </a:spcAft>
              <a:buSzPts val="1400"/>
              <a:buAutoNum type="alphaLcPeriod"/>
            </a:pPr>
            <a:r>
              <a:rPr lang="en"/>
              <a:t>A border that represents the topic</a:t>
            </a:r>
            <a:endParaRPr/>
          </a:p>
          <a:p>
            <a:pPr marL="914400" lvl="1" indent="-317500" rtl="0">
              <a:spcBef>
                <a:spcPts val="0"/>
              </a:spcBef>
              <a:spcAft>
                <a:spcPts val="0"/>
              </a:spcAft>
              <a:buSzPts val="1400"/>
              <a:buAutoNum type="alphaLcPeriod"/>
            </a:pPr>
            <a:r>
              <a:rPr lang="en"/>
              <a:t>Visuals</a:t>
            </a:r>
            <a:endParaRPr/>
          </a:p>
          <a:p>
            <a:pPr marL="914400" lvl="1" indent="-317500" rtl="0">
              <a:spcBef>
                <a:spcPts val="0"/>
              </a:spcBef>
              <a:spcAft>
                <a:spcPts val="0"/>
              </a:spcAft>
              <a:buSzPts val="1400"/>
              <a:buAutoNum type="alphaLcPeriod"/>
            </a:pPr>
            <a:r>
              <a:rPr lang="en"/>
              <a:t>All of the content that was highlighted on the last slide. </a:t>
            </a:r>
            <a:endParaRPr/>
          </a:p>
          <a:p>
            <a:pPr marL="0" lvl="0" indent="0" rtl="0">
              <a:spcBef>
                <a:spcPts val="1600"/>
              </a:spcBef>
              <a:spcAft>
                <a:spcPts val="0"/>
              </a:spcAft>
              <a:buNone/>
            </a:pPr>
            <a:r>
              <a:rPr lang="en"/>
              <a:t>Note: Each partner will have their own one pager</a:t>
            </a:r>
            <a:endParaRPr/>
          </a:p>
          <a:p>
            <a:pPr marL="457200" lvl="0" indent="0">
              <a:spcBef>
                <a:spcPts val="1600"/>
              </a:spcBef>
              <a:spcAft>
                <a:spcPts val="1600"/>
              </a:spcAft>
              <a:buNone/>
            </a:pPr>
            <a:endParaRPr/>
          </a:p>
        </p:txBody>
      </p:sp>
      <p:pic>
        <p:nvPicPr>
          <p:cNvPr id="126" name="Shape 126" descr="New HD version: http://youtu.be/bOf-i0n3TeU&#10;&#10;Possibly the easiest timer you'll ever use. Big easy to see numbers. Beeps when it reaches 0. Voted #1 by timer-timer.com - that's us :) http://timer-timer.com">
            <a:hlinkClick r:id="rId3"/>
          </p:cNvPr>
          <p:cNvPicPr preferRelativeResize="0"/>
          <p:nvPr/>
        </p:nvPicPr>
        <p:blipFill>
          <a:blip r:embed="rId4">
            <a:alphaModFix/>
          </a:blip>
          <a:stretch>
            <a:fillRect/>
          </a:stretch>
        </p:blipFill>
        <p:spPr>
          <a:xfrm>
            <a:off x="7022900" y="241867"/>
            <a:ext cx="1270724" cy="127073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390467"/>
            <a:ext cx="8520600" cy="1068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You are the expert - </a:t>
            </a:r>
            <a:endParaRPr/>
          </a:p>
        </p:txBody>
      </p:sp>
      <p:sp>
        <p:nvSpPr>
          <p:cNvPr id="132" name="Shape 132"/>
          <p:cNvSpPr txBox="1">
            <a:spLocks noGrp="1"/>
          </p:cNvSpPr>
          <p:nvPr>
            <p:ph type="body" idx="1"/>
          </p:nvPr>
        </p:nvSpPr>
        <p:spPr>
          <a:xfrm>
            <a:off x="311700" y="1638233"/>
            <a:ext cx="8520600" cy="44536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AutoNum type="arabicPeriod"/>
            </a:pPr>
            <a:r>
              <a:rPr lang="en"/>
              <a:t>Using your one pager teach your concept to another team of students.</a:t>
            </a:r>
            <a:endParaRPr/>
          </a:p>
          <a:p>
            <a:pPr marL="457200" lvl="0" indent="-342900" rtl="0">
              <a:spcBef>
                <a:spcPts val="0"/>
              </a:spcBef>
              <a:spcAft>
                <a:spcPts val="0"/>
              </a:spcAft>
              <a:buSzPts val="1800"/>
              <a:buAutoNum type="arabicPeriod"/>
            </a:pPr>
            <a:r>
              <a:rPr lang="en"/>
              <a:t>Student group </a:t>
            </a:r>
            <a:endParaRPr/>
          </a:p>
          <a:p>
            <a:pPr marL="914400" lvl="1" indent="-317500" rtl="0">
              <a:spcBef>
                <a:spcPts val="0"/>
              </a:spcBef>
              <a:spcAft>
                <a:spcPts val="0"/>
              </a:spcAft>
              <a:buSzPts val="1400"/>
              <a:buAutoNum type="alphaLcPeriod"/>
            </a:pPr>
            <a:r>
              <a:rPr lang="en"/>
              <a:t>take notes based on what the “Expert group” says</a:t>
            </a:r>
            <a:endParaRPr/>
          </a:p>
          <a:p>
            <a:pPr marL="914400" lvl="1" indent="-317500">
              <a:spcBef>
                <a:spcPts val="0"/>
              </a:spcBef>
              <a:spcAft>
                <a:spcPts val="0"/>
              </a:spcAft>
              <a:buSzPts val="1400"/>
              <a:buAutoNum type="alphaLcPeriod"/>
            </a:pPr>
            <a:r>
              <a:rPr lang="en"/>
              <a:t>Ask clarifying questions</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254</Words>
  <Application>Microsoft Macintosh PowerPoint</Application>
  <PresentationFormat>On-screen Show (4:3)</PresentationFormat>
  <Paragraphs>39</Paragraphs>
  <Slides>4</Slides>
  <Notes>4</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Essential Question</vt:lpstr>
      <vt:lpstr>Motivated Behaviors  Mark the Text</vt:lpstr>
      <vt:lpstr>PARTNER UP - ONE PAGER</vt:lpstr>
      <vt:lpstr>You are the expert -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Question</dc:title>
  <dc:creator>Office 2004 Test Drive User</dc:creator>
  <cp:lastModifiedBy>Office 2004 Test Drive User</cp:lastModifiedBy>
  <cp:revision>1</cp:revision>
  <dcterms:created xsi:type="dcterms:W3CDTF">2020-01-30T16:55:45Z</dcterms:created>
  <dcterms:modified xsi:type="dcterms:W3CDTF">2020-01-30T16:57:53Z</dcterms:modified>
</cp:coreProperties>
</file>