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embeddedFontLst>
    <p:embeddedFont>
      <p:font typeface="Source Sans Pro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917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719072"/>
            <a:ext cx="4038600" cy="4407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◼"/>
              <a:defRPr sz="2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4648200" y="1719072"/>
            <a:ext cx="4038600" cy="4407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◼"/>
              <a:defRPr sz="2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sz="3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sz="3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2381242" y="-281171"/>
            <a:ext cx="4407408" cy="8407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◼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11150" algn="l" rtl="0">
              <a:spcBef>
                <a:spcPts val="26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Char char="▪"/>
              <a:defRPr sz="13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spcBef>
                <a:spcPts val="24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 rot="5400000">
            <a:off x="5075237" y="2362201"/>
            <a:ext cx="5851525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sz="3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◼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11150" algn="l" rtl="0">
              <a:spcBef>
                <a:spcPts val="26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Char char="▪"/>
              <a:defRPr sz="13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spcBef>
                <a:spcPts val="24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◼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11150" algn="l" rtl="0">
              <a:spcBef>
                <a:spcPts val="26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Char char="▪"/>
              <a:defRPr sz="13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spcBef>
                <a:spcPts val="24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sz="3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sz="3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9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ctr" rtl="0">
              <a:spcBef>
                <a:spcPts val="26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None/>
              <a:defRPr sz="13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sz="4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None/>
              <a:defRPr sz="14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4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14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None/>
              <a:defRPr sz="14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None/>
              <a:defRPr sz="14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sz="4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ctr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438399"/>
            <a:ext cx="4040188" cy="3687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◼"/>
              <a:defRPr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722438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ctr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438399"/>
            <a:ext cx="4041775" cy="3687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◼"/>
              <a:defRPr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sz="3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bg>
      <p:bgPr>
        <a:solidFill>
          <a:schemeClr val="lt2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3" name="Shape 63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4" name="Shape 64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09600" y="304800"/>
            <a:ext cx="586740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Char char="◼"/>
              <a:defRPr sz="3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7159752" y="2130552"/>
            <a:ext cx="1673352" cy="2816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sz="2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bg>
      <p:bgPr>
        <a:solidFill>
          <a:schemeClr val="dk2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4" name="Shape 74"/>
          <p:cNvSpPr>
            <a:spLocks noGrp="1"/>
          </p:cNvSpPr>
          <p:nvPr>
            <p:ph type="pic" idx="2"/>
          </p:nvPr>
        </p:nvSpPr>
        <p:spPr>
          <a:xfrm>
            <a:off x="152400" y="152400"/>
            <a:ext cx="67056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3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2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None/>
              <a:defRPr sz="2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7162800" y="2133600"/>
            <a:ext cx="1676400" cy="29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None/>
              <a:defRPr sz="2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" name="Shap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sz="3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◼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11150" algn="l" rtl="0">
              <a:spcBef>
                <a:spcPts val="26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Char char="▪"/>
              <a:defRPr sz="13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spcBef>
                <a:spcPts val="24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719072"/>
            <a:ext cx="4038600" cy="4407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362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◼"/>
            </a:pPr>
            <a:r>
              <a:rPr lang="en-US" sz="28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Test Information</a:t>
            </a:r>
            <a:endParaRPr sz="28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274320" marR="0" lvl="0" indent="-2362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◼"/>
            </a:pPr>
            <a:r>
              <a:rPr lang="en-US" dirty="0"/>
              <a:t>Genie Story</a:t>
            </a:r>
            <a:endParaRPr dirty="0"/>
          </a:p>
          <a:p>
            <a:pPr marL="274320" marR="0" lvl="0" indent="-2362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◼"/>
            </a:pPr>
            <a:r>
              <a:rPr lang="en-US" dirty="0"/>
              <a:t>Documentary</a:t>
            </a:r>
            <a:endParaRPr dirty="0"/>
          </a:p>
          <a:p>
            <a:pPr marL="274320" marR="0" lvl="0" indent="-2362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◼"/>
            </a:pPr>
            <a:r>
              <a:rPr lang="en-US" dirty="0"/>
              <a:t>Debrief</a:t>
            </a:r>
          </a:p>
          <a:p>
            <a:pPr marL="274320" marR="0" lvl="0" indent="-2362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◼"/>
            </a:pPr>
            <a:r>
              <a:rPr lang="en-US"/>
              <a:t>Research Methods</a:t>
            </a: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2"/>
          </p:nvPr>
        </p:nvSpPr>
        <p:spPr>
          <a:xfrm>
            <a:off x="4648200" y="1719072"/>
            <a:ext cx="4038600" cy="4407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ource Sans Pro"/>
              <a:buChar char="◼"/>
            </a:pPr>
            <a:r>
              <a:rPr lang="en-US"/>
              <a:t>Describe the ethical guidelines that safeguard human research participants.  </a:t>
            </a:r>
            <a:endParaRPr sz="28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ETHICS</a:t>
            </a:r>
            <a:endParaRPr sz="32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489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Char char="◼"/>
            </a:pPr>
            <a:r>
              <a:rPr lang="en-US" sz="3000" b="1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HW:  Study for Exam </a:t>
            </a:r>
            <a:endParaRPr sz="3000" b="1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274320" marR="0" lvl="0" indent="-5842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endParaRPr sz="30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274320" marR="0" lvl="0" indent="-24892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Char char="◼"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Upcoming: </a:t>
            </a:r>
            <a:endParaRPr sz="3000" b="1" i="0" u="none" strike="noStrike" cap="none" dirty="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1097280" marR="0" lvl="3" indent="-28448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Char char="▪"/>
            </a:pPr>
            <a:r>
              <a:rPr lang="en-US" sz="3000" dirty="0">
                <a:solidFill>
                  <a:srgbClr val="000000"/>
                </a:solidFill>
              </a:rPr>
              <a:t>Test on 10/03</a:t>
            </a:r>
            <a:endParaRPr sz="3000" dirty="0">
              <a:solidFill>
                <a:srgbClr val="000000"/>
              </a:solidFill>
            </a:endParaRPr>
          </a:p>
          <a:p>
            <a:pPr marL="2743200" marR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sz="3000" dirty="0">
              <a:solidFill>
                <a:srgbClr val="000000"/>
              </a:solidFill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sz="3000" dirty="0">
              <a:solidFill>
                <a:srgbClr val="000000"/>
              </a:solidFill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GOOD MORNING!</a:t>
            </a:r>
            <a:endParaRPr sz="32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80999" y="1719071"/>
            <a:ext cx="8407800" cy="440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400"/>
              </a:spcBef>
              <a:spcAft>
                <a:spcPts val="0"/>
              </a:spcAft>
              <a:buSzPts val="2400"/>
              <a:buChar char="◼"/>
            </a:pPr>
            <a:r>
              <a:rPr lang="en-US" sz="2400" dirty="0"/>
              <a:t>50 Multiple Choice/1 FRQ</a:t>
            </a:r>
            <a:endParaRPr sz="2400" dirty="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 dirty="0"/>
              <a:t>Content: modules 5, 6, 7 and 8. </a:t>
            </a:r>
            <a:endParaRPr sz="2400" dirty="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 dirty="0"/>
              <a:t>Study advice: </a:t>
            </a:r>
            <a:endParaRPr sz="2400" dirty="0"/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-US" sz="2400" dirty="0"/>
              <a:t>Practice questions in textbook (answers posted today</a:t>
            </a:r>
            <a:endParaRPr sz="2400" dirty="0"/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-US" sz="2400" dirty="0"/>
              <a:t>Flashcards </a:t>
            </a:r>
            <a:endParaRPr sz="2400" dirty="0"/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-US" sz="2400" dirty="0"/>
              <a:t>Talking through essential questions </a:t>
            </a:r>
            <a:endParaRPr sz="2400" dirty="0"/>
          </a:p>
          <a:p>
            <a: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-US" sz="2400" dirty="0"/>
              <a:t>Lots of resources online! Careful - some information may not be accurate. </a:t>
            </a:r>
            <a:endParaRPr sz="2400" dirty="0"/>
          </a:p>
        </p:txBody>
      </p:sp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400" cy="105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 Information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80999" y="1719071"/>
            <a:ext cx="8407800" cy="440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74320" lvl="0" indent="-10922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3000"/>
              <a:t>American Psychological Association Ethical Standards in 2009: </a:t>
            </a:r>
            <a:endParaRPr sz="3000"/>
          </a:p>
          <a:p>
            <a:pPr marL="457200" lvl="0" indent="-419100" rtl="0">
              <a:spcBef>
                <a:spcPts val="40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Obtain potential participants’ informed consent</a:t>
            </a:r>
            <a:endParaRPr sz="30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Protect them from physical or emotional harm and discomfort </a:t>
            </a:r>
            <a:endParaRPr sz="30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Keep information about individual participants confidential </a:t>
            </a:r>
            <a:endParaRPr sz="3000"/>
          </a:p>
          <a:p>
            <a:pPr marL="457200" lvl="0" indent="-41910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Fully debrief people (explain the research afterward) </a:t>
            </a:r>
            <a:endParaRPr sz="3000"/>
          </a:p>
        </p:txBody>
      </p:sp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400" cy="105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Discussion Points (Pg. 68)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400" cy="105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Background on Genie</a:t>
            </a:r>
            <a:endParaRPr/>
          </a:p>
        </p:txBody>
      </p:sp>
      <p:pic>
        <p:nvPicPr>
          <p:cNvPr id="130" name="Shape 130" descr="photo-of-genies-room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311" y="1719078"/>
            <a:ext cx="6021300" cy="450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Shape 131" descr="Genie_(feral_child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16696" y="2283720"/>
            <a:ext cx="2345700" cy="356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80999" y="1719071"/>
            <a:ext cx="8407800" cy="440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Note: This documentary uses the term, “mentally retarded,” to refer to Genie. That is </a:t>
            </a:r>
            <a:r>
              <a:rPr lang="en-US" sz="1800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 </a:t>
            </a:r>
            <a:r>
              <a:rPr lang="en-US" sz="1800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term that is appropriate to use now. Today, we use the term intellectually disabled. </a:t>
            </a:r>
            <a:endParaRPr dirty="0"/>
          </a:p>
        </p:txBody>
      </p:sp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400" cy="105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Documentary Notes </a:t>
            </a:r>
            <a:endParaRPr/>
          </a:p>
        </p:txBody>
      </p:sp>
      <p:cxnSp>
        <p:nvCxnSpPr>
          <p:cNvPr id="138" name="Shape 138"/>
          <p:cNvCxnSpPr/>
          <p:nvPr/>
        </p:nvCxnSpPr>
        <p:spPr>
          <a:xfrm>
            <a:off x="703050" y="2454025"/>
            <a:ext cx="7574400" cy="132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" name="Shape 139"/>
          <p:cNvCxnSpPr>
            <a:stCxn id="136" idx="0"/>
          </p:cNvCxnSpPr>
          <p:nvPr/>
        </p:nvCxnSpPr>
        <p:spPr>
          <a:xfrm>
            <a:off x="4584899" y="1719071"/>
            <a:ext cx="4800" cy="32685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0" name="Shape 140"/>
          <p:cNvSpPr txBox="1"/>
          <p:nvPr/>
        </p:nvSpPr>
        <p:spPr>
          <a:xfrm>
            <a:off x="804300" y="1923450"/>
            <a:ext cx="3780600" cy="63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Observations</a:t>
            </a:r>
            <a:endParaRPr sz="2400"/>
          </a:p>
        </p:txBody>
      </p:sp>
      <p:sp>
        <p:nvSpPr>
          <p:cNvPr id="141" name="Shape 141"/>
          <p:cNvSpPr txBox="1"/>
          <p:nvPr/>
        </p:nvSpPr>
        <p:spPr>
          <a:xfrm>
            <a:off x="4496850" y="1923450"/>
            <a:ext cx="3780600" cy="63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Questions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380999" y="1719071"/>
            <a:ext cx="8407800" cy="440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400"/>
              </a:spcBef>
              <a:spcAft>
                <a:spcPts val="0"/>
              </a:spcAft>
              <a:buSzPts val="3000"/>
              <a:buChar char="◼"/>
            </a:pPr>
            <a:r>
              <a:rPr lang="en-US" sz="3000" dirty="0"/>
              <a:t>Was Genie able to provide consent? Who in Genie’s life should have authorized consent? </a:t>
            </a:r>
            <a:endParaRPr sz="3000" dirty="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◼"/>
            </a:pPr>
            <a:r>
              <a:rPr lang="en-US" sz="3000" dirty="0"/>
              <a:t>Were the psychologists keeping her best interests in mind? What about the claims of abuse made against the psychologist? Were they valid?</a:t>
            </a:r>
            <a:endParaRPr sz="3000" dirty="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◼"/>
            </a:pPr>
            <a:r>
              <a:rPr lang="en-US" sz="3000" dirty="0"/>
              <a:t>To what extent did the team go to protect her identity? </a:t>
            </a:r>
            <a:endParaRPr sz="3000" dirty="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◼"/>
            </a:pPr>
            <a:r>
              <a:rPr lang="en-US" sz="3000" dirty="0"/>
              <a:t>Can we count the research, that didn’t come to a conclusion, as a proper debrief of the research?</a:t>
            </a:r>
            <a:endParaRPr sz="3000" dirty="0"/>
          </a:p>
        </p:txBody>
      </p:sp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400" cy="105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Discussion Questions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98775" y="226475"/>
            <a:ext cx="4425875" cy="640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rid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248</Words>
  <Application>Microsoft Office PowerPoint</Application>
  <PresentationFormat>On-screen Show (4:3)</PresentationFormat>
  <Paragraphs>49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Source Sans Pro</vt:lpstr>
      <vt:lpstr>Noto Sans Symbols</vt:lpstr>
      <vt:lpstr>Arial</vt:lpstr>
      <vt:lpstr>Grid</vt:lpstr>
      <vt:lpstr>ETHICS</vt:lpstr>
      <vt:lpstr>GOOD MORNING!</vt:lpstr>
      <vt:lpstr>Exam Information</vt:lpstr>
      <vt:lpstr>Discussion Points (Pg. 68)</vt:lpstr>
      <vt:lpstr>Background on Genie</vt:lpstr>
      <vt:lpstr>Documentary Notes </vt:lpstr>
      <vt:lpstr>Discussion 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</dc:title>
  <cp:lastModifiedBy>Patrick Ackerman</cp:lastModifiedBy>
  <cp:revision>2</cp:revision>
  <dcterms:modified xsi:type="dcterms:W3CDTF">2018-09-28T15:45:06Z</dcterms:modified>
</cp:coreProperties>
</file>