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1"/>
  </p:notesMasterIdLst>
  <p:sldIdLst>
    <p:sldId id="275" r:id="rId3"/>
    <p:sldId id="279" r:id="rId4"/>
    <p:sldId id="274" r:id="rId5"/>
    <p:sldId id="265" r:id="rId6"/>
    <p:sldId id="266" r:id="rId7"/>
    <p:sldId id="264" r:id="rId8"/>
    <p:sldId id="267" r:id="rId9"/>
    <p:sldId id="268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72" d="100"/>
          <a:sy n="72" d="100"/>
        </p:scale>
        <p:origin x="72" y="4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7988C-54A4-4E10-BA38-3062E0AE5B1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83CD4-FA1A-4A96-BD1A-381287DE7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Bell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CC5DA-9AF8-4EB6-BC36-21569C2B0DF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829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Bell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7CC5DA-9AF8-4EB6-BC36-21569C2B0DF7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32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1F1D4-2439-42E1-ADD5-9ECF07EC0EEF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A0080-3762-4913-8B88-FE4967FDC2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205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A2018-39E9-4634-8D78-D8960F1E31B4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647B4-567F-4D3D-B592-EC14DB4D26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52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F77C7-4934-4FED-8E12-157016F8F622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C261C-FA32-45FA-BAFC-6870317B78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178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8FAB-684A-4E5C-B5C6-0FB9CBD95C87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E512-6465-407A-A071-4907242F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3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8FAB-684A-4E5C-B5C6-0FB9CBD95C87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E512-6465-407A-A071-4907242F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89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8FAB-684A-4E5C-B5C6-0FB9CBD95C87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E512-6465-407A-A071-4907242F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75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8FAB-684A-4E5C-B5C6-0FB9CBD95C87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E512-6465-407A-A071-4907242F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38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8FAB-684A-4E5C-B5C6-0FB9CBD95C87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E512-6465-407A-A071-4907242F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03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8FAB-684A-4E5C-B5C6-0FB9CBD95C87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E512-6465-407A-A071-4907242F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29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8FAB-684A-4E5C-B5C6-0FB9CBD95C87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E512-6465-407A-A071-4907242F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58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8FAB-684A-4E5C-B5C6-0FB9CBD95C87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E512-6465-407A-A071-4907242F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9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C61B1-5F51-4E5C-9244-7B8B4498EF3A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A52AA-32FE-4834-A254-0C6DE7E885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822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8FAB-684A-4E5C-B5C6-0FB9CBD95C87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E512-6465-407A-A071-4907242F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57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8FAB-684A-4E5C-B5C6-0FB9CBD95C87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E512-6465-407A-A071-4907242F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8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8FAB-684A-4E5C-B5C6-0FB9CBD95C87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E512-6465-407A-A071-4907242F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6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8883-561F-45E9-92AA-3691BFB5B645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F2AF6-B673-4D30-8489-4A7CA53BB6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077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37F2E-C744-46F9-BDED-7C0AFB31D8C7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64D4B-ACBD-43BC-A03C-375B0B7C6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74FBE-5C30-4D24-B188-860FFA29BB76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D4F0F-DE3F-44FD-94B3-AD3CEF8CB6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59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7445-2D8B-40D9-8DAF-93068829AB26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C348C-5676-4486-9C00-17C31774F0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48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E1BF7-C6F9-48C4-B3D1-24957B81F4F0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8662-78BF-4983-824C-23FC5A606E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0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6026F-11D8-45EB-9E1E-A83B0D72A958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5433" y="6421439"/>
            <a:ext cx="101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D2660-0B9F-41D3-BF06-7A8E8EB50D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11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0EBD1-D23D-472C-9CBC-ECF7AAE0FFE6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66C55-F008-46FD-87E4-EA2D9C37A1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40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421439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709ADF-7C23-4C29-A9FB-A04C0453DA00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65600" y="6421439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421439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fld id="{305BEB2B-3189-4BB7-A9BA-7C00E9BC06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871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48FAB-684A-4E5C-B5C6-0FB9CBD95C87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E512-6465-407A-A071-4907242F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2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youtu.be/xfz6hs-5Ro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Bell Work 11/18—Page 27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" indent="0">
              <a:buFont typeface="Wingdings 2" panose="05020102010507070707" pitchFamily="18" charset="2"/>
              <a:buNone/>
              <a:defRPr/>
            </a:pPr>
            <a:r>
              <a:rPr lang="en-US" dirty="0"/>
              <a:t>Create a visual comparing and contrasting Truman’s foreign Policy compared to Eisenhower's (hint: Eisenhower had two kinds of foreign policy).</a:t>
            </a:r>
          </a:p>
          <a:p>
            <a:pPr marL="36512" indent="0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2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981200" y="76201"/>
            <a:ext cx="3657600" cy="868363"/>
          </a:xfrm>
        </p:spPr>
        <p:txBody>
          <a:bodyPr/>
          <a:lstStyle/>
          <a:p>
            <a:r>
              <a:rPr lang="en-US" altLang="en-US" dirty="0"/>
              <a:t> China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600200" y="3200400"/>
            <a:ext cx="8915400" cy="2819400"/>
          </a:xfrm>
        </p:spPr>
        <p:txBody>
          <a:bodyPr/>
          <a:lstStyle/>
          <a:p>
            <a:r>
              <a:rPr lang="en-US" altLang="en-US"/>
              <a:t>Islands of Quemoy &amp; Matsu (1954)</a:t>
            </a:r>
          </a:p>
          <a:p>
            <a:r>
              <a:rPr lang="en-US" altLang="en-US"/>
              <a:t>China starts attacking Quemoy/Matsu w/artillery</a:t>
            </a:r>
          </a:p>
          <a:p>
            <a:r>
              <a:rPr lang="en-US" altLang="en-US"/>
              <a:t>What does US do? </a:t>
            </a:r>
            <a:r>
              <a:rPr lang="en-US" altLang="en-US" b="1">
                <a:solidFill>
                  <a:srgbClr val="FF0000"/>
                </a:solidFill>
              </a:rPr>
              <a:t>Threaten w/ nukes!!</a:t>
            </a:r>
          </a:p>
          <a:p>
            <a:r>
              <a:rPr lang="en-US" altLang="en-US"/>
              <a:t>China threatens again in 1958 </a:t>
            </a:r>
          </a:p>
          <a:p>
            <a:r>
              <a:rPr lang="en-US" altLang="en-US"/>
              <a:t>Again China backs down!</a:t>
            </a:r>
          </a:p>
        </p:txBody>
      </p:sp>
      <p:pic>
        <p:nvPicPr>
          <p:cNvPr id="28676" name="Picture 3" descr="http://www.cnn.com/WORLD/9603/china_taiwan/19/t_beats_c/achil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514"/>
            <a:ext cx="3854450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12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Suez Crisis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8600" y="1417638"/>
            <a:ext cx="4343400" cy="5029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In 1956, Egyptian President Gamal Abdul Nasser needed $$ to build the Aswan High Dam—He blockages the Suez Canal</a:t>
            </a:r>
          </a:p>
          <a:p>
            <a:pPr>
              <a:defRPr/>
            </a:pPr>
            <a:r>
              <a:rPr lang="en-US" dirty="0"/>
              <a:t>Israel, UK, &amp; France invade</a:t>
            </a:r>
          </a:p>
          <a:p>
            <a:pPr>
              <a:defRPr/>
            </a:pPr>
            <a:r>
              <a:rPr lang="en-US" dirty="0"/>
              <a:t>USSR threatens to help on Egyptian behalf</a:t>
            </a:r>
          </a:p>
          <a:p>
            <a:pPr>
              <a:defRPr/>
            </a:pPr>
            <a:r>
              <a:rPr lang="en-US" dirty="0"/>
              <a:t>US </a:t>
            </a:r>
            <a:r>
              <a:rPr lang="en-US" b="1" dirty="0">
                <a:solidFill>
                  <a:srgbClr val="FF0000"/>
                </a:solidFill>
              </a:rPr>
              <a:t>threatens nuclear war if situation does not end.</a:t>
            </a:r>
          </a:p>
          <a:p>
            <a:pPr marL="36512" indent="0">
              <a:buNone/>
              <a:defRPr/>
            </a:pPr>
            <a:endParaRPr lang="en-US" dirty="0"/>
          </a:p>
        </p:txBody>
      </p:sp>
      <p:pic>
        <p:nvPicPr>
          <p:cNvPr id="29700" name="Content Placeholder 4" descr="Suez.gi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88"/>
          <a:stretch/>
        </p:blipFill>
        <p:spPr>
          <a:xfrm>
            <a:off x="6265447" y="159109"/>
            <a:ext cx="2048881" cy="2517058"/>
          </a:xfrm>
        </p:spPr>
      </p:pic>
      <p:pic>
        <p:nvPicPr>
          <p:cNvPr id="29701" name="Picture 5" descr="Nass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600" y="58783"/>
            <a:ext cx="26606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map of europe and afr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27" y="2676167"/>
            <a:ext cx="2482194" cy="363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23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Iran </a:t>
            </a:r>
          </a:p>
        </p:txBody>
      </p:sp>
      <p:pic>
        <p:nvPicPr>
          <p:cNvPr id="30723" name="Content Placeholder 4" descr="Iran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017" y="1524000"/>
            <a:ext cx="4210050" cy="4114800"/>
          </a:xfrm>
        </p:spPr>
      </p:pic>
      <p:sp>
        <p:nvSpPr>
          <p:cNvPr id="22532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600200"/>
            <a:ext cx="4648200" cy="4953000"/>
          </a:xfrm>
        </p:spPr>
        <p:txBody>
          <a:bodyPr/>
          <a:lstStyle/>
          <a:p>
            <a:r>
              <a:rPr lang="en-US" altLang="en-US" dirty="0"/>
              <a:t>Began in 1953</a:t>
            </a:r>
          </a:p>
          <a:p>
            <a:r>
              <a:rPr lang="en-US" altLang="en-US" dirty="0"/>
              <a:t>Iranian leader-Mohammed </a:t>
            </a:r>
            <a:r>
              <a:rPr lang="en-US" altLang="en-US" dirty="0" err="1"/>
              <a:t>Mossadegh</a:t>
            </a:r>
            <a:r>
              <a:rPr lang="en-US" altLang="en-US" dirty="0"/>
              <a:t> (</a:t>
            </a:r>
            <a:r>
              <a:rPr lang="en-US" altLang="en-US" dirty="0" err="1"/>
              <a:t>mose</a:t>
            </a:r>
            <a:r>
              <a:rPr lang="en-US" altLang="en-US" dirty="0"/>
              <a:t>-a-dean)</a:t>
            </a:r>
          </a:p>
          <a:p>
            <a:r>
              <a:rPr lang="en-US" altLang="en-US" dirty="0"/>
              <a:t>Iran wanted to nationalize its oil fields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CIA Operation AJAX-</a:t>
            </a:r>
            <a:r>
              <a:rPr lang="en-US" altLang="en-US" dirty="0"/>
              <a:t>remove </a:t>
            </a:r>
            <a:r>
              <a:rPr lang="en-US" altLang="en-US" dirty="0" err="1"/>
              <a:t>Mossadeq</a:t>
            </a:r>
            <a:r>
              <a:rPr lang="en-US" altLang="en-US" dirty="0"/>
              <a:t> from power and install Shah Reza Pahlavi</a:t>
            </a:r>
          </a:p>
        </p:txBody>
      </p:sp>
    </p:spTree>
    <p:extLst>
      <p:ext uri="{BB962C8B-B14F-4D97-AF65-F5344CB8AC3E}">
        <p14:creationId xmlns:p14="http://schemas.microsoft.com/office/powerpoint/2010/main" val="12112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8763000" cy="1143000"/>
          </a:xfrm>
        </p:spPr>
        <p:txBody>
          <a:bodyPr/>
          <a:lstStyle/>
          <a:p>
            <a:r>
              <a:rPr lang="en-US" altLang="en-US"/>
              <a:t>2. Vietnam (Loss)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5257800" cy="4800600"/>
          </a:xfrm>
        </p:spPr>
        <p:txBody>
          <a:bodyPr/>
          <a:lstStyle/>
          <a:p>
            <a:r>
              <a:rPr lang="en-US" altLang="en-US"/>
              <a:t>Fall of Dien Bien Phu (1954)</a:t>
            </a:r>
          </a:p>
          <a:p>
            <a:r>
              <a:rPr lang="en-US" altLang="en-US"/>
              <a:t>US paying 80% of the French costs of the War</a:t>
            </a:r>
          </a:p>
          <a:p>
            <a:r>
              <a:rPr lang="en-US" altLang="en-US"/>
              <a:t>French lose battle to Vietminh</a:t>
            </a:r>
          </a:p>
          <a:p>
            <a:r>
              <a:rPr lang="en-US" altLang="en-US"/>
              <a:t>Allies set up Geneva Conference to split Vietnam @ 17</a:t>
            </a:r>
            <a:r>
              <a:rPr lang="en-US" altLang="en-US" baseline="30000"/>
              <a:t>th</a:t>
            </a:r>
            <a:r>
              <a:rPr lang="en-US" altLang="en-US"/>
              <a:t> parallel</a:t>
            </a:r>
          </a:p>
          <a:p>
            <a:pPr lvl="1"/>
            <a:r>
              <a:rPr lang="en-US" altLang="en-US"/>
              <a:t>North-Communist-Ho Chi Minh</a:t>
            </a:r>
          </a:p>
          <a:p>
            <a:pPr lvl="1"/>
            <a:r>
              <a:rPr lang="en-US" altLang="en-US"/>
              <a:t>South-Nationalist-Ngo Dinh Diem</a:t>
            </a:r>
          </a:p>
          <a:p>
            <a:r>
              <a:rPr lang="en-US" altLang="en-US"/>
              <a:t>“Laos is the cork in the bottle to contain communism”</a:t>
            </a:r>
          </a:p>
          <a:p>
            <a:endParaRPr lang="en-US" altLang="en-US"/>
          </a:p>
        </p:txBody>
      </p:sp>
      <p:pic>
        <p:nvPicPr>
          <p:cNvPr id="31748" name="Content Placeholder 4" descr="DienBienPhu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9064" y="1600200"/>
            <a:ext cx="2928937" cy="4876800"/>
          </a:xfrm>
        </p:spPr>
      </p:pic>
    </p:spTree>
    <p:extLst>
      <p:ext uri="{BB962C8B-B14F-4D97-AF65-F5344CB8AC3E}">
        <p14:creationId xmlns:p14="http://schemas.microsoft.com/office/powerpoint/2010/main" val="30263667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Guatemala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746760" y="1371600"/>
            <a:ext cx="4343400" cy="4525963"/>
          </a:xfrm>
        </p:spPr>
        <p:txBody>
          <a:bodyPr/>
          <a:lstStyle/>
          <a:p>
            <a:r>
              <a:rPr lang="en-US" altLang="en-US" dirty="0"/>
              <a:t>July 1954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Second instance of CIA involvement</a:t>
            </a:r>
          </a:p>
          <a:p>
            <a:r>
              <a:rPr lang="en-US" altLang="en-US" dirty="0"/>
              <a:t>Overthrew the </a:t>
            </a:r>
            <a:r>
              <a:rPr lang="en-US" altLang="en-US" dirty="0" err="1"/>
              <a:t>Arbenz</a:t>
            </a:r>
            <a:r>
              <a:rPr lang="en-US" altLang="en-US" dirty="0"/>
              <a:t> government</a:t>
            </a:r>
          </a:p>
          <a:p>
            <a:endParaRPr lang="en-US" altLang="en-US" dirty="0"/>
          </a:p>
          <a:p>
            <a:r>
              <a:rPr lang="en-US" altLang="en-US" dirty="0"/>
              <a:t>Why?</a:t>
            </a:r>
          </a:p>
          <a:p>
            <a:r>
              <a:rPr lang="en-US" altLang="en-US" dirty="0"/>
              <a:t>Chiquita Bananas?</a:t>
            </a:r>
          </a:p>
          <a:p>
            <a:pPr lvl="1"/>
            <a:r>
              <a:rPr lang="en-US" altLang="en-US" dirty="0"/>
              <a:t>United Fruit Company had land taken away</a:t>
            </a:r>
          </a:p>
        </p:txBody>
      </p:sp>
      <p:pic>
        <p:nvPicPr>
          <p:cNvPr id="32772" name="Content Placeholder 4" descr="Guatemala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6187" y="1371599"/>
            <a:ext cx="4879090" cy="3690257"/>
          </a:xfrm>
        </p:spPr>
      </p:pic>
    </p:spTree>
    <p:extLst>
      <p:ext uri="{BB962C8B-B14F-4D97-AF65-F5344CB8AC3E}">
        <p14:creationId xmlns:p14="http://schemas.microsoft.com/office/powerpoint/2010/main" val="19372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943100" y="76201"/>
            <a:ext cx="4648200" cy="639763"/>
          </a:xfrm>
        </p:spPr>
        <p:txBody>
          <a:bodyPr/>
          <a:lstStyle/>
          <a:p>
            <a:r>
              <a:rPr lang="en-US" altLang="en-US" dirty="0"/>
              <a:t> Cuba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838200"/>
            <a:ext cx="5181600" cy="5867400"/>
          </a:xfrm>
        </p:spPr>
        <p:txBody>
          <a:bodyPr/>
          <a:lstStyle/>
          <a:p>
            <a:r>
              <a:rPr lang="en-US" altLang="en-US"/>
              <a:t>Turns communist in 1959</a:t>
            </a:r>
          </a:p>
          <a:p>
            <a:r>
              <a:rPr lang="en-US" altLang="en-US"/>
              <a:t>Revolution led by Dr. Fidel Castro (Overthrows the Batista Government)</a:t>
            </a:r>
          </a:p>
          <a:p>
            <a:r>
              <a:rPr lang="en-US" altLang="en-US"/>
              <a:t>Castro needs help from someone to consolidate power</a:t>
            </a:r>
          </a:p>
          <a:p>
            <a:pPr lvl="1"/>
            <a:r>
              <a:rPr lang="en-US" altLang="en-US"/>
              <a:t>Turns to USSR (90 miles from Florida)</a:t>
            </a:r>
          </a:p>
          <a:p>
            <a:r>
              <a:rPr lang="en-US" altLang="en-US"/>
              <a:t>U.S. Reaction</a:t>
            </a:r>
          </a:p>
          <a:p>
            <a:pPr lvl="1"/>
            <a:r>
              <a:rPr lang="en-US" altLang="en-US"/>
              <a:t>US no longer trades w/ Cuba (Sugar)</a:t>
            </a:r>
          </a:p>
          <a:p>
            <a:pPr lvl="1"/>
            <a:r>
              <a:rPr lang="en-US" altLang="en-US"/>
              <a:t>No more Tourism (Las Vegas)</a:t>
            </a:r>
          </a:p>
          <a:p>
            <a:pPr lvl="1"/>
            <a:r>
              <a:rPr lang="en-US" altLang="en-US" b="1">
                <a:solidFill>
                  <a:srgbClr val="FF0000"/>
                </a:solidFill>
              </a:rPr>
              <a:t>The CIA begins a program to overthrow Castro</a:t>
            </a:r>
          </a:p>
        </p:txBody>
      </p:sp>
      <p:pic>
        <p:nvPicPr>
          <p:cNvPr id="33796" name="Content Placeholder 4" descr="cuba-flag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228600"/>
            <a:ext cx="3657600" cy="1828800"/>
          </a:xfrm>
        </p:spPr>
      </p:pic>
      <p:pic>
        <p:nvPicPr>
          <p:cNvPr id="33797" name="Picture 6" descr="Cast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6" y="2133600"/>
            <a:ext cx="32734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86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Sputnik 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October 4, 1957</a:t>
            </a:r>
          </a:p>
          <a:p>
            <a:r>
              <a:rPr lang="en-US" altLang="en-US"/>
              <a:t>Means “Baby Moon”</a:t>
            </a:r>
          </a:p>
          <a:p>
            <a:r>
              <a:rPr lang="en-US" altLang="en-US"/>
              <a:t>First Satellite to orbit the Earth</a:t>
            </a:r>
          </a:p>
          <a:p>
            <a:pPr lvl="1"/>
            <a:r>
              <a:rPr lang="en-US" altLang="en-US"/>
              <a:t>Won the Space Race!</a:t>
            </a:r>
          </a:p>
          <a:p>
            <a:r>
              <a:rPr lang="en-US" altLang="en-US"/>
              <a:t>Orbited every 96 minutes</a:t>
            </a:r>
          </a:p>
          <a:p>
            <a:pPr lvl="1"/>
            <a:r>
              <a:rPr lang="en-US" altLang="en-US"/>
              <a:t>Later versions carried a dog!</a:t>
            </a:r>
          </a:p>
          <a:p>
            <a:endParaRPr lang="en-US" altLang="en-US"/>
          </a:p>
        </p:txBody>
      </p:sp>
      <p:pic>
        <p:nvPicPr>
          <p:cNvPr id="39940" name="Content Placeholder 4" descr="Sputnik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1524001"/>
            <a:ext cx="4267200" cy="3497263"/>
          </a:xfrm>
        </p:spPr>
      </p:pic>
    </p:spTree>
    <p:extLst>
      <p:ext uri="{BB962C8B-B14F-4D97-AF65-F5344CB8AC3E}">
        <p14:creationId xmlns:p14="http://schemas.microsoft.com/office/powerpoint/2010/main" val="428947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 Response to Sputnik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1. NASA-Organized a space program for the country</a:t>
            </a:r>
          </a:p>
          <a:p>
            <a:r>
              <a:rPr lang="en-US" altLang="en-US"/>
              <a:t>2. NDEA-National Defense Education Act</a:t>
            </a:r>
          </a:p>
          <a:p>
            <a:pPr lvl="1"/>
            <a:r>
              <a:rPr lang="en-US" altLang="en-US"/>
              <a:t>US would give billions for educating high-school students in Math and Science.</a:t>
            </a:r>
          </a:p>
        </p:txBody>
      </p:sp>
      <p:pic>
        <p:nvPicPr>
          <p:cNvPr id="40964" name="Picture 3" descr="NASA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4343401"/>
            <a:ext cx="2857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29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Bell Work #</a:t>
            </a:r>
            <a:r>
              <a:rPr lang="en-US" altLang="en-US"/>
              <a:t>23—Page 50</a:t>
            </a:r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9858" y="2052485"/>
            <a:ext cx="8087032" cy="1457632"/>
          </a:xfrm>
        </p:spPr>
        <p:txBody>
          <a:bodyPr/>
          <a:lstStyle/>
          <a:p>
            <a:pPr marL="27384" indent="0">
              <a:buNone/>
              <a:defRPr/>
            </a:pPr>
            <a:r>
              <a:rPr lang="en-US" dirty="0"/>
              <a:t>Describe where you think Eisenhower did the best job using his foreign policy.</a:t>
            </a:r>
          </a:p>
          <a:p>
            <a:pPr marL="27384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7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Nationalize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transfer (a major branch of industry or commerce) from private to state ownership or control.</a:t>
            </a:r>
          </a:p>
        </p:txBody>
      </p:sp>
    </p:spTree>
    <p:extLst>
      <p:ext uri="{BB962C8B-B14F-4D97-AF65-F5344CB8AC3E}">
        <p14:creationId xmlns:p14="http://schemas.microsoft.com/office/powerpoint/2010/main" val="2424238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129862" y="1828800"/>
            <a:ext cx="8508123" cy="898634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marL="26194" indent="0">
              <a:buNone/>
            </a:pPr>
            <a:r>
              <a:rPr lang="en-US" altLang="en-US" b="1" dirty="0">
                <a:solidFill>
                  <a:srgbClr val="C00000"/>
                </a:solidFill>
              </a:rPr>
              <a:t>Change the Korean Section to Soviet Union</a:t>
            </a:r>
          </a:p>
        </p:txBody>
      </p:sp>
      <p:sp>
        <p:nvSpPr>
          <p:cNvPr id="21511" name="TextBox 3"/>
          <p:cNvSpPr txBox="1">
            <a:spLocks noChangeArrowheads="1"/>
          </p:cNvSpPr>
          <p:nvPr/>
        </p:nvSpPr>
        <p:spPr bwMode="auto">
          <a:xfrm>
            <a:off x="7567152" y="1021364"/>
            <a:ext cx="4572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2069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Open Skies Initiative </a:t>
            </a:r>
          </a:p>
        </p:txBody>
      </p:sp>
      <p:pic>
        <p:nvPicPr>
          <p:cNvPr id="35843" name="Content Placeholder 4" descr="B5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1524000"/>
            <a:ext cx="5197475" cy="4065588"/>
          </a:xfrm>
        </p:spPr>
      </p:pic>
      <p:sp>
        <p:nvSpPr>
          <p:cNvPr id="25604" name="Content Placeholder 3"/>
          <p:cNvSpPr>
            <a:spLocks noGrp="1"/>
          </p:cNvSpPr>
          <p:nvPr>
            <p:ph sz="half" idx="2"/>
          </p:nvPr>
        </p:nvSpPr>
        <p:spPr>
          <a:xfrm>
            <a:off x="6858000" y="1600201"/>
            <a:ext cx="3657600" cy="4525963"/>
          </a:xfrm>
        </p:spPr>
        <p:txBody>
          <a:bodyPr/>
          <a:lstStyle/>
          <a:p>
            <a:r>
              <a:rPr lang="en-US" altLang="en-US" dirty="0"/>
              <a:t>1955</a:t>
            </a:r>
          </a:p>
          <a:p>
            <a:r>
              <a:rPr lang="en-US" altLang="en-US" dirty="0"/>
              <a:t>Proposed Treaty between US &amp; USSR that would allow each country to fly over the other.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822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509" y="1828801"/>
            <a:ext cx="57824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white"/>
                </a:solidFill>
                <a:latin typeface="Arial" charset="0"/>
              </a:rPr>
              <a:t>July 1957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prstClr val="white"/>
                </a:solidFill>
                <a:latin typeface="Arial" charset="0"/>
              </a:rPr>
              <a:t>President  Eisenhower received permission from Pakistan for the U.S. to establish a secret intelligence facility called the Peshawar Air Station. 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prstClr val="white"/>
                </a:solidFill>
                <a:latin typeface="Arial" charset="0"/>
              </a:rPr>
              <a:t>The U-2 spy plane could monitor Soviet missile test sites, key infrastructure, and communications. </a:t>
            </a:r>
          </a:p>
        </p:txBody>
      </p:sp>
      <p:pic>
        <p:nvPicPr>
          <p:cNvPr id="52226" name="Picture 2" descr="http://upload.wikimedia.org/wikipedia/commons/thumb/8/8a/U2_GrandSlam.png/450px-U2_GrandSl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1752601"/>
            <a:ext cx="42862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U2 Spy Pl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5" b="5167"/>
          <a:stretch>
            <a:fillRect/>
          </a:stretch>
        </p:blipFill>
        <p:spPr bwMode="auto">
          <a:xfrm>
            <a:off x="6710363" y="4724400"/>
            <a:ext cx="34290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1981200" y="274638"/>
            <a:ext cx="82296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4D2D0"/>
                </a:solidFill>
              </a:rPr>
              <a:t> U-2 </a:t>
            </a:r>
            <a:r>
              <a:rPr lang="en-US" altLang="en-US" sz="4400">
                <a:solidFill>
                  <a:srgbClr val="D4D2D0"/>
                </a:solidFill>
              </a:rPr>
              <a:t>Spy Plane</a:t>
            </a:r>
            <a:endParaRPr lang="en-US" altLang="en-US" sz="4400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79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508125" y="304800"/>
            <a:ext cx="9264650" cy="685800"/>
          </a:xfrm>
        </p:spPr>
        <p:txBody>
          <a:bodyPr/>
          <a:lstStyle/>
          <a:p>
            <a:pPr algn="ctr"/>
            <a:r>
              <a:rPr lang="en-US" altLang="en-US"/>
              <a:t>Dealings w/USSR: </a:t>
            </a:r>
            <a:r>
              <a:rPr lang="en-US" altLang="en-US" b="1">
                <a:solidFill>
                  <a:srgbClr val="FF0000"/>
                </a:solidFill>
              </a:rPr>
              <a:t>A Beautiful Day?</a:t>
            </a:r>
            <a:br>
              <a:rPr lang="en-US" altLang="en-US" b="1">
                <a:solidFill>
                  <a:srgbClr val="FF0000"/>
                </a:solidFill>
              </a:rPr>
            </a:b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241663" y="990600"/>
            <a:ext cx="5099570" cy="5715000"/>
          </a:xfrm>
        </p:spPr>
        <p:txBody>
          <a:bodyPr/>
          <a:lstStyle/>
          <a:p>
            <a:r>
              <a:rPr lang="en-US" altLang="en-US" sz="2400" dirty="0"/>
              <a:t>Sept. 1959 Nikita Khrushchev was the first Soviet leader to visit the United States</a:t>
            </a:r>
          </a:p>
          <a:p>
            <a:pPr lvl="1"/>
            <a:r>
              <a:rPr lang="en-US" altLang="en-US" sz="2400" dirty="0"/>
              <a:t>Visits 3 Places</a:t>
            </a:r>
          </a:p>
          <a:p>
            <a:pPr lvl="2"/>
            <a:r>
              <a:rPr lang="en-US" altLang="en-US" sz="2400" dirty="0"/>
              <a:t>Washington D.C.</a:t>
            </a:r>
          </a:p>
          <a:p>
            <a:pPr lvl="2"/>
            <a:r>
              <a:rPr lang="en-US" altLang="en-US" sz="2400" dirty="0"/>
              <a:t>Hollywood (CA)</a:t>
            </a:r>
          </a:p>
          <a:p>
            <a:pPr lvl="2"/>
            <a:r>
              <a:rPr lang="en-US" altLang="en-US" sz="2400" dirty="0"/>
              <a:t>Pittsburgh, PA</a:t>
            </a:r>
          </a:p>
          <a:p>
            <a:pPr lvl="2"/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Eisenhower and Khrushchev meet and agree to discuss: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Lowering the  nuclear bomb #’s and how to deal with the city of Berlin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/>
              <a:t>60’:  All is well - see you in Paris in May!</a:t>
            </a:r>
          </a:p>
        </p:txBody>
      </p:sp>
      <p:pic>
        <p:nvPicPr>
          <p:cNvPr id="45063" name="Picture 7" descr="http://www.history.com/s3static/video-thumbnails/AETN-History_Prod/24/151/History_Eisenhower_Welcomes_Khrushchev_Speech_SF_still_624x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97" y="4162788"/>
            <a:ext cx="437832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124949" y="697768"/>
            <a:ext cx="4910522" cy="4350661"/>
            <a:chOff x="3600930" y="698195"/>
            <a:chExt cx="4910662" cy="4349422"/>
          </a:xfrm>
        </p:grpSpPr>
        <p:pic>
          <p:nvPicPr>
            <p:cNvPr id="34822" name="Picture 9" descr="http://upravlenie.ucoz.ru/_fr/0/329084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7220" y="698195"/>
              <a:ext cx="4694372" cy="3160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3" name="TextBox 3"/>
            <p:cNvSpPr txBox="1">
              <a:spLocks noChangeArrowheads="1"/>
            </p:cNvSpPr>
            <p:nvPr/>
          </p:nvSpPr>
          <p:spPr bwMode="auto">
            <a:xfrm>
              <a:off x="3600930" y="3847630"/>
              <a:ext cx="2013959" cy="119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dirty="0">
                  <a:solidFill>
                    <a:prstClr val="white"/>
                  </a:solidFill>
                </a:rPr>
                <a:t>With the “Can-Can” stars Frank Sinatra and Shirley MacLaine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562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Francis Gary Power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r="8000"/>
          <a:stretch>
            <a:fillRect/>
          </a:stretch>
        </p:blipFill>
        <p:spPr bwMode="auto">
          <a:xfrm>
            <a:off x="6861901" y="1193031"/>
            <a:ext cx="1635125" cy="334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0891" y="1524000"/>
            <a:ext cx="56475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white"/>
                </a:solidFill>
                <a:latin typeface="Arial" charset="0"/>
              </a:rPr>
              <a:t>May 1 1960</a:t>
            </a:r>
          </a:p>
          <a:p>
            <a:pPr marL="342900" indent="-342900" defTabSz="9144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Col. Francis Gary Powers’ plane was shot down over Soviet airspace.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  <a:latin typeface="Arial" charset="0"/>
              </a:rPr>
              <a:t>The U-2 spy plane was 15 miles over the Soviet Union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  <a:latin typeface="Arial" charset="0"/>
              </a:rPr>
              <a:t>The Soviets shot it down with a guided missile. </a:t>
            </a:r>
            <a:endParaRPr lang="en-US" sz="2000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37891" name="Picture 2" descr="http://upload.wikimedia.org/wikipedia/commons/thumb/f/f9/Francis_Gary_Powers_U2_at_Moscow.jpg/250px-Francis_Gary_Powers_U2_at_Mosc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94" y="4186646"/>
            <a:ext cx="3544853" cy="236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1981200" y="274638"/>
            <a:ext cx="82296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>
                <a:solidFill>
                  <a:srgbClr val="D4D2D0"/>
                </a:solidFill>
              </a:rPr>
              <a:t>U-2 Spy Incident</a:t>
            </a:r>
          </a:p>
        </p:txBody>
      </p:sp>
    </p:spTree>
    <p:extLst>
      <p:ext uri="{BB962C8B-B14F-4D97-AF65-F5344CB8AC3E}">
        <p14:creationId xmlns:p14="http://schemas.microsoft.com/office/powerpoint/2010/main" val="354205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7467600" cy="1143000"/>
          </a:xfrm>
        </p:spPr>
        <p:txBody>
          <a:bodyPr/>
          <a:lstStyle/>
          <a:p>
            <a:r>
              <a:rPr lang="en-US" altLang="en-US" b="1" dirty="0"/>
              <a:t>U-2 Incident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3920" y="1371599"/>
            <a:ext cx="4053840" cy="4950824"/>
          </a:xfrm>
        </p:spPr>
        <p:txBody>
          <a:bodyPr/>
          <a:lstStyle/>
          <a:p>
            <a:r>
              <a:rPr lang="en-US" altLang="en-US" dirty="0"/>
              <a:t>US denies any knowledge-it’s a weather balloon</a:t>
            </a:r>
          </a:p>
          <a:p>
            <a:r>
              <a:rPr lang="en-US" altLang="en-US" dirty="0" err="1"/>
              <a:t>Khruschev</a:t>
            </a:r>
            <a:r>
              <a:rPr lang="en-US" altLang="en-US" dirty="0"/>
              <a:t> produces evidence of plane and pilot at Paris Conference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prstClr val="white"/>
                </a:solidFill>
                <a:latin typeface="Arial" charset="0"/>
              </a:rPr>
              <a:t>This Incident causes a new rift between the US and Soviets.</a:t>
            </a:r>
          </a:p>
          <a:p>
            <a:r>
              <a:rPr lang="en-US" sz="2800" dirty="0">
                <a:solidFill>
                  <a:prstClr val="white"/>
                </a:solidFill>
                <a:latin typeface="Arial" charset="0"/>
                <a:hlinkClick r:id="rId2"/>
              </a:rPr>
              <a:t>U-2</a:t>
            </a:r>
            <a:endParaRPr lang="en-US" sz="2800" dirty="0">
              <a:solidFill>
                <a:prstClr val="white"/>
              </a:solidFill>
              <a:latin typeface="Arial" charset="0"/>
            </a:endParaRPr>
          </a:p>
          <a:p>
            <a:endParaRPr lang="en-US" altLang="en-US" dirty="0"/>
          </a:p>
        </p:txBody>
      </p:sp>
      <p:pic>
        <p:nvPicPr>
          <p:cNvPr id="38916" name="Content Placeholder 4" descr="U2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839914"/>
            <a:ext cx="4876800" cy="3951287"/>
          </a:xfrm>
        </p:spPr>
      </p:pic>
    </p:spTree>
    <p:extLst>
      <p:ext uri="{BB962C8B-B14F-4D97-AF65-F5344CB8AC3E}">
        <p14:creationId xmlns:p14="http://schemas.microsoft.com/office/powerpoint/2010/main" val="315068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Korean War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“I shall go to Korea.”</a:t>
            </a:r>
          </a:p>
          <a:p>
            <a:r>
              <a:rPr lang="en-US" altLang="en-US" b="1">
                <a:solidFill>
                  <a:srgbClr val="FF0000"/>
                </a:solidFill>
              </a:rPr>
              <a:t>Threatened to use nuclear weapons to end the war</a:t>
            </a:r>
          </a:p>
          <a:p>
            <a:r>
              <a:rPr lang="en-US" altLang="en-US"/>
              <a:t>Ceasefire signed in July 1953</a:t>
            </a:r>
          </a:p>
        </p:txBody>
      </p:sp>
      <p:pic>
        <p:nvPicPr>
          <p:cNvPr id="27652" name="Content Placeholder 4" descr="IkeKore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676400"/>
            <a:ext cx="4876800" cy="4572000"/>
          </a:xfrm>
        </p:spPr>
      </p:pic>
    </p:spTree>
    <p:extLst>
      <p:ext uri="{BB962C8B-B14F-4D97-AF65-F5344CB8AC3E}">
        <p14:creationId xmlns:p14="http://schemas.microsoft.com/office/powerpoint/2010/main" val="296533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4832</TotalTime>
  <Words>662</Words>
  <Application>Microsoft Office PowerPoint</Application>
  <PresentationFormat>Widescreen</PresentationFormat>
  <Paragraphs>96</Paragraphs>
  <Slides>18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Franklin Gothic Book</vt:lpstr>
      <vt:lpstr>Wingdings 2</vt:lpstr>
      <vt:lpstr>Technic</vt:lpstr>
      <vt:lpstr>Office Theme</vt:lpstr>
      <vt:lpstr>Bell Work 11/18—Page 27</vt:lpstr>
      <vt:lpstr>Nationalize</vt:lpstr>
      <vt:lpstr>PowerPoint Presentation</vt:lpstr>
      <vt:lpstr>Open Skies Initiative </vt:lpstr>
      <vt:lpstr>PowerPoint Presentation</vt:lpstr>
      <vt:lpstr>Dealings w/USSR: A Beautiful Day? </vt:lpstr>
      <vt:lpstr>PowerPoint Presentation</vt:lpstr>
      <vt:lpstr>U-2 Incident </vt:lpstr>
      <vt:lpstr>Korean War </vt:lpstr>
      <vt:lpstr> China </vt:lpstr>
      <vt:lpstr>Suez Crisis </vt:lpstr>
      <vt:lpstr>Iran </vt:lpstr>
      <vt:lpstr>2. Vietnam (Loss)</vt:lpstr>
      <vt:lpstr> Guatemala </vt:lpstr>
      <vt:lpstr> Cuba </vt:lpstr>
      <vt:lpstr> Sputnik </vt:lpstr>
      <vt:lpstr>US Response to Sputnik</vt:lpstr>
      <vt:lpstr>Bell Work #23—Page 50</vt:lpstr>
    </vt:vector>
  </TitlesOfParts>
  <Company>SKPS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Korean War</dc:title>
  <dc:creator>Deanne Bello</dc:creator>
  <cp:lastModifiedBy>Patrick Ackerman</cp:lastModifiedBy>
  <cp:revision>20</cp:revision>
  <dcterms:created xsi:type="dcterms:W3CDTF">2016-11-29T23:10:00Z</dcterms:created>
  <dcterms:modified xsi:type="dcterms:W3CDTF">2019-11-18T18:45:30Z</dcterms:modified>
</cp:coreProperties>
</file>