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2" r:id="rId2"/>
    <p:sldId id="334" r:id="rId3"/>
    <p:sldId id="335" r:id="rId4"/>
    <p:sldId id="308" r:id="rId5"/>
    <p:sldId id="309" r:id="rId6"/>
    <p:sldId id="262" r:id="rId7"/>
    <p:sldId id="311" r:id="rId8"/>
    <p:sldId id="265" r:id="rId9"/>
    <p:sldId id="336" r:id="rId10"/>
    <p:sldId id="331" r:id="rId11"/>
    <p:sldId id="337" r:id="rId12"/>
    <p:sldId id="338" r:id="rId13"/>
    <p:sldId id="34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>
        <p:scale>
          <a:sx n="72" d="100"/>
          <a:sy n="72" d="100"/>
        </p:scale>
        <p:origin x="72" y="4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3FCC-7687-49CD-A997-02CA6905737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3CAC2-268E-4B0C-868D-E7756CE27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1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3EEE5EF-D911-4A50-B49E-5DD2F1E960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59B8DE6-8A39-40F0-B97F-862442A84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Bell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12AB45F-A33B-4034-A72D-B340B3E8E3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30F159-F0CE-4121-A8E3-5841FEF87E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18E87F60-F3F7-48EB-B4FE-9AF746599C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0D17D1EB-927F-49FA-875A-851B291BC5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5F63862-5425-433E-9BD3-1E9BDFC36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70C5B-E924-4B1D-A47E-F3DD894DF74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750A2B86-79AA-442D-93FA-60C53375DA83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2F4B9D4F-1731-426E-B207-382FC31DF27F}"/>
              </a:ext>
            </a:extLst>
          </p:cNvPr>
          <p:cNvSpPr>
            <a:spLocks/>
          </p:cNvSpPr>
          <p:nvPr/>
        </p:nvSpPr>
        <p:spPr bwMode="auto">
          <a:xfrm>
            <a:off x="8140700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CAE3911D-CBDD-4170-8492-C3DA7AEF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E62A6-AB07-46C8-90AC-F288FE3A0318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85C1864D-F945-495E-88E7-9EB8DDC5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750D095A-6671-4544-8E47-14278F38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1385-09BA-47FA-83EF-CE5757109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39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D44C471-EDE4-498B-A728-93361114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B97D-8AD9-48F7-B766-BADC9102983B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B336965-B946-4E85-AE57-ED3F1073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DEEF190-0771-4C26-A170-805C0600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1E70-F2DD-495A-82DF-7E88CDC62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5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D41E5A6-A0ED-42EE-9A66-204A9B65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636F-8B24-4AA2-BC37-EA38C88BF0AB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A9B17C0-A1DE-4F41-ADB8-C34D09BD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C4E24F8-FA49-4EBA-B9F1-42BBCC05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B1A8-261D-4E7D-9B22-EEE9952AC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5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CC8CA44-1741-4619-A064-17214D73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2E32-B615-45B4-AE16-66F12965B5FC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F43C3A2-3A6B-4488-8F34-941C019C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7FE0A92-74FC-4BA1-AE8F-57C1F767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3AFE-4665-478E-BB16-D57365788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20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A50310B4-9913-4CBD-B8E1-3271D6B9501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042E2CF6-1EF2-464E-8B07-4FE02879E01E}"/>
              </a:ext>
            </a:extLst>
          </p:cNvPr>
          <p:cNvSpPr>
            <a:spLocks/>
          </p:cNvSpPr>
          <p:nvPr/>
        </p:nvSpPr>
        <p:spPr bwMode="auto">
          <a:xfrm>
            <a:off x="8140700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F0C84AF-77A6-467E-8B14-C1613695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8B77-C9AE-423C-9681-9E3F46CDC36A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0AB0B31-7F62-4A18-B4A5-3B9F9A72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FEFD8F0-DA61-49E1-A33B-9B83F68C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509-8F37-4340-BBC6-DDAAC621B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724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90C0B69-60E9-4558-92E8-3621F1C4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8BCD-C749-467B-BB82-BD9906143C8D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E820352-9BE0-43A0-A9A9-0253DC90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99F3FB0-CE8D-40A4-8EB6-E520396A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CE11-2B9E-46BA-B923-00CA76BF4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65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878EC-0176-4907-B1B7-A6D858EF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8BE6-9E29-437A-A5C3-0AA34EDD82E3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96500-C3B2-452E-A83C-05962B55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371DF-B068-445D-972A-C8E514C4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0DCC-5AEA-40D9-87A8-59CD95CA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6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DBEA0671-5062-462C-BD9D-3FBC9EED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CA16-20F0-4911-8DB2-7EB2ABAFE4E2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2F002E8-7BA0-463E-A56E-7D8FB6AB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3FC5CBA-F714-4BC6-866A-A0DE8A94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325B-D9AF-450D-A457-ED3E0A2F4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6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9618DF72-0018-420F-8717-1ECDDC4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58BB-D615-4B3F-BAE7-5B0B102F9EB6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422130E-2EC3-4DFC-AA63-45AF0BB6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2CC5B035-6FB1-4D89-A704-4F01D0FB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AAA80-547E-4307-A842-81FD00711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76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64737-DBC3-4AB6-BE8D-DC2E4261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57D5-294B-49C7-AA65-DF27FD33DC09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D835E-31B0-47A5-A7EF-BABF433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64EE4-98DC-4290-AB6A-BF3624DE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5963" y="6421438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54A90-90BE-46B0-B678-FFE37D080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2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B2542-0198-4A9F-973C-507B1B04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6277-1846-43D1-A29C-CCCF2FD3BA30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7BB7A-0469-416D-840E-0AF58487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AAD85-6665-4B36-9E25-48A1E9A9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8792-2350-4166-9C8D-B278AE816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77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B1335747-9F94-45C1-9A19-0ABC06836A12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240288D-B25A-4748-9E0D-2828BA1ED5C5}"/>
              </a:ext>
            </a:extLst>
          </p:cNvPr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504B76FC-0F28-4023-903D-8B6D6F9164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D86271C3-FE0B-4306-B3A5-BCF42A0C66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7481692-1AF0-432E-8F0A-F27383212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21438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AD14E-E994-4283-A54B-C156FF734242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CD4ED7E-A039-43EE-B92B-5B049379F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421438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57BBD80-C507-4725-926E-543162273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1200" y="6421438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fld id="{60C89DFD-2C63-4AC5-864A-AE93B53BB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542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Wc7Yz_rnTY?t=1h15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uclearsecrecy.com/nukemap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liticalfriendster.com/showPerson.php?id=1843&amp;name=Allen-Dulle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6BB8E828-FE9E-48F3-A7C3-885FCD9E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Bell Work (Left side of #26)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0DB3A2-7C43-444F-BB96-081665087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en-US" dirty="0"/>
              <a:t>Create a Resume for Dwight Eisenhower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en-US" dirty="0"/>
              <a:t>Include: 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en-US" dirty="0"/>
              <a:t>The two greatest achievements.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en-US" dirty="0"/>
              <a:t>His best attribute.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7901BBAD-0A57-448D-9E03-D4C6E485D08E}"/>
              </a:ext>
            </a:extLst>
          </p:cNvPr>
          <p:cNvSpPr txBox="1">
            <a:spLocks/>
          </p:cNvSpPr>
          <p:nvPr/>
        </p:nvSpPr>
        <p:spPr bwMode="auto">
          <a:xfrm>
            <a:off x="838200" y="1676400"/>
            <a:ext cx="10515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45720" bIns="0" anchor="b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2313" indent="-2730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4888" indent="-255588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79525" indent="-236538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89075" indent="-182563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462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034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606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178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/>
              </a:rPr>
              <a:t>The Bomb 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1:15– 1:36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0C27B10-96B6-4AC9-A72A-C2548E41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013F871-4086-4702-B571-2414E45BB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655" y="1295400"/>
            <a:ext cx="3957145" cy="3810000"/>
          </a:xfrm>
        </p:spPr>
        <p:txBody>
          <a:bodyPr/>
          <a:lstStyle/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Section 3: </a:t>
            </a:r>
          </a:p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 dirty="0"/>
              <a:t>Nuke Map:</a:t>
            </a:r>
          </a:p>
        </p:txBody>
      </p:sp>
      <p:pic>
        <p:nvPicPr>
          <p:cNvPr id="35844" name="Picture 4" descr="Image result for lined paper">
            <a:extLst>
              <a:ext uri="{FF2B5EF4-FFF2-40B4-BE49-F238E27FC236}">
                <a16:creationId xmlns:a16="http://schemas.microsoft.com/office/drawing/2014/main" id="{54B1687B-8E92-4AB1-8852-EA89D8090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1752600"/>
            <a:ext cx="3714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38A393-6547-4B91-98FE-126D5AB69DB6}"/>
              </a:ext>
            </a:extLst>
          </p:cNvPr>
          <p:cNvCxnSpPr/>
          <p:nvPr/>
        </p:nvCxnSpPr>
        <p:spPr>
          <a:xfrm>
            <a:off x="6502400" y="3124200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1054D2-99B5-44D5-B4DC-C0C2B3417235}"/>
              </a:ext>
            </a:extLst>
          </p:cNvPr>
          <p:cNvCxnSpPr/>
          <p:nvPr/>
        </p:nvCxnSpPr>
        <p:spPr>
          <a:xfrm>
            <a:off x="6502400" y="4343400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3">
            <a:extLst>
              <a:ext uri="{FF2B5EF4-FFF2-40B4-BE49-F238E27FC236}">
                <a16:creationId xmlns:a16="http://schemas.microsoft.com/office/drawing/2014/main" id="{C7E636B8-8075-4D71-A561-D3A131A14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066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5848" name="TextBox 8">
            <a:extLst>
              <a:ext uri="{FF2B5EF4-FFF2-40B4-BE49-F238E27FC236}">
                <a16:creationId xmlns:a16="http://schemas.microsoft.com/office/drawing/2014/main" id="{A4B8F5C1-F838-45E0-8D77-C523BD2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282950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35849" name="TextBox 10">
            <a:extLst>
              <a:ext uri="{FF2B5EF4-FFF2-40B4-BE49-F238E27FC236}">
                <a16:creationId xmlns:a16="http://schemas.microsoft.com/office/drawing/2014/main" id="{FCE6A608-BCDE-4E21-B14C-175BC302A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466725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6">
            <a:extLst>
              <a:ext uri="{FF2B5EF4-FFF2-40B4-BE49-F238E27FC236}">
                <a16:creationId xmlns:a16="http://schemas.microsoft.com/office/drawing/2014/main" id="{9C363741-3CB1-4360-B53F-3D606EA1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828800"/>
            <a:ext cx="548640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/>
              </a:rPr>
              <a:t>Nuke Map</a:t>
            </a:r>
            <a:endParaRPr kumimoji="0" lang="en-US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Type in Keizer Oregon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“fat Man” then “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Tzar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Bomba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Surface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Casualties and Radioactive fallout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C88D-6954-4375-84DC-F669F744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1" y="164280"/>
            <a:ext cx="9956800" cy="555679"/>
          </a:xfrm>
        </p:spPr>
        <p:txBody>
          <a:bodyPr/>
          <a:lstStyle/>
          <a:p>
            <a:r>
              <a:rPr lang="en-US" dirty="0"/>
              <a:t>Nuke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8AAD5-4394-4A3B-9FAE-FE6E0B731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61" y="917028"/>
            <a:ext cx="10804635" cy="4525963"/>
          </a:xfrm>
        </p:spPr>
        <p:txBody>
          <a:bodyPr/>
          <a:lstStyle/>
          <a:p>
            <a:pPr marL="550862" indent="-514350">
              <a:buFont typeface="+mj-lt"/>
              <a:buAutoNum type="arabicPeriod"/>
            </a:pPr>
            <a:r>
              <a:rPr lang="en-US" sz="2800" dirty="0"/>
              <a:t>Write down the </a:t>
            </a:r>
            <a:r>
              <a:rPr lang="en-US" sz="2800" dirty="0">
                <a:solidFill>
                  <a:srgbClr val="92D050"/>
                </a:solidFill>
              </a:rPr>
              <a:t>Fatalities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92D050"/>
                </a:solidFill>
              </a:rPr>
              <a:t>Injuries</a:t>
            </a:r>
            <a:r>
              <a:rPr lang="en-US" sz="2800" dirty="0"/>
              <a:t> for a “Fat Man” and  “</a:t>
            </a:r>
            <a:r>
              <a:rPr lang="en-US" sz="2800" dirty="0" err="1"/>
              <a:t>Tzar</a:t>
            </a:r>
            <a:r>
              <a:rPr lang="en-US" sz="2800" dirty="0"/>
              <a:t> </a:t>
            </a:r>
            <a:r>
              <a:rPr lang="en-US" sz="2800" dirty="0" err="1"/>
              <a:t>Bomba</a:t>
            </a:r>
            <a:r>
              <a:rPr lang="en-US" sz="2800" dirty="0"/>
              <a:t>” bomb in Keizer.</a:t>
            </a:r>
          </a:p>
          <a:p>
            <a:pPr marL="550862" indent="-514350">
              <a:buFont typeface="+mj-lt"/>
              <a:buAutoNum type="arabicPeriod"/>
            </a:pPr>
            <a:r>
              <a:rPr lang="en-US" sz="2800" dirty="0"/>
              <a:t>Write down the </a:t>
            </a:r>
            <a:r>
              <a:rPr lang="en-US" sz="2800" dirty="0">
                <a:solidFill>
                  <a:srgbClr val="92D050"/>
                </a:solidFill>
              </a:rPr>
              <a:t>Fatalities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92D050"/>
                </a:solidFill>
              </a:rPr>
              <a:t>Injuries</a:t>
            </a:r>
            <a:r>
              <a:rPr lang="en-US" sz="2800" dirty="0"/>
              <a:t> for a “</a:t>
            </a:r>
            <a:r>
              <a:rPr lang="en-US" sz="2800" dirty="0" err="1"/>
              <a:t>Tzar</a:t>
            </a:r>
            <a:r>
              <a:rPr lang="en-US" sz="2800" dirty="0"/>
              <a:t> </a:t>
            </a:r>
            <a:r>
              <a:rPr lang="en-US" sz="2800" dirty="0" err="1"/>
              <a:t>Bomba</a:t>
            </a:r>
            <a:r>
              <a:rPr lang="en-US" sz="2800" dirty="0"/>
              <a:t>” bomb in Los Angeles and New York.</a:t>
            </a:r>
          </a:p>
          <a:p>
            <a:pPr marL="550862" indent="-514350">
              <a:buFont typeface="+mj-lt"/>
              <a:buAutoNum type="arabicPeriod"/>
            </a:pPr>
            <a:r>
              <a:rPr lang="en-US" sz="2800" dirty="0"/>
              <a:t>Which city had more fatalities? Why?</a:t>
            </a:r>
          </a:p>
          <a:p>
            <a:pPr marL="550862" indent="-514350">
              <a:buFont typeface="+mj-lt"/>
              <a:buAutoNum type="arabicPeriod"/>
            </a:pPr>
            <a:r>
              <a:rPr lang="en-US" sz="2800" dirty="0"/>
              <a:t>Which area of the United States would have the least fatalities from a “</a:t>
            </a:r>
            <a:r>
              <a:rPr lang="en-US" sz="2800" dirty="0" err="1"/>
              <a:t>Tzar</a:t>
            </a:r>
            <a:r>
              <a:rPr lang="en-US" sz="2800" dirty="0"/>
              <a:t> </a:t>
            </a:r>
            <a:r>
              <a:rPr lang="en-US" sz="2800" dirty="0" err="1"/>
              <a:t>Bomba</a:t>
            </a:r>
            <a:r>
              <a:rPr lang="en-US" sz="2800" dirty="0"/>
              <a:t>” bomb? (write down the place and #)</a:t>
            </a:r>
          </a:p>
          <a:p>
            <a:pPr marL="550862" indent="-514350">
              <a:buFont typeface="+mj-lt"/>
              <a:buAutoNum type="arabicPeriod"/>
            </a:pPr>
            <a:r>
              <a:rPr lang="en-US" sz="2800" dirty="0"/>
              <a:t>Which area of the world would have the least fatalities from a “</a:t>
            </a:r>
            <a:r>
              <a:rPr lang="en-US" sz="2800" dirty="0" err="1"/>
              <a:t>Tzar</a:t>
            </a:r>
            <a:r>
              <a:rPr lang="en-US" sz="2800" dirty="0"/>
              <a:t> </a:t>
            </a:r>
            <a:r>
              <a:rPr lang="en-US" sz="2800" dirty="0" err="1"/>
              <a:t>Bomba</a:t>
            </a:r>
            <a:r>
              <a:rPr lang="en-US" sz="2800" dirty="0"/>
              <a:t>” bomb? (write down the place and #)</a:t>
            </a:r>
          </a:p>
          <a:p>
            <a:pPr marL="550862" indent="-514350">
              <a:buFont typeface="+mj-lt"/>
              <a:buAutoNum type="arabicPeriod"/>
            </a:pPr>
            <a:r>
              <a:rPr lang="en-US" sz="2800" dirty="0"/>
              <a:t>Which area of the world would have the most fatalities from a “</a:t>
            </a:r>
            <a:r>
              <a:rPr lang="en-US" sz="2800" dirty="0" err="1"/>
              <a:t>Tzar</a:t>
            </a:r>
            <a:r>
              <a:rPr lang="en-US" sz="2800" dirty="0"/>
              <a:t> </a:t>
            </a:r>
            <a:r>
              <a:rPr lang="en-US" sz="2800" dirty="0" err="1"/>
              <a:t>Bomba</a:t>
            </a:r>
            <a:r>
              <a:rPr lang="en-US" sz="2800" dirty="0"/>
              <a:t>” bomb? (write down the place and #)</a:t>
            </a:r>
          </a:p>
          <a:p>
            <a:pPr marL="550862" indent="-514350">
              <a:buFont typeface="+mj-lt"/>
              <a:buAutoNum type="arabicPeriod"/>
            </a:pPr>
            <a:endParaRPr lang="en-US" dirty="0"/>
          </a:p>
          <a:p>
            <a:pPr marL="550862" indent="-514350">
              <a:buFont typeface="+mj-lt"/>
              <a:buAutoNum type="arabicPeriod"/>
            </a:pPr>
            <a:endParaRPr lang="en-US" dirty="0"/>
          </a:p>
          <a:p>
            <a:pPr marL="550862" indent="-514350">
              <a:buFont typeface="+mj-lt"/>
              <a:buAutoNum type="arabicPeriod"/>
            </a:pPr>
            <a:endParaRPr lang="en-US" dirty="0"/>
          </a:p>
          <a:p>
            <a:pPr marL="550862" indent="-514350">
              <a:buFont typeface="+mj-lt"/>
              <a:buAutoNum type="arabicPeriod"/>
            </a:pPr>
            <a:endParaRPr lang="en-US" dirty="0"/>
          </a:p>
          <a:p>
            <a:pPr marL="55086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538EEB9-E4B7-45D4-B288-C9E8FEA4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Page 27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A556EB3B-E593-43E5-85EA-2506F94DF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0"/>
            <a:ext cx="7467600" cy="609600"/>
          </a:xfrm>
        </p:spPr>
        <p:txBody>
          <a:bodyPr/>
          <a:lstStyle/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/>
              <a:t>Divide your paper into 3 equal sections</a:t>
            </a:r>
          </a:p>
        </p:txBody>
      </p:sp>
      <p:pic>
        <p:nvPicPr>
          <p:cNvPr id="25604" name="Picture 4" descr="Image result for lined paper">
            <a:extLst>
              <a:ext uri="{FF2B5EF4-FFF2-40B4-BE49-F238E27FC236}">
                <a16:creationId xmlns:a16="http://schemas.microsoft.com/office/drawing/2014/main" id="{02BA7E59-A3EF-4FC9-B8B4-4AD539F79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3714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767715-3BE3-411A-8A11-F4D26D38239B}"/>
              </a:ext>
            </a:extLst>
          </p:cNvPr>
          <p:cNvCxnSpPr/>
          <p:nvPr/>
        </p:nvCxnSpPr>
        <p:spPr>
          <a:xfrm>
            <a:off x="3505200" y="3276600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C948DA-B2DC-484E-8078-B373149CBB82}"/>
              </a:ext>
            </a:extLst>
          </p:cNvPr>
          <p:cNvCxnSpPr/>
          <p:nvPr/>
        </p:nvCxnSpPr>
        <p:spPr>
          <a:xfrm>
            <a:off x="3434256" y="4632435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5D6AD0E-ED95-4C4A-A5DA-0A4C2303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Page 27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5B7EA17-4BAC-4903-91A8-B288E110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0"/>
            <a:ext cx="3124200" cy="2286000"/>
          </a:xfrm>
        </p:spPr>
        <p:txBody>
          <a:bodyPr/>
          <a:lstStyle/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 b="1">
                <a:solidFill>
                  <a:srgbClr val="C00000"/>
                </a:solidFill>
              </a:rPr>
              <a:t>Section 1: </a:t>
            </a:r>
          </a:p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/>
              <a:t>Describe Eisenhower’s Foreign policy</a:t>
            </a:r>
          </a:p>
        </p:txBody>
      </p:sp>
      <p:pic>
        <p:nvPicPr>
          <p:cNvPr id="26628" name="Picture 4" descr="Image result for lined paper">
            <a:extLst>
              <a:ext uri="{FF2B5EF4-FFF2-40B4-BE49-F238E27FC236}">
                <a16:creationId xmlns:a16="http://schemas.microsoft.com/office/drawing/2014/main" id="{E46AAD6D-79E6-4F2F-89C6-CE39C412A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1752600"/>
            <a:ext cx="3714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35527B-E10A-41C7-A0D7-B0BDCFC871C1}"/>
              </a:ext>
            </a:extLst>
          </p:cNvPr>
          <p:cNvCxnSpPr/>
          <p:nvPr/>
        </p:nvCxnSpPr>
        <p:spPr>
          <a:xfrm>
            <a:off x="6502400" y="3124200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D340-76C0-4A24-B98E-D0D38F7A777F}"/>
              </a:ext>
            </a:extLst>
          </p:cNvPr>
          <p:cNvCxnSpPr/>
          <p:nvPr/>
        </p:nvCxnSpPr>
        <p:spPr>
          <a:xfrm>
            <a:off x="6502400" y="4532586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3">
            <a:extLst>
              <a:ext uri="{FF2B5EF4-FFF2-40B4-BE49-F238E27FC236}">
                <a16:creationId xmlns:a16="http://schemas.microsoft.com/office/drawing/2014/main" id="{C4556FE5-79AD-4717-8BAB-1A3814FE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066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7210F6A-D18A-45CE-B9F6-22CBE747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Foreign Policy- “The New Look”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6F09DAD-B05F-4526-8BB8-0AEBA1E06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3435" y="1371600"/>
            <a:ext cx="4343400" cy="5181600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3200" b="1" dirty="0">
                <a:solidFill>
                  <a:srgbClr val="FFC000"/>
                </a:solidFill>
              </a:rPr>
              <a:t>Massive Retaliation</a:t>
            </a:r>
          </a:p>
          <a:p>
            <a:pPr eaLnBrk="1" hangingPunct="1">
              <a:defRPr/>
            </a:pPr>
            <a:r>
              <a:rPr lang="en-US" sz="2800" dirty="0"/>
              <a:t>A doctrine: The best way to deter an aggressor is to threaten to </a:t>
            </a:r>
            <a:r>
              <a:rPr lang="en-US" sz="2800" b="1" dirty="0">
                <a:solidFill>
                  <a:srgbClr val="92D050"/>
                </a:solidFill>
              </a:rPr>
              <a:t>retaliate</a:t>
            </a:r>
            <a:r>
              <a:rPr lang="en-US" sz="2800" dirty="0">
                <a:solidFill>
                  <a:srgbClr val="92D050"/>
                </a:solidFill>
              </a:rPr>
              <a:t> in much greater force in the event of an attack..</a:t>
            </a:r>
            <a:endParaRPr lang="en-US" altLang="en-US" sz="2800" b="1" dirty="0">
              <a:solidFill>
                <a:srgbClr val="92D05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52AD8-A872-404D-B21C-A195EAB2F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6999" y="1447800"/>
            <a:ext cx="4579884" cy="4678363"/>
          </a:xfrm>
        </p:spPr>
        <p:txBody>
          <a:bodyPr/>
          <a:lstStyle/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3200" b="1" dirty="0">
                <a:solidFill>
                  <a:srgbClr val="FFC000"/>
                </a:solidFill>
              </a:rPr>
              <a:t>Espionage</a:t>
            </a:r>
          </a:p>
          <a:p>
            <a:pPr eaLnBrk="1" hangingPunct="1">
              <a:defRPr/>
            </a:pPr>
            <a:r>
              <a:rPr lang="en-US" sz="2800" dirty="0"/>
              <a:t>The practice of spying or of using spies to obtain information</a:t>
            </a:r>
            <a:r>
              <a:rPr lang="en-US" altLang="en-US" sz="2800" b="1" dirty="0">
                <a:solidFill>
                  <a:srgbClr val="FFC000"/>
                </a:solidFill>
              </a:rPr>
              <a:t> and </a:t>
            </a:r>
            <a:r>
              <a:rPr lang="en-US" altLang="en-US" sz="2800" b="1" dirty="0"/>
              <a:t>causing revolutions in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002228D-EFCB-4350-8124-855A7EB53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746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Foreign Policy- “Two Brothers”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986312-DAAA-4E67-A3BA-8978A2A92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990600"/>
            <a:ext cx="5334000" cy="5715000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3200" b="1" dirty="0">
                <a:solidFill>
                  <a:srgbClr val="FFC000"/>
                </a:solidFill>
              </a:rPr>
              <a:t>Massive Retaliation</a:t>
            </a:r>
          </a:p>
          <a:p>
            <a:pPr eaLnBrk="1" hangingPunct="1">
              <a:defRPr/>
            </a:pPr>
            <a:r>
              <a:rPr lang="en-US" altLang="en-US" sz="3200" b="1" u="sng" dirty="0">
                <a:solidFill>
                  <a:srgbClr val="00B0F0"/>
                </a:solidFill>
              </a:rPr>
              <a:t>John Foster Dulles</a:t>
            </a:r>
          </a:p>
          <a:p>
            <a:pPr eaLnBrk="1" hangingPunct="1">
              <a:defRPr/>
            </a:pPr>
            <a:r>
              <a:rPr lang="en-US" altLang="en-US" sz="2800" dirty="0"/>
              <a:t>Eisenhower's Secretary of State.  </a:t>
            </a:r>
          </a:p>
          <a:p>
            <a:pPr eaLnBrk="1" hangingPunct="1">
              <a:defRPr/>
            </a:pPr>
            <a:r>
              <a:rPr lang="en-US" altLang="en-US" sz="2800" dirty="0"/>
              <a:t>He was an avid anti-communist </a:t>
            </a:r>
          </a:p>
          <a:p>
            <a:pPr marL="701675" lvl="2" indent="-382588" eaLnBrk="1" hangingPunct="1">
              <a:buSzPct val="80000"/>
              <a:buFont typeface="Wingdings 2" panose="05020102010507070707" pitchFamily="18" charset="2"/>
              <a:buChar char=""/>
              <a:defRPr/>
            </a:pPr>
            <a:r>
              <a:rPr lang="en-US" altLang="en-US" sz="2400" dirty="0"/>
              <a:t>Push the communists back to their pre-1945 borders by any means necessary</a:t>
            </a:r>
          </a:p>
          <a:p>
            <a:pPr eaLnBrk="1" hangingPunct="1">
              <a:defRPr/>
            </a:pPr>
            <a:r>
              <a:rPr lang="en-US" altLang="en-US" sz="2800" b="1" dirty="0">
                <a:solidFill>
                  <a:srgbClr val="00B0F0"/>
                </a:solidFill>
              </a:rPr>
              <a:t>Brinkmanship</a:t>
            </a:r>
          </a:p>
          <a:p>
            <a:pPr lvl="1" eaLnBrk="1" hangingPunct="1">
              <a:defRPr/>
            </a:pPr>
            <a:r>
              <a:rPr lang="en-US" altLang="en-US" sz="2400" dirty="0"/>
              <a:t>Going to the brink of war without actually getting into war.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D0452FBA-96C2-4996-990D-E8B177C1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371600"/>
            <a:ext cx="2744788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46D32518-AC60-421E-80AB-EFBBA472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Massive Retaliation</a:t>
            </a:r>
          </a:p>
        </p:txBody>
      </p:sp>
      <p:pic>
        <p:nvPicPr>
          <p:cNvPr id="29699" name="Content Placeholder 4" descr="Nukes.png">
            <a:extLst>
              <a:ext uri="{FF2B5EF4-FFF2-40B4-BE49-F238E27FC236}">
                <a16:creationId xmlns:a16="http://schemas.microsoft.com/office/drawing/2014/main" id="{BD476E58-FACB-430F-B693-954DB17EFCD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0"/>
            <a:ext cx="4706938" cy="4419600"/>
          </a:xfrm>
        </p:spPr>
      </p:pic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F81F043B-C902-491C-96B8-A0803B0B7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4572000" cy="4876800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3200" b="1" dirty="0">
                <a:solidFill>
                  <a:srgbClr val="FFC000"/>
                </a:solidFill>
              </a:rPr>
              <a:t>Arms Race</a:t>
            </a:r>
          </a:p>
          <a:p>
            <a:pPr eaLnBrk="1" hangingPunct="1">
              <a:defRPr/>
            </a:pPr>
            <a:r>
              <a:rPr lang="en-US" altLang="en-US" dirty="0"/>
              <a:t>Massive buildup of Nuclear Weapons</a:t>
            </a:r>
          </a:p>
          <a:p>
            <a:pPr lvl="1" eaLnBrk="1" hangingPunct="1">
              <a:defRPr/>
            </a:pPr>
            <a:r>
              <a:rPr lang="en-US" altLang="en-US" dirty="0"/>
              <a:t>It was cheaper than building large military forces</a:t>
            </a:r>
          </a:p>
          <a:p>
            <a:pPr eaLnBrk="1" hangingPunct="1">
              <a:defRPr/>
            </a:pPr>
            <a:r>
              <a:rPr lang="en-US" altLang="en-US" dirty="0"/>
              <a:t>Mutually Assured Destruction</a:t>
            </a:r>
          </a:p>
          <a:p>
            <a:pPr lvl="1" eaLnBrk="1" hangingPunct="1">
              <a:defRPr/>
            </a:pPr>
            <a:r>
              <a:rPr lang="en-US" altLang="en-US" dirty="0"/>
              <a:t>If one country attacks the other, the other will be destroyed-Nuclear Deterrence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C0BE3B3-7965-4E15-BD78-A55907ED4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Foreign Policy- “Two Brothers”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F2E5F2-B909-4050-9245-FD6608DEC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800" y="1447800"/>
            <a:ext cx="5410200" cy="5181600"/>
          </a:xfrm>
        </p:spPr>
        <p:txBody>
          <a:bodyPr/>
          <a:lstStyle/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3200" b="1" dirty="0">
                <a:solidFill>
                  <a:srgbClr val="FFC000"/>
                </a:solidFill>
              </a:rPr>
              <a:t>Espionage</a:t>
            </a:r>
          </a:p>
          <a:p>
            <a:pPr eaLnBrk="1" hangingPunct="1">
              <a:defRPr/>
            </a:pPr>
            <a:r>
              <a:rPr lang="en-US" altLang="en-US" sz="3200" b="1" dirty="0">
                <a:solidFill>
                  <a:srgbClr val="00B0F0"/>
                </a:solidFill>
              </a:rPr>
              <a:t>Allen Dulles</a:t>
            </a: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CIA Director  </a:t>
            </a:r>
          </a:p>
          <a:p>
            <a:pPr eaLnBrk="1" hangingPunct="1">
              <a:defRPr/>
            </a:pPr>
            <a:r>
              <a:rPr lang="en-US" altLang="en-US" sz="2800" b="1" dirty="0">
                <a:solidFill>
                  <a:srgbClr val="00B0F0"/>
                </a:solidFill>
              </a:rPr>
              <a:t>Goal</a:t>
            </a:r>
            <a:r>
              <a:rPr lang="en-US" altLang="en-US" sz="2800" dirty="0"/>
              <a:t>: Stop the spread of communism and liberate those behind the Iron Curtain. </a:t>
            </a:r>
          </a:p>
          <a:p>
            <a:pPr marL="701675" lvl="2" indent="-382588" eaLnBrk="1" hangingPunct="1">
              <a:buSzPct val="80000"/>
              <a:buFont typeface="Wingdings 2" panose="05020102010507070707" pitchFamily="18" charset="2"/>
              <a:buChar char=""/>
              <a:defRPr/>
            </a:pPr>
            <a:r>
              <a:rPr lang="en-US" altLang="en-US" sz="2400" b="1" dirty="0">
                <a:solidFill>
                  <a:srgbClr val="FFFFFF"/>
                </a:solidFill>
              </a:rPr>
              <a:t>use convert action by the CIA to interfere with communist governments abroad. </a:t>
            </a:r>
            <a:endParaRPr lang="en-US" altLang="en-US" sz="2400" dirty="0"/>
          </a:p>
          <a:p>
            <a:pPr eaLnBrk="1" hangingPunct="1">
              <a:defRPr/>
            </a:pPr>
            <a:endParaRPr lang="en-US" altLang="en-US" sz="2800" dirty="0"/>
          </a:p>
        </p:txBody>
      </p:sp>
      <p:pic>
        <p:nvPicPr>
          <p:cNvPr id="6" name="Picture 10" descr="1843">
            <a:hlinkClick r:id="rId2"/>
            <a:extLst>
              <a:ext uri="{FF2B5EF4-FFF2-40B4-BE49-F238E27FC236}">
                <a16:creationId xmlns:a16="http://schemas.microsoft.com/office/drawing/2014/main" id="{3E4740B2-2B76-4ACD-941E-AC61FDB58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997075"/>
            <a:ext cx="2881313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F84CE2C-2865-456A-A292-0467C9BE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Domino Theory</a:t>
            </a:r>
          </a:p>
        </p:txBody>
      </p:sp>
      <p:pic>
        <p:nvPicPr>
          <p:cNvPr id="31747" name="Content Placeholder 4" descr="Domino_theory.png">
            <a:extLst>
              <a:ext uri="{FF2B5EF4-FFF2-40B4-BE49-F238E27FC236}">
                <a16:creationId xmlns:a16="http://schemas.microsoft.com/office/drawing/2014/main" id="{8650798F-5A98-4B05-878A-6AF54E8D8C7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5129213"/>
            <a:ext cx="4216400" cy="1728787"/>
          </a:xfrm>
        </p:spPr>
      </p:pic>
      <p:sp>
        <p:nvSpPr>
          <p:cNvPr id="31748" name="Content Placeholder 3">
            <a:extLst>
              <a:ext uri="{FF2B5EF4-FFF2-40B4-BE49-F238E27FC236}">
                <a16:creationId xmlns:a16="http://schemas.microsoft.com/office/drawing/2014/main" id="{E905FF81-999A-444F-B1CC-CF18359E8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4572000" cy="5029200"/>
          </a:xfrm>
        </p:spPr>
        <p:txBody>
          <a:bodyPr/>
          <a:lstStyle/>
          <a:p>
            <a:r>
              <a:rPr lang="en-US" altLang="en-US"/>
              <a:t>April 7, 1954</a:t>
            </a:r>
          </a:p>
          <a:p>
            <a:pPr lvl="1"/>
            <a:r>
              <a:rPr lang="en-US" altLang="en-US"/>
              <a:t>You have a row of dominoes set up, you knock over the first one, and what will happen to the last one is the certainty that it will go over very quickly. </a:t>
            </a:r>
          </a:p>
          <a:p>
            <a:r>
              <a:rPr lang="en-US" altLang="en-US"/>
              <a:t>Worried about SE Asia &amp; Japan</a:t>
            </a:r>
          </a:p>
        </p:txBody>
      </p:sp>
      <p:pic>
        <p:nvPicPr>
          <p:cNvPr id="31749" name="Picture 5" descr="Domino2.gif">
            <a:extLst>
              <a:ext uri="{FF2B5EF4-FFF2-40B4-BE49-F238E27FC236}">
                <a16:creationId xmlns:a16="http://schemas.microsoft.com/office/drawing/2014/main" id="{9CA1F2F2-8D8F-4A23-859C-7676C8900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42672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CB48F36-26A8-4097-9D64-25690E0A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Page 27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DEC0CD97-758F-4559-8CB8-78AF3C9A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0"/>
            <a:ext cx="2895600" cy="3124200"/>
          </a:xfrm>
        </p:spPr>
        <p:txBody>
          <a:bodyPr/>
          <a:lstStyle/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 b="1">
                <a:solidFill>
                  <a:srgbClr val="C00000"/>
                </a:solidFill>
              </a:rPr>
              <a:t>Section 2: </a:t>
            </a:r>
          </a:p>
          <a:p>
            <a:pPr marL="34925" indent="0">
              <a:buFont typeface="Wingdings 2" panose="05020102010507070707" pitchFamily="18" charset="2"/>
              <a:buNone/>
            </a:pPr>
            <a:r>
              <a:rPr lang="en-US" altLang="en-US"/>
              <a:t>Describe how the nuclear program changed under Eisenhower</a:t>
            </a:r>
          </a:p>
        </p:txBody>
      </p:sp>
      <p:pic>
        <p:nvPicPr>
          <p:cNvPr id="32772" name="Picture 4" descr="Image result for lined paper">
            <a:extLst>
              <a:ext uri="{FF2B5EF4-FFF2-40B4-BE49-F238E27FC236}">
                <a16:creationId xmlns:a16="http://schemas.microsoft.com/office/drawing/2014/main" id="{957577FE-CA90-41D3-AF32-242983DC2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1768366"/>
            <a:ext cx="3714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C303A6-3EFD-465E-9630-D9CB5FE4C56F}"/>
              </a:ext>
            </a:extLst>
          </p:cNvPr>
          <p:cNvCxnSpPr/>
          <p:nvPr/>
        </p:nvCxnSpPr>
        <p:spPr>
          <a:xfrm>
            <a:off x="6502400" y="3124200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736327-403C-46D8-88AD-C2AAEBCA61C7}"/>
              </a:ext>
            </a:extLst>
          </p:cNvPr>
          <p:cNvCxnSpPr/>
          <p:nvPr/>
        </p:nvCxnSpPr>
        <p:spPr>
          <a:xfrm>
            <a:off x="6460359" y="4480034"/>
            <a:ext cx="3505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TextBox 3">
            <a:extLst>
              <a:ext uri="{FF2B5EF4-FFF2-40B4-BE49-F238E27FC236}">
                <a16:creationId xmlns:a16="http://schemas.microsoft.com/office/drawing/2014/main" id="{5DAA6ECA-D2D1-4EC7-BC3C-B3EF952DE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066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2776" name="TextBox 8">
            <a:extLst>
              <a:ext uri="{FF2B5EF4-FFF2-40B4-BE49-F238E27FC236}">
                <a16:creationId xmlns:a16="http://schemas.microsoft.com/office/drawing/2014/main" id="{DB60DE20-B248-4657-8519-1019F1E1E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282950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444</Words>
  <Application>Microsoft Office PowerPoint</Application>
  <PresentationFormat>Widescreen</PresentationFormat>
  <Paragraphs>70</Paragraphs>
  <Slides>13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Wingdings 2</vt:lpstr>
      <vt:lpstr>Technic</vt:lpstr>
      <vt:lpstr>Bell Work (Left side of #26)</vt:lpstr>
      <vt:lpstr>Page 27</vt:lpstr>
      <vt:lpstr>Page 27</vt:lpstr>
      <vt:lpstr>Foreign Policy- “The New Look”</vt:lpstr>
      <vt:lpstr>Foreign Policy- “Two Brothers”</vt:lpstr>
      <vt:lpstr>Massive Retaliation</vt:lpstr>
      <vt:lpstr>Foreign Policy- “Two Brothers”</vt:lpstr>
      <vt:lpstr>Domino Theory</vt:lpstr>
      <vt:lpstr>Page 27</vt:lpstr>
      <vt:lpstr>PowerPoint Presentation</vt:lpstr>
      <vt:lpstr>PowerPoint Presentation</vt:lpstr>
      <vt:lpstr>PowerPoint Presentation</vt:lpstr>
      <vt:lpstr>Nuke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Deanne Bello</dc:creator>
  <cp:lastModifiedBy>Patrick Ackerman</cp:lastModifiedBy>
  <cp:revision>17</cp:revision>
  <dcterms:created xsi:type="dcterms:W3CDTF">2019-11-05T20:19:35Z</dcterms:created>
  <dcterms:modified xsi:type="dcterms:W3CDTF">2019-11-14T18:05:48Z</dcterms:modified>
</cp:coreProperties>
</file>