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9" r:id="rId2"/>
  </p:sldMasterIdLst>
  <p:notesMasterIdLst>
    <p:notesMasterId r:id="rId20"/>
  </p:notesMasterIdLst>
  <p:sldIdLst>
    <p:sldId id="278" r:id="rId3"/>
    <p:sldId id="277" r:id="rId4"/>
    <p:sldId id="265" r:id="rId5"/>
    <p:sldId id="267" r:id="rId6"/>
    <p:sldId id="266" r:id="rId7"/>
    <p:sldId id="273" r:id="rId8"/>
    <p:sldId id="257" r:id="rId9"/>
    <p:sldId id="269" r:id="rId10"/>
    <p:sldId id="258" r:id="rId11"/>
    <p:sldId id="259" r:id="rId12"/>
    <p:sldId id="272" r:id="rId13"/>
    <p:sldId id="260" r:id="rId14"/>
    <p:sldId id="268" r:id="rId15"/>
    <p:sldId id="261" r:id="rId16"/>
    <p:sldId id="262" r:id="rId17"/>
    <p:sldId id="263" r:id="rId18"/>
    <p:sldId id="26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87" d="100"/>
          <a:sy n="87" d="100"/>
        </p:scale>
        <p:origin x="326" y="3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913DE7-D016-4DBD-BF47-9ECBAB2B4F30}" type="datetimeFigureOut">
              <a:rPr lang="en-US" smtClean="0"/>
              <a:t>2/14/2020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E1961F-16F3-45A5-B18B-145236436E1E}" type="slidenum">
              <a:rPr lang="en-US" smtClean="0"/>
              <a:t>‹#›</a:t>
            </a:fld>
            <a:endParaRPr lang="en-US"/>
          </a:p>
        </p:txBody>
      </p:sp>
    </p:spTree>
    <p:extLst>
      <p:ext uri="{BB962C8B-B14F-4D97-AF65-F5344CB8AC3E}">
        <p14:creationId xmlns:p14="http://schemas.microsoft.com/office/powerpoint/2010/main" val="366949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Sample note organization styles:</a:t>
            </a:r>
          </a:p>
          <a:p>
            <a:pPr eaLnBrk="1" hangingPunct="1">
              <a:spcBef>
                <a:spcPct val="0"/>
              </a:spcBef>
            </a:pPr>
            <a:r>
              <a:rPr lang="en-US" altLang="en-US"/>
              <a:t>Formal Outline</a:t>
            </a:r>
          </a:p>
          <a:p>
            <a:pPr eaLnBrk="1" hangingPunct="1">
              <a:spcBef>
                <a:spcPct val="0"/>
              </a:spcBef>
            </a:pPr>
            <a:r>
              <a:rPr lang="en-US" altLang="en-US"/>
              <a:t>Informal Outline</a:t>
            </a:r>
          </a:p>
          <a:p>
            <a:pPr eaLnBrk="1" hangingPunct="1">
              <a:spcBef>
                <a:spcPct val="0"/>
              </a:spcBef>
            </a:pPr>
            <a:r>
              <a:rPr lang="en-US" altLang="en-US"/>
              <a:t>Mind maps</a:t>
            </a:r>
          </a:p>
          <a:p>
            <a:pPr eaLnBrk="1" hangingPunct="1">
              <a:spcBef>
                <a:spcPct val="0"/>
              </a:spcBef>
            </a:pPr>
            <a:r>
              <a:rPr lang="en-US" altLang="en-US"/>
              <a:t>Graphic Organizers</a:t>
            </a:r>
          </a:p>
          <a:p>
            <a:pPr eaLnBrk="1" hangingPunct="1">
              <a:spcBef>
                <a:spcPct val="0"/>
              </a:spcBef>
            </a:pPr>
            <a:r>
              <a:rPr lang="en-US" altLang="en-US"/>
              <a:t>etc.</a:t>
            </a: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400">
                <a:solidFill>
                  <a:schemeClr val="tx2"/>
                </a:solidFill>
                <a:latin typeface="Comic Sans MS" panose="030F0702030302020204" pitchFamily="66" charset="0"/>
                <a:cs typeface="Arial" panose="020B0604020202020204" pitchFamily="34" charset="0"/>
              </a:defRPr>
            </a:lvl1pPr>
            <a:lvl2pPr marL="742950" indent="-285750">
              <a:defRPr sz="4400">
                <a:solidFill>
                  <a:schemeClr val="tx2"/>
                </a:solidFill>
                <a:latin typeface="Comic Sans MS" panose="030F0702030302020204" pitchFamily="66" charset="0"/>
                <a:cs typeface="Arial" panose="020B0604020202020204" pitchFamily="34" charset="0"/>
              </a:defRPr>
            </a:lvl2pPr>
            <a:lvl3pPr marL="1143000" indent="-228600">
              <a:defRPr sz="4400">
                <a:solidFill>
                  <a:schemeClr val="tx2"/>
                </a:solidFill>
                <a:latin typeface="Comic Sans MS" panose="030F0702030302020204" pitchFamily="66" charset="0"/>
                <a:cs typeface="Arial" panose="020B0604020202020204" pitchFamily="34" charset="0"/>
              </a:defRPr>
            </a:lvl3pPr>
            <a:lvl4pPr marL="1600200" indent="-228600">
              <a:defRPr sz="4400">
                <a:solidFill>
                  <a:schemeClr val="tx2"/>
                </a:solidFill>
                <a:latin typeface="Comic Sans MS" panose="030F0702030302020204" pitchFamily="66" charset="0"/>
                <a:cs typeface="Arial" panose="020B0604020202020204" pitchFamily="34" charset="0"/>
              </a:defRPr>
            </a:lvl4pPr>
            <a:lvl5pPr marL="2057400" indent="-228600">
              <a:defRPr sz="4400">
                <a:solidFill>
                  <a:schemeClr val="tx2"/>
                </a:solidFill>
                <a:latin typeface="Comic Sans MS" panose="030F0702030302020204" pitchFamily="66" charset="0"/>
                <a:cs typeface="Arial" panose="020B0604020202020204" pitchFamily="34" charset="0"/>
              </a:defRPr>
            </a:lvl5pPr>
            <a:lvl6pPr marL="2514600" indent="-22860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6pPr>
            <a:lvl7pPr marL="2971800" indent="-22860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7pPr>
            <a:lvl8pPr marL="3429000" indent="-22860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8pPr>
            <a:lvl9pPr marL="3886200" indent="-22860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9pPr>
          </a:lstStyle>
          <a:p>
            <a:fld id="{40A3F8AB-144B-4D09-B333-D1A891BC0012}" type="slidenum">
              <a:rPr lang="en-US" altLang="en-US" sz="1200" smtClean="0">
                <a:solidFill>
                  <a:schemeClr val="tx1"/>
                </a:solidFill>
                <a:latin typeface="Calibri" panose="020F0502020204030204" pitchFamily="34" charset="0"/>
                <a:ea typeface="MS PGothic" panose="020B0600070205080204" pitchFamily="34" charset="-128"/>
              </a:rPr>
              <a:pPr/>
              <a:t>2</a:t>
            </a:fld>
            <a:endParaRPr lang="en-US" altLang="en-US" sz="1200">
              <a:solidFill>
                <a:schemeClr val="tx1"/>
              </a:solidFill>
              <a:latin typeface="Calibri" panose="020F0502020204030204" pitchFamily="34" charset="0"/>
              <a:ea typeface="MS PGothic" panose="020B0600070205080204" pitchFamily="34" charset="-128"/>
            </a:endParaRPr>
          </a:p>
        </p:txBody>
      </p:sp>
    </p:spTree>
    <p:extLst>
      <p:ext uri="{BB962C8B-B14F-4D97-AF65-F5344CB8AC3E}">
        <p14:creationId xmlns:p14="http://schemas.microsoft.com/office/powerpoint/2010/main" val="2512637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EEF37C8-08E1-4610-B784-CB4AE84120C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21386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8D26490-2B03-4697-9E0B-F79ACEF2595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344809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646C03F-9C4B-4F12-8568-ACDF1D99577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012622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A5BE209-BE26-4BFE-84E9-62F872C8EDE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0278847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470EDD8-48D2-49CA-8A82-EC8553E1C6F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6554929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B41091A-F817-4273-BF69-AC9173EFA2E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2165258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F191306-9BC1-487D-A816-A52499E6123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8872419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BFEE6C9-BD88-4A77-9FF7-074A590FF7C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5762898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76226B9-5531-4083-9075-653BA93B58D4}" type="datetimeFigureOut">
              <a:rPr lang="en-US"/>
              <a:pPr>
                <a:defRPr/>
              </a:pPr>
              <a:t>2/14/2020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B9BB16-DDBA-4322-B194-5974198F523E}" type="slidenum">
              <a:rPr lang="en-US"/>
              <a:pPr>
                <a:defRPr/>
              </a:pPr>
              <a:t>‹#›</a:t>
            </a:fld>
            <a:endParaRPr lang="en-US"/>
          </a:p>
        </p:txBody>
      </p:sp>
    </p:spTree>
    <p:extLst>
      <p:ext uri="{BB962C8B-B14F-4D97-AF65-F5344CB8AC3E}">
        <p14:creationId xmlns:p14="http://schemas.microsoft.com/office/powerpoint/2010/main" val="7461213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7598950-7A3D-40D5-817D-7C85855E94BB}" type="datetimeFigureOut">
              <a:rPr lang="en-US"/>
              <a:pPr>
                <a:defRPr/>
              </a:pPr>
              <a:t>2/14/2020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63E95CF-AF9B-4EC1-B291-A349F5A145C7}" type="slidenum">
              <a:rPr lang="en-US"/>
              <a:pPr>
                <a:defRPr/>
              </a:pPr>
              <a:t>‹#›</a:t>
            </a:fld>
            <a:endParaRPr lang="en-US"/>
          </a:p>
        </p:txBody>
      </p:sp>
    </p:spTree>
    <p:extLst>
      <p:ext uri="{BB962C8B-B14F-4D97-AF65-F5344CB8AC3E}">
        <p14:creationId xmlns:p14="http://schemas.microsoft.com/office/powerpoint/2010/main" val="21658829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1FFBB49E-FA11-4D38-B5CF-D6DB74AAB35A}" type="datetimeFigureOut">
              <a:rPr lang="en-US"/>
              <a:pPr>
                <a:defRPr/>
              </a:pPr>
              <a:t>2/14/2020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C567855-AF9F-4683-910B-04DA5A4383B2}" type="slidenum">
              <a:rPr lang="en-US"/>
              <a:pPr>
                <a:defRPr/>
              </a:pPr>
              <a:t>‹#›</a:t>
            </a:fld>
            <a:endParaRPr lang="en-US"/>
          </a:p>
        </p:txBody>
      </p:sp>
    </p:spTree>
    <p:extLst>
      <p:ext uri="{BB962C8B-B14F-4D97-AF65-F5344CB8AC3E}">
        <p14:creationId xmlns:p14="http://schemas.microsoft.com/office/powerpoint/2010/main" val="2392685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31DDDD-F65E-4232-B641-5B44A1CA71B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410010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D11F0B8E-E52A-4E0A-A077-1C542618821E}" type="datetimeFigureOut">
              <a:rPr lang="en-US"/>
              <a:pPr>
                <a:defRPr/>
              </a:pPr>
              <a:t>2/14/2020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8535FAF-7101-4B68-BE7C-B4437C7FADDF}" type="slidenum">
              <a:rPr lang="en-US"/>
              <a:pPr>
                <a:defRPr/>
              </a:pPr>
              <a:t>‹#›</a:t>
            </a:fld>
            <a:endParaRPr lang="en-US"/>
          </a:p>
        </p:txBody>
      </p:sp>
    </p:spTree>
    <p:extLst>
      <p:ext uri="{BB962C8B-B14F-4D97-AF65-F5344CB8AC3E}">
        <p14:creationId xmlns:p14="http://schemas.microsoft.com/office/powerpoint/2010/main" val="28653305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0A367D6-153C-474F-8C4F-DDFC1F5E8E55}" type="datetimeFigureOut">
              <a:rPr lang="en-US"/>
              <a:pPr>
                <a:defRPr/>
              </a:pPr>
              <a:t>2/14/2020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5FBEC1E-00FE-4654-B13B-514468F01DF0}" type="slidenum">
              <a:rPr lang="en-US"/>
              <a:pPr>
                <a:defRPr/>
              </a:pPr>
              <a:t>‹#›</a:t>
            </a:fld>
            <a:endParaRPr lang="en-US"/>
          </a:p>
        </p:txBody>
      </p:sp>
    </p:spTree>
    <p:extLst>
      <p:ext uri="{BB962C8B-B14F-4D97-AF65-F5344CB8AC3E}">
        <p14:creationId xmlns:p14="http://schemas.microsoft.com/office/powerpoint/2010/main" val="491411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A25C205-C59D-4165-99BD-418D2D81EF57}" type="datetimeFigureOut">
              <a:rPr lang="en-US"/>
              <a:pPr>
                <a:defRPr/>
              </a:pPr>
              <a:t>2/14/2020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0151F7B-EADC-4246-90B8-D1657A80DFE0}" type="slidenum">
              <a:rPr lang="en-US"/>
              <a:pPr>
                <a:defRPr/>
              </a:pPr>
              <a:t>‹#›</a:t>
            </a:fld>
            <a:endParaRPr lang="en-US"/>
          </a:p>
        </p:txBody>
      </p:sp>
    </p:spTree>
    <p:extLst>
      <p:ext uri="{BB962C8B-B14F-4D97-AF65-F5344CB8AC3E}">
        <p14:creationId xmlns:p14="http://schemas.microsoft.com/office/powerpoint/2010/main" val="40062090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198663A-08E0-4F91-993B-4C66030DEAD4}" type="datetimeFigureOut">
              <a:rPr lang="en-US"/>
              <a:pPr>
                <a:defRPr/>
              </a:pPr>
              <a:t>2/14/2020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B4765C0-6770-4D6A-A048-F82CDDDFA169}" type="slidenum">
              <a:rPr lang="en-US"/>
              <a:pPr>
                <a:defRPr/>
              </a:pPr>
              <a:t>‹#›</a:t>
            </a:fld>
            <a:endParaRPr lang="en-US"/>
          </a:p>
        </p:txBody>
      </p:sp>
    </p:spTree>
    <p:extLst>
      <p:ext uri="{BB962C8B-B14F-4D97-AF65-F5344CB8AC3E}">
        <p14:creationId xmlns:p14="http://schemas.microsoft.com/office/powerpoint/2010/main" val="13983319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5FADB687-E865-4B16-8DC7-60642D8F7CDE}" type="datetimeFigureOut">
              <a:rPr lang="en-US"/>
              <a:pPr>
                <a:defRPr/>
              </a:pPr>
              <a:t>2/14/2020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07C72E7-D780-4633-9725-3A50841618E6}" type="slidenum">
              <a:rPr lang="en-US"/>
              <a:pPr>
                <a:defRPr/>
              </a:pPr>
              <a:t>‹#›</a:t>
            </a:fld>
            <a:endParaRPr lang="en-US"/>
          </a:p>
        </p:txBody>
      </p:sp>
    </p:spTree>
    <p:extLst>
      <p:ext uri="{BB962C8B-B14F-4D97-AF65-F5344CB8AC3E}">
        <p14:creationId xmlns:p14="http://schemas.microsoft.com/office/powerpoint/2010/main" val="19915451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96128919-20FE-42C7-9896-6EB6C3373473}" type="datetimeFigureOut">
              <a:rPr lang="en-US"/>
              <a:pPr>
                <a:defRPr/>
              </a:pPr>
              <a:t>2/14/2020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698DD15-2EE6-407A-ACCB-9537F9F9F214}" type="slidenum">
              <a:rPr lang="en-US"/>
              <a:pPr>
                <a:defRPr/>
              </a:pPr>
              <a:t>‹#›</a:t>
            </a:fld>
            <a:endParaRPr lang="en-US"/>
          </a:p>
        </p:txBody>
      </p:sp>
    </p:spTree>
    <p:extLst>
      <p:ext uri="{BB962C8B-B14F-4D97-AF65-F5344CB8AC3E}">
        <p14:creationId xmlns:p14="http://schemas.microsoft.com/office/powerpoint/2010/main" val="13797732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219B20-19AE-4072-BBA1-CDCF43EC219C}" type="datetimeFigureOut">
              <a:rPr lang="en-US"/>
              <a:pPr>
                <a:defRPr/>
              </a:pPr>
              <a:t>2/14/2020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137693F-6D98-492B-9FD2-BA7319D8BE15}" type="slidenum">
              <a:rPr lang="en-US"/>
              <a:pPr>
                <a:defRPr/>
              </a:pPr>
              <a:t>‹#›</a:t>
            </a:fld>
            <a:endParaRPr lang="en-US"/>
          </a:p>
        </p:txBody>
      </p:sp>
    </p:spTree>
    <p:extLst>
      <p:ext uri="{BB962C8B-B14F-4D97-AF65-F5344CB8AC3E}">
        <p14:creationId xmlns:p14="http://schemas.microsoft.com/office/powerpoint/2010/main" val="21902884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7F38AC0-FAA3-4626-A160-CB78DAB71C7F}" type="datetimeFigureOut">
              <a:rPr lang="en-US"/>
              <a:pPr>
                <a:defRPr/>
              </a:pPr>
              <a:t>2/14/2020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CACDA0-D159-45EC-958E-8AD4B40E23AE}" type="slidenum">
              <a:rPr lang="en-US"/>
              <a:pPr>
                <a:defRPr/>
              </a:pPr>
              <a:t>‹#›</a:t>
            </a:fld>
            <a:endParaRPr lang="en-US"/>
          </a:p>
        </p:txBody>
      </p:sp>
    </p:spTree>
    <p:extLst>
      <p:ext uri="{BB962C8B-B14F-4D97-AF65-F5344CB8AC3E}">
        <p14:creationId xmlns:p14="http://schemas.microsoft.com/office/powerpoint/2010/main" val="3775569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69B03E7-4509-4256-B632-A333EAD871D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254178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0087B71-4DE0-453E-AA4D-353C51CAA38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903723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A82675D-2994-40F4-A156-660BF557083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339956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C0E93DB-3D60-47D9-9C7E-270EE3809C9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05770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3CF6A64-D953-4806-9BAC-CD0A9A946CC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96949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2603173-2236-4A39-B645-149C36F4B03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47667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084264F-35EE-4B78-97F8-D3912FB3746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11166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fontAlgn="base">
              <a:spcBef>
                <a:spcPct val="0"/>
              </a:spcBef>
              <a:spcAft>
                <a:spcPct val="0"/>
              </a:spcAft>
              <a:defRPr/>
            </a:pPr>
            <a:fld id="{240C90A8-A8C4-41AF-BC47-2593BAD4D43F}"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4540393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DEEBF7"/>
        </a:solidFill>
        <a:effectLst/>
      </p:bgPr>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123"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7B0F4CC4-8CDB-4FF7-8198-4824AEF69595}" type="datetimeFigureOut">
              <a:rPr lang="en-US"/>
              <a:pPr>
                <a:defRPr/>
              </a:pPr>
              <a:t>2/14/2020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1DDE6428-0319-47CE-9E5A-C082C81DAD36}" type="slidenum">
              <a:rPr lang="en-US"/>
              <a:pPr>
                <a:defRPr/>
              </a:pPr>
              <a:t>‹#›</a:t>
            </a:fld>
            <a:endParaRPr lang="en-US"/>
          </a:p>
        </p:txBody>
      </p:sp>
    </p:spTree>
    <p:extLst>
      <p:ext uri="{BB962C8B-B14F-4D97-AF65-F5344CB8AC3E}">
        <p14:creationId xmlns:p14="http://schemas.microsoft.com/office/powerpoint/2010/main" val="87376301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2.xml"/><Relationship Id="rId5" Type="http://schemas.openxmlformats.org/officeDocument/2006/relationships/image" Target="../media/image10.jpeg"/><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2" Type="http://schemas.openxmlformats.org/officeDocument/2006/relationships/hyperlink" Target="https://youtu.be/aODXzux3hs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5.xml"/><Relationship Id="rId4" Type="http://schemas.openxmlformats.org/officeDocument/2006/relationships/image" Target="../media/image14.jpeg"/></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youtu.be/y7lrS0sLrV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youtu.be/cDqf0B2_j1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0450" y="1336675"/>
            <a:ext cx="6858000" cy="461963"/>
          </a:xfrm>
        </p:spPr>
        <p:txBody>
          <a:bodyPr rtlCol="0">
            <a:normAutofit fontScale="90000"/>
          </a:bodyPr>
          <a:lstStyle/>
          <a:p>
            <a:pPr eaLnBrk="1" fontAlgn="auto" hangingPunct="1">
              <a:spcAft>
                <a:spcPts val="0"/>
              </a:spcAft>
              <a:defRPr/>
            </a:pPr>
            <a:r>
              <a:rPr lang="en-US" b="1" dirty="0"/>
              <a:t>Bell Work 2/14 Left side of Page 7</a:t>
            </a:r>
          </a:p>
        </p:txBody>
      </p:sp>
      <p:sp>
        <p:nvSpPr>
          <p:cNvPr id="6147" name="TextBox 3"/>
          <p:cNvSpPr txBox="1">
            <a:spLocks noChangeArrowheads="1"/>
          </p:cNvSpPr>
          <p:nvPr/>
        </p:nvSpPr>
        <p:spPr bwMode="auto">
          <a:xfrm>
            <a:off x="762000" y="2324100"/>
            <a:ext cx="72390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Bio-Poem: Lyndon B. Johnson</a:t>
            </a:r>
          </a:p>
          <a:p>
            <a:pPr marL="0" marR="0" lvl="0" indent="0" algn="l" defTabSz="6858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Your poem should follow this format</a:t>
            </a:r>
            <a:r>
              <a:rPr kumimoji="0" lang="en-US" alt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a:t>
            </a:r>
          </a:p>
          <a:p>
            <a:pPr marL="0" marR="0" lvl="0" indent="0" algn="l" defTabSz="6858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Line 1 - Name</a:t>
            </a:r>
          </a:p>
          <a:p>
            <a:pPr marL="0" marR="0" lvl="0" indent="0" algn="l" defTabSz="6858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Line 2 - Three traits</a:t>
            </a:r>
          </a:p>
          <a:p>
            <a:pPr marL="0" marR="0" lvl="0" indent="0" algn="l" defTabSz="6858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Line 3 - H</a:t>
            </a:r>
            <a:r>
              <a:rPr kumimoji="0" lang="en-US" altLang="en-US" sz="2400" b="0" i="1"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e cares deeply about…</a:t>
            </a:r>
          </a:p>
          <a:p>
            <a:pPr marL="0" marR="0" lvl="0" indent="0" algn="l" defTabSz="6858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Line 4 - H</a:t>
            </a:r>
            <a:r>
              <a:rPr kumimoji="0" lang="en-US" altLang="en-US" sz="2400" b="0" i="1"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e is remembered for</a:t>
            </a:r>
          </a:p>
          <a:p>
            <a:pPr marL="0" marR="0" lvl="0" indent="0" algn="l" defTabSz="6858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Line 5 - Name</a:t>
            </a:r>
          </a:p>
        </p:txBody>
      </p:sp>
    </p:spTree>
    <p:extLst>
      <p:ext uri="{BB962C8B-B14F-4D97-AF65-F5344CB8AC3E}">
        <p14:creationId xmlns:p14="http://schemas.microsoft.com/office/powerpoint/2010/main" val="3492904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tLang="en-US"/>
              <a:t>Selma Alabama</a:t>
            </a:r>
          </a:p>
        </p:txBody>
      </p:sp>
      <p:sp>
        <p:nvSpPr>
          <p:cNvPr id="55299" name="Rectangle 4"/>
          <p:cNvSpPr>
            <a:spLocks noGrp="1" noChangeArrowheads="1"/>
          </p:cNvSpPr>
          <p:nvPr>
            <p:ph type="body" sz="half" idx="1"/>
          </p:nvPr>
        </p:nvSpPr>
        <p:spPr>
          <a:xfrm>
            <a:off x="-74613" y="1219200"/>
            <a:ext cx="9218613" cy="1524000"/>
          </a:xfrm>
          <a:noFill/>
        </p:spPr>
        <p:txBody>
          <a:bodyPr/>
          <a:lstStyle/>
          <a:p>
            <a:r>
              <a:rPr lang="en-US" altLang="en-US" sz="2000"/>
              <a:t>As marchers were leaving Selma, mounted police beat and tear-gassed them.</a:t>
            </a:r>
          </a:p>
          <a:p>
            <a:r>
              <a:rPr lang="en-US" altLang="en-US" sz="2000"/>
              <a:t>Televised scenes of the violence, called </a:t>
            </a:r>
            <a:r>
              <a:rPr lang="en-US" altLang="en-US" sz="2000" b="1">
                <a:solidFill>
                  <a:srgbClr val="7030A0"/>
                </a:solidFill>
              </a:rPr>
              <a:t>March 7, 1965 Bloody Sunday</a:t>
            </a:r>
            <a:r>
              <a:rPr lang="en-US" altLang="en-US" sz="2000"/>
              <a:t>, shocked many Americans. </a:t>
            </a:r>
          </a:p>
        </p:txBody>
      </p:sp>
      <p:pic>
        <p:nvPicPr>
          <p:cNvPr id="84994" name="Picture 2" descr="http://www.theirishstory.com/wp-content/uploads/2012/01/bloodysundayrunningsoldi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14600"/>
            <a:ext cx="2971800" cy="239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996" name="Picture 4" descr="http://media1.s-nbcnews.com/j/msnbc/Components/Slideshows/_production/ss_050304_selmamarch/050304_selmamarch_ss03.grid-7x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2341563"/>
            <a:ext cx="3260725" cy="223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00" name="Picture 8" descr="http://recollectionbooks.com/bleed/images/BB/birmingham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4588" y="4314825"/>
            <a:ext cx="3857625" cy="253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02" name="Picture 10" descr="http://crippledcollie.com/wordpress/wp-content/uploads/2011/06/bloody-sunday.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4314825"/>
            <a:ext cx="5943600"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32707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49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499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500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50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hlinkClick r:id="rId2"/>
              </a:rPr>
              <a:t>Selma</a:t>
            </a:r>
            <a:endParaRPr lang="en-US" dirty="0"/>
          </a:p>
        </p:txBody>
      </p:sp>
    </p:spTree>
    <p:extLst>
      <p:ext uri="{BB962C8B-B14F-4D97-AF65-F5344CB8AC3E}">
        <p14:creationId xmlns:p14="http://schemas.microsoft.com/office/powerpoint/2010/main" val="2329897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ltLang="en-US"/>
              <a:t>Voting Rights</a:t>
            </a:r>
          </a:p>
        </p:txBody>
      </p:sp>
      <p:sp>
        <p:nvSpPr>
          <p:cNvPr id="3" name="Content Placeholder 2"/>
          <p:cNvSpPr>
            <a:spLocks noGrp="1"/>
          </p:cNvSpPr>
          <p:nvPr>
            <p:ph idx="1"/>
          </p:nvPr>
        </p:nvSpPr>
        <p:spPr>
          <a:xfrm>
            <a:off x="457200" y="1600200"/>
            <a:ext cx="3657600" cy="5257800"/>
          </a:xfrm>
        </p:spPr>
        <p:txBody>
          <a:bodyPr/>
          <a:lstStyle/>
          <a:p>
            <a:pPr>
              <a:defRPr/>
            </a:pPr>
            <a:r>
              <a:rPr lang="en-US" sz="2400" dirty="0"/>
              <a:t>President Johnson persuaded Congress to pass the </a:t>
            </a:r>
            <a:r>
              <a:rPr lang="en-US" sz="2400" b="1" dirty="0">
                <a:solidFill>
                  <a:srgbClr val="7030A0"/>
                </a:solidFill>
              </a:rPr>
              <a:t>Voting Rights Act of 1965</a:t>
            </a:r>
            <a:r>
              <a:rPr lang="en-US" sz="2400" dirty="0"/>
              <a:t>.</a:t>
            </a:r>
          </a:p>
          <a:p>
            <a:pPr marL="0" indent="0">
              <a:buFontTx/>
              <a:buNone/>
              <a:defRPr/>
            </a:pPr>
            <a:endParaRPr lang="en-US" sz="2400" dirty="0"/>
          </a:p>
          <a:p>
            <a:pPr>
              <a:defRPr/>
            </a:pPr>
            <a:r>
              <a:rPr lang="en-US" sz="2400" dirty="0"/>
              <a:t>The Act suspended the use of literacy and other voter qualification tests in voter registration. </a:t>
            </a:r>
          </a:p>
          <a:p>
            <a:pPr>
              <a:defRPr/>
            </a:pPr>
            <a:endParaRPr lang="en-US" dirty="0"/>
          </a:p>
        </p:txBody>
      </p:sp>
      <p:pic>
        <p:nvPicPr>
          <p:cNvPr id="56324" name="Picture 2" descr="http://www.secondpagemedia.com/jadblog/wp-content/uploads/2012/07/lbj-signs-voting-rights-ac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2209800"/>
            <a:ext cx="4876800" cy="329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90759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03460" y="1899370"/>
            <a:ext cx="7772400" cy="1362075"/>
          </a:xfrm>
        </p:spPr>
        <p:txBody>
          <a:bodyPr/>
          <a:lstStyle/>
          <a:p>
            <a:pPr algn="ctr"/>
            <a:r>
              <a:rPr lang="en-US" dirty="0"/>
              <a:t>Legacy of civil Rights</a:t>
            </a:r>
          </a:p>
        </p:txBody>
      </p:sp>
    </p:spTree>
    <p:extLst>
      <p:ext uri="{BB962C8B-B14F-4D97-AF65-F5344CB8AC3E}">
        <p14:creationId xmlns:p14="http://schemas.microsoft.com/office/powerpoint/2010/main" val="2229149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152400"/>
            <a:ext cx="8229600" cy="1143000"/>
          </a:xfrm>
        </p:spPr>
        <p:txBody>
          <a:bodyPr/>
          <a:lstStyle/>
          <a:p>
            <a:pPr eaLnBrk="1" hangingPunct="1"/>
            <a:r>
              <a:rPr lang="en-US" altLang="en-US" dirty="0"/>
              <a:t>Riots in the Streets</a:t>
            </a:r>
          </a:p>
        </p:txBody>
      </p:sp>
      <p:sp>
        <p:nvSpPr>
          <p:cNvPr id="50179" name="Rectangle 3"/>
          <p:cNvSpPr>
            <a:spLocks noGrp="1" noChangeArrowheads="1"/>
          </p:cNvSpPr>
          <p:nvPr>
            <p:ph type="body" sz="half" idx="1"/>
          </p:nvPr>
        </p:nvSpPr>
        <p:spPr>
          <a:xfrm>
            <a:off x="-15875" y="838200"/>
            <a:ext cx="4773613" cy="3429000"/>
          </a:xfrm>
        </p:spPr>
        <p:txBody>
          <a:bodyPr/>
          <a:lstStyle/>
          <a:p>
            <a:pPr eaLnBrk="1" hangingPunct="1"/>
            <a:r>
              <a:rPr lang="en-US" altLang="en-US" sz="2400"/>
              <a:t>The worst of these occurred in the Los Angeles neighborhood of </a:t>
            </a:r>
            <a:r>
              <a:rPr lang="en-US" altLang="en-US" sz="2400">
                <a:solidFill>
                  <a:srgbClr val="7030A0"/>
                </a:solidFill>
              </a:rPr>
              <a:t>Watts, August 11-17, 1965</a:t>
            </a:r>
            <a:r>
              <a:rPr lang="en-US" altLang="en-US" sz="2400"/>
              <a:t>.</a:t>
            </a:r>
          </a:p>
          <a:p>
            <a:pPr eaLnBrk="1" hangingPunct="1"/>
            <a:endParaRPr lang="en-US" altLang="en-US" sz="2400"/>
          </a:p>
          <a:p>
            <a:pPr eaLnBrk="1" hangingPunct="1"/>
            <a:r>
              <a:rPr lang="en-US" altLang="en-US" sz="2400"/>
              <a:t>Encounters between a black man and the police touched off six days of rioting that left many killed or injured.</a:t>
            </a:r>
          </a:p>
          <a:p>
            <a:pPr eaLnBrk="1" hangingPunct="1"/>
            <a:endParaRPr lang="en-US" altLang="en-US" sz="2400"/>
          </a:p>
        </p:txBody>
      </p:sp>
      <p:pic>
        <p:nvPicPr>
          <p:cNvPr id="50180" name="Picture 4" descr="prod_1303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038600"/>
            <a:ext cx="3733800" cy="271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1" name="Picture 5" descr="rubb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5013" y="3276600"/>
            <a:ext cx="4598987"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2" name="Picture 6" descr="wattsa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7275" y="838200"/>
            <a:ext cx="4276725" cy="220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470488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018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018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018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01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304800" y="0"/>
            <a:ext cx="8229600" cy="1143000"/>
          </a:xfrm>
        </p:spPr>
        <p:txBody>
          <a:bodyPr/>
          <a:lstStyle/>
          <a:p>
            <a:pPr eaLnBrk="1" hangingPunct="1"/>
            <a:r>
              <a:rPr lang="en-US" altLang="en-US" b="1">
                <a:solidFill>
                  <a:schemeClr val="accent2"/>
                </a:solidFill>
              </a:rPr>
              <a:t>1966 SNCC Shifts Gears</a:t>
            </a:r>
          </a:p>
        </p:txBody>
      </p:sp>
      <p:sp>
        <p:nvSpPr>
          <p:cNvPr id="47107" name="Rectangle 3"/>
          <p:cNvSpPr>
            <a:spLocks noGrp="1" noChangeArrowheads="1"/>
          </p:cNvSpPr>
          <p:nvPr>
            <p:ph type="body" sz="half" idx="1"/>
          </p:nvPr>
        </p:nvSpPr>
        <p:spPr>
          <a:xfrm>
            <a:off x="0" y="914400"/>
            <a:ext cx="4876800" cy="5943600"/>
          </a:xfrm>
        </p:spPr>
        <p:txBody>
          <a:bodyPr/>
          <a:lstStyle/>
          <a:p>
            <a:pPr eaLnBrk="1" hangingPunct="1">
              <a:defRPr/>
            </a:pPr>
            <a:r>
              <a:rPr lang="en-US" altLang="en-US" sz="2400" dirty="0"/>
              <a:t>SNCC became more radical under the leadership of </a:t>
            </a:r>
            <a:r>
              <a:rPr lang="en-US" altLang="en-US" sz="2400" dirty="0" err="1">
                <a:solidFill>
                  <a:srgbClr val="FF0000"/>
                </a:solidFill>
              </a:rPr>
              <a:t>Stokely</a:t>
            </a:r>
            <a:r>
              <a:rPr lang="en-US" altLang="en-US" sz="2400" dirty="0">
                <a:solidFill>
                  <a:srgbClr val="FF0000"/>
                </a:solidFill>
              </a:rPr>
              <a:t> Carmichael.</a:t>
            </a:r>
          </a:p>
          <a:p>
            <a:pPr eaLnBrk="1" hangingPunct="1">
              <a:defRPr/>
            </a:pPr>
            <a:endParaRPr lang="en-US" altLang="en-US" sz="2400" dirty="0">
              <a:solidFill>
                <a:srgbClr val="FF0000"/>
              </a:solidFill>
            </a:endParaRPr>
          </a:p>
          <a:p>
            <a:pPr eaLnBrk="1" hangingPunct="1">
              <a:defRPr/>
            </a:pPr>
            <a:r>
              <a:rPr lang="en-US" altLang="en-US" sz="2400" dirty="0"/>
              <a:t>Carmichael advocated ideas of </a:t>
            </a:r>
            <a:r>
              <a:rPr lang="en-US" altLang="en-US" sz="2400" dirty="0">
                <a:solidFill>
                  <a:srgbClr val="FF0000"/>
                </a:solidFill>
              </a:rPr>
              <a:t>black power</a:t>
            </a:r>
            <a:r>
              <a:rPr lang="en-US" altLang="en-US" sz="2400" dirty="0">
                <a:solidFill>
                  <a:schemeClr val="accent2"/>
                </a:solidFill>
              </a:rPr>
              <a:t>,</a:t>
            </a:r>
            <a:r>
              <a:rPr lang="en-US" altLang="en-US" sz="2400" dirty="0"/>
              <a:t> which called upon African Americans to embrace their heritage, build communities, and lead their own organizations.</a:t>
            </a:r>
          </a:p>
          <a:p>
            <a:pPr marL="0" indent="0" eaLnBrk="1" hangingPunct="1">
              <a:buFontTx/>
              <a:buNone/>
              <a:defRPr/>
            </a:pPr>
            <a:endParaRPr lang="en-US" altLang="en-US" sz="2400" dirty="0"/>
          </a:p>
          <a:p>
            <a:pPr eaLnBrk="1" hangingPunct="1">
              <a:defRPr/>
            </a:pPr>
            <a:r>
              <a:rPr lang="en-US" altLang="en-US" sz="2400" dirty="0"/>
              <a:t>Black power fostered racial pride but also led to a major split in the civil rights movement.</a:t>
            </a:r>
          </a:p>
        </p:txBody>
      </p:sp>
      <p:pic>
        <p:nvPicPr>
          <p:cNvPr id="47108" name="Picture 11" descr="carmicha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066800"/>
            <a:ext cx="36576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9" name="Picture 12" descr="_215245_stokely_carmichael_speaking_in_1966_3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4038600"/>
            <a:ext cx="3657600" cy="219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299215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710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710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71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ltLang="en-US"/>
              <a:t>The Black Power Movement</a:t>
            </a:r>
          </a:p>
        </p:txBody>
      </p:sp>
      <p:sp>
        <p:nvSpPr>
          <p:cNvPr id="48131" name="Rectangle 4"/>
          <p:cNvSpPr>
            <a:spLocks noGrp="1" noChangeArrowheads="1"/>
          </p:cNvSpPr>
          <p:nvPr>
            <p:ph type="body" sz="half" idx="1"/>
          </p:nvPr>
        </p:nvSpPr>
        <p:spPr>
          <a:xfrm>
            <a:off x="0" y="1371600"/>
            <a:ext cx="5105400" cy="5257800"/>
          </a:xfrm>
          <a:noFill/>
        </p:spPr>
        <p:txBody>
          <a:bodyPr/>
          <a:lstStyle/>
          <a:p>
            <a:pPr eaLnBrk="1" hangingPunct="1">
              <a:lnSpc>
                <a:spcPct val="90000"/>
              </a:lnSpc>
            </a:pPr>
            <a:r>
              <a:rPr lang="en-US" altLang="en-US" sz="2400"/>
              <a:t>In the </a:t>
            </a:r>
            <a:r>
              <a:rPr lang="en-US" altLang="en-US" sz="2400" b="1">
                <a:solidFill>
                  <a:srgbClr val="7030A0"/>
                </a:solidFill>
              </a:rPr>
              <a:t>fall of 1966</a:t>
            </a:r>
            <a:r>
              <a:rPr lang="en-US" altLang="en-US" sz="2400"/>
              <a:t>, a new militant political party called the </a:t>
            </a:r>
            <a:r>
              <a:rPr lang="en-US" altLang="en-US" sz="2400">
                <a:solidFill>
                  <a:srgbClr val="C00000"/>
                </a:solidFill>
              </a:rPr>
              <a:t>Black Panthers</a:t>
            </a:r>
            <a:r>
              <a:rPr lang="en-US" altLang="en-US" sz="2400"/>
              <a:t> was formed.</a:t>
            </a:r>
          </a:p>
          <a:p>
            <a:pPr eaLnBrk="1" hangingPunct="1">
              <a:lnSpc>
                <a:spcPct val="90000"/>
              </a:lnSpc>
            </a:pPr>
            <a:r>
              <a:rPr lang="en-US" altLang="en-US" sz="2400"/>
              <a:t>The Black Panthers wanted African Americans to lead their own communities.  They also demanded that the federal government rebuild the nation’s ghettos.</a:t>
            </a:r>
          </a:p>
          <a:p>
            <a:pPr eaLnBrk="1" hangingPunct="1">
              <a:lnSpc>
                <a:spcPct val="90000"/>
              </a:lnSpc>
            </a:pPr>
            <a:r>
              <a:rPr lang="en-US" altLang="en-US" sz="2400"/>
              <a:t>Because the Black Panthers monitored police activity in the ghettos, they often found themselves in violent encounters with police.</a:t>
            </a:r>
          </a:p>
        </p:txBody>
      </p:sp>
      <p:pic>
        <p:nvPicPr>
          <p:cNvPr id="62468" name="Picture 5" descr="Bobby Seale, left, and Huey Newton, co-founders of the Black Panther Party for Self Defense. (1967 AP file photo) -- A Legacy of Activism: Behind Fury, Black Panthers Laid Course for Social Programs WILLIAM BRAND &amp; CECILY BURT / Oakland Tribune 8oct20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1600200"/>
            <a:ext cx="28575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69" name="Text Box 6"/>
          <p:cNvSpPr txBox="1">
            <a:spLocks noChangeArrowheads="1"/>
          </p:cNvSpPr>
          <p:nvPr/>
        </p:nvSpPr>
        <p:spPr bwMode="auto">
          <a:xfrm>
            <a:off x="5105400" y="5486400"/>
            <a:ext cx="37338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kumimoji="1" lang="en-US" altLang="en-US" sz="1600">
                <a:solidFill>
                  <a:srgbClr val="C00000"/>
                </a:solidFill>
                <a:latin typeface="Verdana" panose="020B0604030504040204" pitchFamily="34" charset="0"/>
              </a:rPr>
              <a:t>Bobby Seale</a:t>
            </a:r>
            <a:r>
              <a:rPr kumimoji="1" lang="en-US" altLang="en-US" sz="1600">
                <a:solidFill>
                  <a:srgbClr val="000000"/>
                </a:solidFill>
                <a:latin typeface="Verdana" panose="020B0604030504040204" pitchFamily="34" charset="0"/>
              </a:rPr>
              <a:t>, left, and </a:t>
            </a:r>
            <a:r>
              <a:rPr kumimoji="1" lang="en-US" altLang="en-US" sz="1600">
                <a:solidFill>
                  <a:srgbClr val="C00000"/>
                </a:solidFill>
                <a:latin typeface="Verdana" panose="020B0604030504040204" pitchFamily="34" charset="0"/>
              </a:rPr>
              <a:t>Huey Newton</a:t>
            </a:r>
            <a:r>
              <a:rPr kumimoji="1" lang="en-US" altLang="en-US" sz="1600">
                <a:solidFill>
                  <a:srgbClr val="000000"/>
                </a:solidFill>
                <a:latin typeface="Verdana" panose="020B0604030504040204" pitchFamily="34" charset="0"/>
              </a:rPr>
              <a:t>, co-founders of the Black</a:t>
            </a:r>
            <a:endParaRPr kumimoji="1" lang="en-US" altLang="en-US" sz="3000"/>
          </a:p>
        </p:txBody>
      </p:sp>
    </p:spTree>
    <p:extLst>
      <p:ext uri="{BB962C8B-B14F-4D97-AF65-F5344CB8AC3E}">
        <p14:creationId xmlns:p14="http://schemas.microsoft.com/office/powerpoint/2010/main" val="290180701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81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0"/>
            <a:ext cx="8229600" cy="1143000"/>
          </a:xfrm>
        </p:spPr>
        <p:txBody>
          <a:bodyPr/>
          <a:lstStyle/>
          <a:p>
            <a:pPr eaLnBrk="1" hangingPunct="1"/>
            <a:r>
              <a:rPr lang="en-US" altLang="en-US" dirty="0"/>
              <a:t>Overall Results</a:t>
            </a:r>
          </a:p>
        </p:txBody>
      </p:sp>
      <p:sp>
        <p:nvSpPr>
          <p:cNvPr id="54275" name="Rectangle 3"/>
          <p:cNvSpPr>
            <a:spLocks noGrp="1" noChangeArrowheads="1"/>
          </p:cNvSpPr>
          <p:nvPr>
            <p:ph type="body" idx="1"/>
          </p:nvPr>
        </p:nvSpPr>
        <p:spPr/>
        <p:txBody>
          <a:bodyPr/>
          <a:lstStyle/>
          <a:p>
            <a:pPr eaLnBrk="1" hangingPunct="1"/>
            <a:r>
              <a:rPr lang="en-US" altLang="en-US" sz="2400"/>
              <a:t>The civil rights movement resulted in both advancement and disappointment for many Americans.</a:t>
            </a:r>
          </a:p>
          <a:p>
            <a:pPr eaLnBrk="1" hangingPunct="1"/>
            <a:r>
              <a:rPr lang="en-US" altLang="en-US" sz="2400"/>
              <a:t>On one hand, segregation became illegal, and many more African Americans began to vote. The number of African American officials rose dramatically. Among these officials was Barbara Jordan, the first African American elected to the Texas state senate since Reconstruction.</a:t>
            </a:r>
          </a:p>
          <a:p>
            <a:pPr eaLnBrk="1" hangingPunct="1"/>
            <a:r>
              <a:rPr lang="en-US" altLang="en-US" sz="2400"/>
              <a:t>On the other hand, many Americans were disappointed that change failed to come quickly.</a:t>
            </a:r>
          </a:p>
        </p:txBody>
      </p:sp>
    </p:spTree>
    <p:extLst>
      <p:ext uri="{BB962C8B-B14F-4D97-AF65-F5344CB8AC3E}">
        <p14:creationId xmlns:p14="http://schemas.microsoft.com/office/powerpoint/2010/main" val="380324284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42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42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4115" y="1059445"/>
            <a:ext cx="2285107" cy="294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0" name="Rectangle 8"/>
          <p:cNvSpPr>
            <a:spLocks noChangeArrowheads="1"/>
          </p:cNvSpPr>
          <p:nvPr/>
        </p:nvSpPr>
        <p:spPr bwMode="auto">
          <a:xfrm>
            <a:off x="1678654" y="1374025"/>
            <a:ext cx="2025254"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AutoNum type="arabicPeriod"/>
            </a:pPr>
            <a:r>
              <a:rPr lang="en-US" altLang="en-US" sz="1800" dirty="0">
                <a:solidFill>
                  <a:srgbClr val="2B4CA8"/>
                </a:solidFill>
                <a:latin typeface="Calibri" panose="020F0502020204030204" pitchFamily="34" charset="0"/>
              </a:rPr>
              <a:t>Create your Cornell note paper.</a:t>
            </a:r>
          </a:p>
          <a:p>
            <a:pPr eaLnBrk="1" hangingPunct="1">
              <a:spcBef>
                <a:spcPct val="0"/>
              </a:spcBef>
              <a:buFontTx/>
              <a:buAutoNum type="arabicPeriod"/>
            </a:pPr>
            <a:endParaRPr lang="en-US" altLang="en-US" sz="1800" dirty="0">
              <a:solidFill>
                <a:srgbClr val="2B4CA8"/>
              </a:solidFill>
              <a:latin typeface="Calibri" panose="020F0502020204030204" pitchFamily="34" charset="0"/>
            </a:endParaRPr>
          </a:p>
          <a:p>
            <a:pPr eaLnBrk="1" hangingPunct="1">
              <a:spcBef>
                <a:spcPct val="0"/>
              </a:spcBef>
              <a:buFontTx/>
              <a:buAutoNum type="arabicPeriod"/>
            </a:pPr>
            <a:r>
              <a:rPr lang="en-US" altLang="en-US" sz="1800" dirty="0">
                <a:solidFill>
                  <a:srgbClr val="2B4CA8"/>
                </a:solidFill>
                <a:latin typeface="Calibri" panose="020F0502020204030204" pitchFamily="34" charset="0"/>
              </a:rPr>
              <a:t>Write in the essential Question. 	</a:t>
            </a:r>
          </a:p>
        </p:txBody>
      </p:sp>
      <p:graphicFrame>
        <p:nvGraphicFramePr>
          <p:cNvPr id="6" name="Content Placeholder 5"/>
          <p:cNvGraphicFramePr>
            <a:graphicFrameLocks noGrp="1"/>
          </p:cNvGraphicFramePr>
          <p:nvPr>
            <p:extLst>
              <p:ext uri="{D42A27DB-BD31-4B8C-83A1-F6EECF244321}">
                <p14:modId xmlns:p14="http://schemas.microsoft.com/office/powerpoint/2010/main" val="3373897033"/>
              </p:ext>
            </p:extLst>
          </p:nvPr>
        </p:nvGraphicFramePr>
        <p:xfrm>
          <a:off x="1574559" y="3668573"/>
          <a:ext cx="4102683" cy="2044006"/>
        </p:xfrm>
        <a:graphic>
          <a:graphicData uri="http://schemas.openxmlformats.org/drawingml/2006/table">
            <a:tbl>
              <a:tblPr/>
              <a:tblGrid>
                <a:gridCol w="1367561">
                  <a:extLst>
                    <a:ext uri="{9D8B030D-6E8A-4147-A177-3AD203B41FA5}">
                      <a16:colId xmlns:a16="http://schemas.microsoft.com/office/drawing/2014/main" val="3005209095"/>
                    </a:ext>
                  </a:extLst>
                </a:gridCol>
                <a:gridCol w="1367561">
                  <a:extLst>
                    <a:ext uri="{9D8B030D-6E8A-4147-A177-3AD203B41FA5}">
                      <a16:colId xmlns:a16="http://schemas.microsoft.com/office/drawing/2014/main" val="1686599924"/>
                    </a:ext>
                  </a:extLst>
                </a:gridCol>
                <a:gridCol w="1367561">
                  <a:extLst>
                    <a:ext uri="{9D8B030D-6E8A-4147-A177-3AD203B41FA5}">
                      <a16:colId xmlns:a16="http://schemas.microsoft.com/office/drawing/2014/main" val="3242145289"/>
                    </a:ext>
                  </a:extLst>
                </a:gridCol>
              </a:tblGrid>
              <a:tr h="389870">
                <a:tc>
                  <a:txBody>
                    <a:bodyPr/>
                    <a:lstStyle>
                      <a:lvl1pPr>
                        <a:spcBef>
                          <a:spcPct val="20000"/>
                        </a:spcBef>
                        <a:buFont typeface="Arial" panose="020B0604020202020204" pitchFamily="34" charset="0"/>
                        <a:defRPr sz="2800">
                          <a:solidFill>
                            <a:schemeClr val="tx1"/>
                          </a:solidFill>
                          <a:latin typeface="Franklin Gothic Book" panose="020B0503020102020204" pitchFamily="34" charset="0"/>
                        </a:defRPr>
                      </a:lvl1pPr>
                      <a:lvl2pPr marL="742950" indent="-285750">
                        <a:spcBef>
                          <a:spcPct val="20000"/>
                        </a:spcBef>
                        <a:buFont typeface="Arial" panose="020B0604020202020204" pitchFamily="34" charset="0"/>
                        <a:defRPr sz="2400">
                          <a:solidFill>
                            <a:schemeClr val="tx1"/>
                          </a:solidFill>
                          <a:latin typeface="Franklin Gothic Book" panose="020B0503020102020204" pitchFamily="34" charset="0"/>
                        </a:defRPr>
                      </a:lvl2pPr>
                      <a:lvl3pPr marL="1143000" indent="-228600">
                        <a:spcBef>
                          <a:spcPct val="20000"/>
                        </a:spcBef>
                        <a:buFont typeface="Arial" panose="020B0604020202020204" pitchFamily="34" charset="0"/>
                        <a:defRPr sz="2000">
                          <a:solidFill>
                            <a:schemeClr val="tx1"/>
                          </a:solidFill>
                          <a:latin typeface="Franklin Gothic Book" panose="020B0503020102020204" pitchFamily="34" charset="0"/>
                        </a:defRPr>
                      </a:lvl3pPr>
                      <a:lvl4pPr marL="1600200" indent="-228600">
                        <a:spcBef>
                          <a:spcPct val="20000"/>
                        </a:spcBef>
                        <a:buFont typeface="Arial" panose="020B0604020202020204" pitchFamily="34" charset="0"/>
                        <a:defRPr>
                          <a:solidFill>
                            <a:schemeClr val="tx1"/>
                          </a:solidFill>
                          <a:latin typeface="Franklin Gothic Book" panose="020B0503020102020204" pitchFamily="34" charset="0"/>
                        </a:defRPr>
                      </a:lvl4pPr>
                      <a:lvl5pPr marL="2057400" indent="-228600">
                        <a:spcBef>
                          <a:spcPct val="20000"/>
                        </a:spcBef>
                        <a:buFont typeface="Arial" panose="020B0604020202020204" pitchFamily="34" charset="0"/>
                        <a:defRPr>
                          <a:solidFill>
                            <a:schemeClr val="tx1"/>
                          </a:solidFill>
                          <a:latin typeface="Franklin Gothic Book" panose="020B05030201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a:ln>
                            <a:noFill/>
                          </a:ln>
                          <a:solidFill>
                            <a:schemeClr val="bg1"/>
                          </a:solidFill>
                          <a:effectLst/>
                          <a:latin typeface="Calibri" panose="020F0502020204030204" pitchFamily="34" charset="0"/>
                          <a:ea typeface="MS PGothic" panose="020B0600070205080204" pitchFamily="34" charset="-128"/>
                        </a:rPr>
                        <a:t>CORNELL NOTES</a:t>
                      </a:r>
                    </a:p>
                  </a:txBody>
                  <a:tcPr marL="51435" marR="51435" marT="25718" marB="2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lvl1pPr>
                        <a:spcBef>
                          <a:spcPct val="20000"/>
                        </a:spcBef>
                        <a:buFont typeface="Arial" panose="020B0604020202020204" pitchFamily="34" charset="0"/>
                        <a:defRPr sz="2800">
                          <a:solidFill>
                            <a:schemeClr val="tx1"/>
                          </a:solidFill>
                          <a:latin typeface="Franklin Gothic Book" panose="020B0503020102020204" pitchFamily="34" charset="0"/>
                        </a:defRPr>
                      </a:lvl1pPr>
                      <a:lvl2pPr marL="742950" indent="-285750">
                        <a:spcBef>
                          <a:spcPct val="20000"/>
                        </a:spcBef>
                        <a:buFont typeface="Arial" panose="020B0604020202020204" pitchFamily="34" charset="0"/>
                        <a:defRPr sz="2400">
                          <a:solidFill>
                            <a:schemeClr val="tx1"/>
                          </a:solidFill>
                          <a:latin typeface="Franklin Gothic Book" panose="020B0503020102020204" pitchFamily="34" charset="0"/>
                        </a:defRPr>
                      </a:lvl2pPr>
                      <a:lvl3pPr marL="1143000" indent="-228600">
                        <a:spcBef>
                          <a:spcPct val="20000"/>
                        </a:spcBef>
                        <a:buFont typeface="Arial" panose="020B0604020202020204" pitchFamily="34" charset="0"/>
                        <a:defRPr sz="2000">
                          <a:solidFill>
                            <a:schemeClr val="tx1"/>
                          </a:solidFill>
                          <a:latin typeface="Franklin Gothic Book" panose="020B0503020102020204" pitchFamily="34" charset="0"/>
                        </a:defRPr>
                      </a:lvl3pPr>
                      <a:lvl4pPr marL="1600200" indent="-228600">
                        <a:spcBef>
                          <a:spcPct val="20000"/>
                        </a:spcBef>
                        <a:buFont typeface="Arial" panose="020B0604020202020204" pitchFamily="34" charset="0"/>
                        <a:defRPr>
                          <a:solidFill>
                            <a:schemeClr val="tx1"/>
                          </a:solidFill>
                          <a:latin typeface="Franklin Gothic Book" panose="020B0503020102020204" pitchFamily="34" charset="0"/>
                        </a:defRPr>
                      </a:lvl4pPr>
                      <a:lvl5pPr marL="2057400" indent="-228600">
                        <a:spcBef>
                          <a:spcPct val="20000"/>
                        </a:spcBef>
                        <a:buFont typeface="Arial" panose="020B0604020202020204" pitchFamily="34" charset="0"/>
                        <a:defRPr>
                          <a:solidFill>
                            <a:schemeClr val="tx1"/>
                          </a:solidFill>
                          <a:latin typeface="Franklin Gothic Book" panose="020B05030201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ea typeface="MS PGothic" panose="020B0600070205080204" pitchFamily="34" charset="-128"/>
                        </a:rPr>
                        <a:t>TOPIC/OBJECTIVE:</a:t>
                      </a:r>
                    </a:p>
                  </a:txBody>
                  <a:tcPr marL="51435" marR="51435" marT="25718" marB="2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Franklin Gothic Book" panose="020B0503020102020204" pitchFamily="34" charset="0"/>
                        </a:defRPr>
                      </a:lvl1pPr>
                      <a:lvl2pPr marL="742950" indent="-285750">
                        <a:spcBef>
                          <a:spcPct val="20000"/>
                        </a:spcBef>
                        <a:buFont typeface="Arial" panose="020B0604020202020204" pitchFamily="34" charset="0"/>
                        <a:defRPr sz="2400">
                          <a:solidFill>
                            <a:schemeClr val="tx1"/>
                          </a:solidFill>
                          <a:latin typeface="Franklin Gothic Book" panose="020B0503020102020204" pitchFamily="34" charset="0"/>
                        </a:defRPr>
                      </a:lvl2pPr>
                      <a:lvl3pPr marL="1143000" indent="-228600">
                        <a:spcBef>
                          <a:spcPct val="20000"/>
                        </a:spcBef>
                        <a:buFont typeface="Arial" panose="020B0604020202020204" pitchFamily="34" charset="0"/>
                        <a:defRPr sz="2000">
                          <a:solidFill>
                            <a:schemeClr val="tx1"/>
                          </a:solidFill>
                          <a:latin typeface="Franklin Gothic Book" panose="020B0503020102020204" pitchFamily="34" charset="0"/>
                        </a:defRPr>
                      </a:lvl3pPr>
                      <a:lvl4pPr marL="1600200" indent="-228600">
                        <a:spcBef>
                          <a:spcPct val="20000"/>
                        </a:spcBef>
                        <a:buFont typeface="Arial" panose="020B0604020202020204" pitchFamily="34" charset="0"/>
                        <a:defRPr>
                          <a:solidFill>
                            <a:schemeClr val="tx1"/>
                          </a:solidFill>
                          <a:latin typeface="Franklin Gothic Book" panose="020B0503020102020204" pitchFamily="34" charset="0"/>
                        </a:defRPr>
                      </a:lvl4pPr>
                      <a:lvl5pPr marL="2057400" indent="-228600">
                        <a:spcBef>
                          <a:spcPct val="20000"/>
                        </a:spcBef>
                        <a:buFont typeface="Arial" panose="020B0604020202020204" pitchFamily="34" charset="0"/>
                        <a:defRPr>
                          <a:solidFill>
                            <a:schemeClr val="tx1"/>
                          </a:solidFill>
                          <a:latin typeface="Franklin Gothic Book" panose="020B05030201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ea typeface="MS PGothic" panose="020B0600070205080204" pitchFamily="34" charset="-128"/>
                        </a:rPr>
                        <a:t>NAME:</a:t>
                      </a:r>
                    </a:p>
                  </a:txBody>
                  <a:tcPr marL="51435" marR="51435" marT="25718" marB="2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260627421"/>
                  </a:ext>
                </a:extLst>
              </a:tr>
              <a:tr h="389870">
                <a:tc rowSpan="2">
                  <a:txBody>
                    <a:bodyPr/>
                    <a:lstStyle>
                      <a:lvl1pPr>
                        <a:spcBef>
                          <a:spcPct val="20000"/>
                        </a:spcBef>
                        <a:buFont typeface="Arial" panose="020B0604020202020204" pitchFamily="34" charset="0"/>
                        <a:defRPr sz="2800">
                          <a:solidFill>
                            <a:schemeClr val="tx1"/>
                          </a:solidFill>
                          <a:latin typeface="Franklin Gothic Book" panose="020B0503020102020204" pitchFamily="34" charset="0"/>
                        </a:defRPr>
                      </a:lvl1pPr>
                      <a:lvl2pPr marL="742950" indent="-285750">
                        <a:spcBef>
                          <a:spcPct val="20000"/>
                        </a:spcBef>
                        <a:buFont typeface="Arial" panose="020B0604020202020204" pitchFamily="34" charset="0"/>
                        <a:defRPr sz="2400">
                          <a:solidFill>
                            <a:schemeClr val="tx1"/>
                          </a:solidFill>
                          <a:latin typeface="Franklin Gothic Book" panose="020B0503020102020204" pitchFamily="34" charset="0"/>
                        </a:defRPr>
                      </a:lvl2pPr>
                      <a:lvl3pPr marL="1143000" indent="-228600">
                        <a:spcBef>
                          <a:spcPct val="20000"/>
                        </a:spcBef>
                        <a:buFont typeface="Arial" panose="020B0604020202020204" pitchFamily="34" charset="0"/>
                        <a:defRPr sz="2000">
                          <a:solidFill>
                            <a:schemeClr val="tx1"/>
                          </a:solidFill>
                          <a:latin typeface="Franklin Gothic Book" panose="020B0503020102020204" pitchFamily="34" charset="0"/>
                        </a:defRPr>
                      </a:lvl3pPr>
                      <a:lvl4pPr marL="1600200" indent="-228600">
                        <a:spcBef>
                          <a:spcPct val="20000"/>
                        </a:spcBef>
                        <a:buFont typeface="Arial" panose="020B0604020202020204" pitchFamily="34" charset="0"/>
                        <a:defRPr>
                          <a:solidFill>
                            <a:schemeClr val="tx1"/>
                          </a:solidFill>
                          <a:latin typeface="Franklin Gothic Book" panose="020B0503020102020204" pitchFamily="34" charset="0"/>
                        </a:defRPr>
                      </a:lvl4pPr>
                      <a:lvl5pPr marL="2057400" indent="-228600">
                        <a:spcBef>
                          <a:spcPct val="20000"/>
                        </a:spcBef>
                        <a:buFont typeface="Arial" panose="020B0604020202020204" pitchFamily="34" charset="0"/>
                        <a:defRPr>
                          <a:solidFill>
                            <a:schemeClr val="tx1"/>
                          </a:solidFill>
                          <a:latin typeface="Franklin Gothic Book" panose="020B05030201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a:ln>
                          <a:noFill/>
                        </a:ln>
                        <a:solidFill>
                          <a:schemeClr val="tx1"/>
                        </a:solidFill>
                        <a:effectLst/>
                        <a:latin typeface="Calibri" panose="020F0502020204030204" pitchFamily="34" charset="0"/>
                        <a:ea typeface="MS PGothic" panose="020B0600070205080204" pitchFamily="34" charset="-128"/>
                      </a:endParaRPr>
                    </a:p>
                  </a:txBody>
                  <a:tcPr marL="51435" marR="51435" marT="25718" marB="2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Franklin Gothic Book" panose="020B0503020102020204" pitchFamily="34" charset="0"/>
                        </a:defRPr>
                      </a:lvl1pPr>
                      <a:lvl2pPr marL="742950" indent="-285750">
                        <a:spcBef>
                          <a:spcPct val="20000"/>
                        </a:spcBef>
                        <a:buFont typeface="Arial" panose="020B0604020202020204" pitchFamily="34" charset="0"/>
                        <a:defRPr sz="2400">
                          <a:solidFill>
                            <a:schemeClr val="tx1"/>
                          </a:solidFill>
                          <a:latin typeface="Franklin Gothic Book" panose="020B0503020102020204" pitchFamily="34" charset="0"/>
                        </a:defRPr>
                      </a:lvl2pPr>
                      <a:lvl3pPr marL="1143000" indent="-228600">
                        <a:spcBef>
                          <a:spcPct val="20000"/>
                        </a:spcBef>
                        <a:buFont typeface="Arial" panose="020B0604020202020204" pitchFamily="34" charset="0"/>
                        <a:defRPr sz="2000">
                          <a:solidFill>
                            <a:schemeClr val="tx1"/>
                          </a:solidFill>
                          <a:latin typeface="Franklin Gothic Book" panose="020B0503020102020204" pitchFamily="34" charset="0"/>
                        </a:defRPr>
                      </a:lvl3pPr>
                      <a:lvl4pPr marL="1600200" indent="-228600">
                        <a:spcBef>
                          <a:spcPct val="20000"/>
                        </a:spcBef>
                        <a:buFont typeface="Arial" panose="020B0604020202020204" pitchFamily="34" charset="0"/>
                        <a:defRPr>
                          <a:solidFill>
                            <a:schemeClr val="tx1"/>
                          </a:solidFill>
                          <a:latin typeface="Franklin Gothic Book" panose="020B0503020102020204" pitchFamily="34" charset="0"/>
                        </a:defRPr>
                      </a:lvl4pPr>
                      <a:lvl5pPr marL="2057400" indent="-228600">
                        <a:spcBef>
                          <a:spcPct val="20000"/>
                        </a:spcBef>
                        <a:buFont typeface="Arial" panose="020B0604020202020204" pitchFamily="34" charset="0"/>
                        <a:defRPr>
                          <a:solidFill>
                            <a:schemeClr val="tx1"/>
                          </a:solidFill>
                          <a:latin typeface="Franklin Gothic Book" panose="020B05030201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Calibri" panose="020F0502020204030204" pitchFamily="34" charset="0"/>
                        <a:ea typeface="MS PGothic" panose="020B0600070205080204" pitchFamily="34" charset="-128"/>
                      </a:endParaRPr>
                    </a:p>
                  </a:txBody>
                  <a:tcPr marL="51435" marR="51435" marT="25718" marB="2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Franklin Gothic Book" panose="020B0503020102020204" pitchFamily="34" charset="0"/>
                        </a:defRPr>
                      </a:lvl1pPr>
                      <a:lvl2pPr marL="742950" indent="-285750">
                        <a:spcBef>
                          <a:spcPct val="20000"/>
                        </a:spcBef>
                        <a:buFont typeface="Arial" panose="020B0604020202020204" pitchFamily="34" charset="0"/>
                        <a:defRPr sz="2400">
                          <a:solidFill>
                            <a:schemeClr val="tx1"/>
                          </a:solidFill>
                          <a:latin typeface="Franklin Gothic Book" panose="020B0503020102020204" pitchFamily="34" charset="0"/>
                        </a:defRPr>
                      </a:lvl2pPr>
                      <a:lvl3pPr marL="1143000" indent="-228600">
                        <a:spcBef>
                          <a:spcPct val="20000"/>
                        </a:spcBef>
                        <a:buFont typeface="Arial" panose="020B0604020202020204" pitchFamily="34" charset="0"/>
                        <a:defRPr sz="2000">
                          <a:solidFill>
                            <a:schemeClr val="tx1"/>
                          </a:solidFill>
                          <a:latin typeface="Franklin Gothic Book" panose="020B0503020102020204" pitchFamily="34" charset="0"/>
                        </a:defRPr>
                      </a:lvl3pPr>
                      <a:lvl4pPr marL="1600200" indent="-228600">
                        <a:spcBef>
                          <a:spcPct val="20000"/>
                        </a:spcBef>
                        <a:buFont typeface="Arial" panose="020B0604020202020204" pitchFamily="34" charset="0"/>
                        <a:defRPr>
                          <a:solidFill>
                            <a:schemeClr val="tx1"/>
                          </a:solidFill>
                          <a:latin typeface="Franklin Gothic Book" panose="020B0503020102020204" pitchFamily="34" charset="0"/>
                        </a:defRPr>
                      </a:lvl4pPr>
                      <a:lvl5pPr marL="2057400" indent="-228600">
                        <a:spcBef>
                          <a:spcPct val="20000"/>
                        </a:spcBef>
                        <a:buFont typeface="Arial" panose="020B0604020202020204" pitchFamily="34" charset="0"/>
                        <a:defRPr>
                          <a:solidFill>
                            <a:schemeClr val="tx1"/>
                          </a:solidFill>
                          <a:latin typeface="Franklin Gothic Book" panose="020B05030201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ea typeface="MS PGothic" panose="020B0600070205080204" pitchFamily="34" charset="-128"/>
                        </a:rPr>
                        <a:t>CLASS/PERIOD:</a:t>
                      </a:r>
                    </a:p>
                  </a:txBody>
                  <a:tcPr marL="51435" marR="51435" marT="25718" marB="2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752504040"/>
                  </a:ext>
                </a:extLst>
              </a:tr>
              <a:tr h="389870">
                <a:tc vMerge="1">
                  <a:txBody>
                    <a:bodyPr/>
                    <a:lstStyle/>
                    <a:p>
                      <a:endParaRPr lang="en-US"/>
                    </a:p>
                  </a:txBody>
                  <a:tcPr/>
                </a:tc>
                <a:tc>
                  <a:txBody>
                    <a:bodyPr/>
                    <a:lstStyle>
                      <a:lvl1pPr>
                        <a:spcBef>
                          <a:spcPct val="20000"/>
                        </a:spcBef>
                        <a:buFont typeface="Arial" panose="020B0604020202020204" pitchFamily="34" charset="0"/>
                        <a:defRPr sz="2800">
                          <a:solidFill>
                            <a:schemeClr val="tx1"/>
                          </a:solidFill>
                          <a:latin typeface="Franklin Gothic Book" panose="020B0503020102020204" pitchFamily="34" charset="0"/>
                        </a:defRPr>
                      </a:lvl1pPr>
                      <a:lvl2pPr marL="742950" indent="-285750">
                        <a:spcBef>
                          <a:spcPct val="20000"/>
                        </a:spcBef>
                        <a:buFont typeface="Arial" panose="020B0604020202020204" pitchFamily="34" charset="0"/>
                        <a:defRPr sz="2400">
                          <a:solidFill>
                            <a:schemeClr val="tx1"/>
                          </a:solidFill>
                          <a:latin typeface="Franklin Gothic Book" panose="020B0503020102020204" pitchFamily="34" charset="0"/>
                        </a:defRPr>
                      </a:lvl2pPr>
                      <a:lvl3pPr marL="1143000" indent="-228600">
                        <a:spcBef>
                          <a:spcPct val="20000"/>
                        </a:spcBef>
                        <a:buFont typeface="Arial" panose="020B0604020202020204" pitchFamily="34" charset="0"/>
                        <a:defRPr sz="2000">
                          <a:solidFill>
                            <a:schemeClr val="tx1"/>
                          </a:solidFill>
                          <a:latin typeface="Franklin Gothic Book" panose="020B0503020102020204" pitchFamily="34" charset="0"/>
                        </a:defRPr>
                      </a:lvl3pPr>
                      <a:lvl4pPr marL="1600200" indent="-228600">
                        <a:spcBef>
                          <a:spcPct val="20000"/>
                        </a:spcBef>
                        <a:buFont typeface="Arial" panose="020B0604020202020204" pitchFamily="34" charset="0"/>
                        <a:defRPr>
                          <a:solidFill>
                            <a:schemeClr val="tx1"/>
                          </a:solidFill>
                          <a:latin typeface="Franklin Gothic Book" panose="020B0503020102020204" pitchFamily="34" charset="0"/>
                        </a:defRPr>
                      </a:lvl4pPr>
                      <a:lvl5pPr marL="2057400" indent="-228600">
                        <a:spcBef>
                          <a:spcPct val="20000"/>
                        </a:spcBef>
                        <a:buFont typeface="Arial" panose="020B0604020202020204" pitchFamily="34" charset="0"/>
                        <a:defRPr>
                          <a:solidFill>
                            <a:schemeClr val="tx1"/>
                          </a:solidFill>
                          <a:latin typeface="Franklin Gothic Book" panose="020B05030201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a:ln>
                          <a:noFill/>
                        </a:ln>
                        <a:solidFill>
                          <a:schemeClr val="tx1"/>
                        </a:solidFill>
                        <a:effectLst/>
                        <a:latin typeface="Calibri" panose="020F0502020204030204" pitchFamily="34" charset="0"/>
                        <a:ea typeface="MS PGothic" panose="020B0600070205080204" pitchFamily="34" charset="-128"/>
                      </a:endParaRPr>
                    </a:p>
                  </a:txBody>
                  <a:tcPr marL="51435" marR="51435" marT="25718" marB="2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Franklin Gothic Book" panose="020B0503020102020204" pitchFamily="34" charset="0"/>
                        </a:defRPr>
                      </a:lvl1pPr>
                      <a:lvl2pPr marL="742950" indent="-285750">
                        <a:spcBef>
                          <a:spcPct val="20000"/>
                        </a:spcBef>
                        <a:buFont typeface="Arial" panose="020B0604020202020204" pitchFamily="34" charset="0"/>
                        <a:defRPr sz="2400">
                          <a:solidFill>
                            <a:schemeClr val="tx1"/>
                          </a:solidFill>
                          <a:latin typeface="Franklin Gothic Book" panose="020B0503020102020204" pitchFamily="34" charset="0"/>
                        </a:defRPr>
                      </a:lvl2pPr>
                      <a:lvl3pPr marL="1143000" indent="-228600">
                        <a:spcBef>
                          <a:spcPct val="20000"/>
                        </a:spcBef>
                        <a:buFont typeface="Arial" panose="020B0604020202020204" pitchFamily="34" charset="0"/>
                        <a:defRPr sz="2000">
                          <a:solidFill>
                            <a:schemeClr val="tx1"/>
                          </a:solidFill>
                          <a:latin typeface="Franklin Gothic Book" panose="020B0503020102020204" pitchFamily="34" charset="0"/>
                        </a:defRPr>
                      </a:lvl3pPr>
                      <a:lvl4pPr marL="1600200" indent="-228600">
                        <a:spcBef>
                          <a:spcPct val="20000"/>
                        </a:spcBef>
                        <a:buFont typeface="Arial" panose="020B0604020202020204" pitchFamily="34" charset="0"/>
                        <a:defRPr>
                          <a:solidFill>
                            <a:schemeClr val="tx1"/>
                          </a:solidFill>
                          <a:latin typeface="Franklin Gothic Book" panose="020B0503020102020204" pitchFamily="34" charset="0"/>
                        </a:defRPr>
                      </a:lvl4pPr>
                      <a:lvl5pPr marL="2057400" indent="-228600">
                        <a:spcBef>
                          <a:spcPct val="20000"/>
                        </a:spcBef>
                        <a:buFont typeface="Arial" panose="020B0604020202020204" pitchFamily="34" charset="0"/>
                        <a:defRPr>
                          <a:solidFill>
                            <a:schemeClr val="tx1"/>
                          </a:solidFill>
                          <a:latin typeface="Franklin Gothic Book" panose="020B05030201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ea typeface="MS PGothic" panose="020B0600070205080204" pitchFamily="34" charset="-128"/>
                        </a:rPr>
                        <a:t>DATE:</a:t>
                      </a:r>
                    </a:p>
                  </a:txBody>
                  <a:tcPr marL="51435" marR="51435" marT="25718" marB="2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546652694"/>
                  </a:ext>
                </a:extLst>
              </a:tr>
              <a:tr h="874395">
                <a:tc gridSpan="3">
                  <a:txBody>
                    <a:bodyPr/>
                    <a:lstStyle>
                      <a:lvl1pPr>
                        <a:spcBef>
                          <a:spcPct val="20000"/>
                        </a:spcBef>
                        <a:buFont typeface="Arial" panose="020B0604020202020204" pitchFamily="34" charset="0"/>
                        <a:defRPr sz="2800">
                          <a:solidFill>
                            <a:schemeClr val="tx1"/>
                          </a:solidFill>
                          <a:latin typeface="Franklin Gothic Book" panose="020B0503020102020204" pitchFamily="34" charset="0"/>
                        </a:defRPr>
                      </a:lvl1pPr>
                      <a:lvl2pPr marL="742950" indent="-285750">
                        <a:spcBef>
                          <a:spcPct val="20000"/>
                        </a:spcBef>
                        <a:buFont typeface="Arial" panose="020B0604020202020204" pitchFamily="34" charset="0"/>
                        <a:defRPr sz="2400">
                          <a:solidFill>
                            <a:schemeClr val="tx1"/>
                          </a:solidFill>
                          <a:latin typeface="Franklin Gothic Book" panose="020B0503020102020204" pitchFamily="34" charset="0"/>
                        </a:defRPr>
                      </a:lvl2pPr>
                      <a:lvl3pPr marL="1143000" indent="-228600">
                        <a:spcBef>
                          <a:spcPct val="20000"/>
                        </a:spcBef>
                        <a:buFont typeface="Arial" panose="020B0604020202020204" pitchFamily="34" charset="0"/>
                        <a:defRPr sz="2000">
                          <a:solidFill>
                            <a:schemeClr val="tx1"/>
                          </a:solidFill>
                          <a:latin typeface="Franklin Gothic Book" panose="020B0503020102020204" pitchFamily="34" charset="0"/>
                        </a:defRPr>
                      </a:lvl3pPr>
                      <a:lvl4pPr marL="1600200" indent="-228600">
                        <a:spcBef>
                          <a:spcPct val="20000"/>
                        </a:spcBef>
                        <a:buFont typeface="Arial" panose="020B0604020202020204" pitchFamily="34" charset="0"/>
                        <a:defRPr>
                          <a:solidFill>
                            <a:schemeClr val="tx1"/>
                          </a:solidFill>
                          <a:latin typeface="Franklin Gothic Book" panose="020B0503020102020204" pitchFamily="34" charset="0"/>
                        </a:defRPr>
                      </a:lvl4pPr>
                      <a:lvl5pPr marL="2057400" indent="-228600">
                        <a:spcBef>
                          <a:spcPct val="20000"/>
                        </a:spcBef>
                        <a:buFont typeface="Arial" panose="020B0604020202020204" pitchFamily="34" charset="0"/>
                        <a:defRPr>
                          <a:solidFill>
                            <a:schemeClr val="tx1"/>
                          </a:solidFill>
                          <a:latin typeface="Franklin Gothic Book" panose="020B0503020102020204" pitchFamily="34" charset="0"/>
                        </a:defRPr>
                      </a:lvl5pPr>
                      <a:lvl6pPr marL="2514600" indent="-228600" defTabSz="4572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6pPr>
                      <a:lvl7pPr marL="2971800" indent="-228600" defTabSz="4572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7pPr>
                      <a:lvl8pPr marL="3429000" indent="-228600" defTabSz="4572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8pPr>
                      <a:lvl9pPr marL="3886200" indent="-228600" defTabSz="457200" fontAlgn="base">
                        <a:spcBef>
                          <a:spcPct val="20000"/>
                        </a:spcBef>
                        <a:spcAft>
                          <a:spcPct val="0"/>
                        </a:spcAft>
                        <a:buFont typeface="Arial" panose="020B0604020202020204" pitchFamily="34" charset="0"/>
                        <a:defRPr>
                          <a:solidFill>
                            <a:schemeClr val="tx1"/>
                          </a:solidFill>
                          <a:latin typeface="Franklin Gothic Book" panose="020B05030201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ea typeface="MS PGothic" panose="020B0600070205080204" pitchFamily="34" charset="-128"/>
                        </a:rPr>
                        <a:t>ESSENTIAL QUESTION: What did Johnson do for Civil Rights?</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a:ln>
                          <a:noFill/>
                        </a:ln>
                        <a:solidFill>
                          <a:schemeClr val="tx1"/>
                        </a:solidFill>
                        <a:effectLst/>
                        <a:latin typeface="Calibri" panose="020F0502020204030204" pitchFamily="34" charset="0"/>
                        <a:ea typeface="MS PGothic" panose="020B0600070205080204" pitchFamily="34" charset="-128"/>
                      </a:endParaRPr>
                    </a:p>
                  </a:txBody>
                  <a:tcPr marL="51435" marR="51435" marT="25718" marB="2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84741382"/>
                  </a:ext>
                </a:extLst>
              </a:tr>
            </a:tbl>
          </a:graphicData>
        </a:graphic>
      </p:graphicFrame>
    </p:spTree>
    <p:extLst>
      <p:ext uri="{BB962C8B-B14F-4D97-AF65-F5344CB8AC3E}">
        <p14:creationId xmlns:p14="http://schemas.microsoft.com/office/powerpoint/2010/main" val="36379681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018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Johnson’s Civil Rights</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28752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Civil Rights Act</a:t>
            </a:r>
            <a:endParaRPr lang="en-US" dirty="0"/>
          </a:p>
        </p:txBody>
      </p:sp>
    </p:spTree>
    <p:extLst>
      <p:ext uri="{BB962C8B-B14F-4D97-AF65-F5344CB8AC3E}">
        <p14:creationId xmlns:p14="http://schemas.microsoft.com/office/powerpoint/2010/main" val="3810134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a:t>Civil Rights Act 1964</a:t>
            </a:r>
          </a:p>
        </p:txBody>
      </p:sp>
      <p:sp>
        <p:nvSpPr>
          <p:cNvPr id="3" name="Content Placeholder 2"/>
          <p:cNvSpPr>
            <a:spLocks noGrp="1"/>
          </p:cNvSpPr>
          <p:nvPr>
            <p:ph idx="1"/>
          </p:nvPr>
        </p:nvSpPr>
        <p:spPr>
          <a:xfrm>
            <a:off x="171449" y="2057400"/>
            <a:ext cx="8867775" cy="1657350"/>
          </a:xfrm>
        </p:spPr>
        <p:txBody>
          <a:bodyPr/>
          <a:lstStyle/>
          <a:p>
            <a:pPr eaLnBrk="1" hangingPunct="1">
              <a:spcBef>
                <a:spcPct val="50000"/>
              </a:spcBef>
            </a:pPr>
            <a:r>
              <a:rPr lang="en-US" altLang="en-US" sz="2800" dirty="0">
                <a:solidFill>
                  <a:srgbClr val="003300"/>
                </a:solidFill>
              </a:rPr>
              <a:t>President Johnson signed the Civil Rights Act on </a:t>
            </a:r>
            <a:r>
              <a:rPr lang="en-US" altLang="en-US" sz="2800" b="1" dirty="0">
                <a:solidFill>
                  <a:srgbClr val="7030A0"/>
                </a:solidFill>
              </a:rPr>
              <a:t>July 2, 1964</a:t>
            </a:r>
            <a:r>
              <a:rPr lang="en-US" altLang="en-US" sz="2800" dirty="0">
                <a:solidFill>
                  <a:srgbClr val="003300"/>
                </a:solidFill>
              </a:rPr>
              <a:t>.</a:t>
            </a:r>
          </a:p>
          <a:p>
            <a:pPr eaLnBrk="1" hangingPunct="1">
              <a:spcBef>
                <a:spcPct val="50000"/>
              </a:spcBef>
            </a:pPr>
            <a:r>
              <a:rPr lang="en-US" altLang="en-US" sz="2800" dirty="0">
                <a:solidFill>
                  <a:srgbClr val="003300"/>
                </a:solidFill>
              </a:rPr>
              <a:t>The law banned discrimination in employment and in public accommodations.</a:t>
            </a:r>
          </a:p>
          <a:p>
            <a:endParaRPr lang="en-US" altLang="en-US" dirty="0"/>
          </a:p>
        </p:txBody>
      </p:sp>
      <p:pic>
        <p:nvPicPr>
          <p:cNvPr id="51204" name="Picture 2" descr="http://influentialaccess.files.wordpress.com/2012/06/lbj-signing-civil-rights-act-of-196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9100" y="4114800"/>
            <a:ext cx="3058716" cy="236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36088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South’s Reaction: Stop the Vote</a:t>
            </a:r>
          </a:p>
        </p:txBody>
      </p:sp>
      <p:sp>
        <p:nvSpPr>
          <p:cNvPr id="3" name="Content Placeholder 2"/>
          <p:cNvSpPr>
            <a:spLocks noGrp="1"/>
          </p:cNvSpPr>
          <p:nvPr>
            <p:ph idx="1"/>
          </p:nvPr>
        </p:nvSpPr>
        <p:spPr/>
        <p:txBody>
          <a:bodyPr/>
          <a:lstStyle/>
          <a:p>
            <a:r>
              <a:rPr lang="en-US" dirty="0"/>
              <a:t>The south kept people of color from voting with voting with:</a:t>
            </a:r>
          </a:p>
          <a:p>
            <a:pPr lvl="1"/>
            <a:r>
              <a:rPr lang="en-US" dirty="0"/>
              <a:t>Grandfather Clause: if your grandfather can vote you can vote.</a:t>
            </a:r>
          </a:p>
          <a:p>
            <a:pPr lvl="1"/>
            <a:r>
              <a:rPr lang="en-US" dirty="0"/>
              <a:t>Voting tests</a:t>
            </a:r>
          </a:p>
        </p:txBody>
      </p:sp>
    </p:spTree>
    <p:extLst>
      <p:ext uri="{BB962C8B-B14F-4D97-AF65-F5344CB8AC3E}">
        <p14:creationId xmlns:p14="http://schemas.microsoft.com/office/powerpoint/2010/main" val="2461713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b="1">
                <a:solidFill>
                  <a:srgbClr val="7030A0"/>
                </a:solidFill>
              </a:rPr>
              <a:t>Freedom Summer</a:t>
            </a:r>
          </a:p>
        </p:txBody>
      </p:sp>
      <p:sp>
        <p:nvSpPr>
          <p:cNvPr id="3" name="Content Placeholder 2"/>
          <p:cNvSpPr>
            <a:spLocks noGrp="1"/>
          </p:cNvSpPr>
          <p:nvPr>
            <p:ph idx="1"/>
          </p:nvPr>
        </p:nvSpPr>
        <p:spPr>
          <a:xfrm>
            <a:off x="533400" y="1295400"/>
            <a:ext cx="8229600" cy="2819400"/>
          </a:xfrm>
        </p:spPr>
        <p:txBody>
          <a:bodyPr/>
          <a:lstStyle/>
          <a:p>
            <a:pPr>
              <a:defRPr/>
            </a:pPr>
            <a:r>
              <a:rPr lang="en-US" altLang="en-US" sz="2400" dirty="0"/>
              <a:t>In </a:t>
            </a:r>
            <a:r>
              <a:rPr lang="en-US" altLang="en-US" sz="2400" b="1" dirty="0">
                <a:solidFill>
                  <a:srgbClr val="7030A0"/>
                </a:solidFill>
              </a:rPr>
              <a:t>1964</a:t>
            </a:r>
            <a:r>
              <a:rPr lang="en-US" altLang="en-US" sz="2400" dirty="0"/>
              <a:t>, leaders of the major civil rights groups organized a voter registration drive in Mississippi.</a:t>
            </a:r>
          </a:p>
          <a:p>
            <a:pPr>
              <a:defRPr/>
            </a:pPr>
            <a:r>
              <a:rPr lang="en-US" altLang="en-US" sz="2400" dirty="0"/>
              <a:t>About 1,000 African American  and white volunteers participated. </a:t>
            </a:r>
          </a:p>
          <a:p>
            <a:pPr>
              <a:defRPr/>
            </a:pPr>
            <a:r>
              <a:rPr lang="en-US" altLang="en-US" sz="2400" dirty="0"/>
              <a:t>Violence plagued volunteers. </a:t>
            </a:r>
          </a:p>
          <a:p>
            <a:pPr marL="228600" indent="-228600" eaLnBrk="1" hangingPunct="1">
              <a:lnSpc>
                <a:spcPct val="80000"/>
              </a:lnSpc>
              <a:spcBef>
                <a:spcPct val="50000"/>
              </a:spcBef>
              <a:defRPr/>
            </a:pPr>
            <a:r>
              <a:rPr lang="en-US" sz="2400" dirty="0"/>
              <a:t>Andrew Goodman, and two CORE workers were killed on June 21, 1964.</a:t>
            </a:r>
          </a:p>
        </p:txBody>
      </p:sp>
      <p:pic>
        <p:nvPicPr>
          <p:cNvPr id="80898" name="Picture 2" descr="http://www.crmvet.org/crmpics/fs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4267200"/>
            <a:ext cx="3270250" cy="207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00" name="Picture 4" descr="http://www.jewishjournal.com/images/articles/fp_neshoba_post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3890963"/>
            <a:ext cx="3333750" cy="282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46662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089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809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a:hlinkClick r:id="rId2"/>
              </a:rPr>
              <a:t>Miss. Burning</a:t>
            </a:r>
            <a:r>
              <a:rPr lang="en-US" dirty="0"/>
              <a:t>  Start 1:10</a:t>
            </a:r>
          </a:p>
          <a:p>
            <a:endParaRPr lang="en-US" dirty="0"/>
          </a:p>
          <a:p>
            <a:pPr marL="0" indent="0">
              <a:buNone/>
            </a:pPr>
            <a:endParaRPr lang="en-US" dirty="0"/>
          </a:p>
        </p:txBody>
      </p:sp>
    </p:spTree>
    <p:extLst>
      <p:ext uri="{BB962C8B-B14F-4D97-AF65-F5344CB8AC3E}">
        <p14:creationId xmlns:p14="http://schemas.microsoft.com/office/powerpoint/2010/main" val="39999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en-US"/>
              <a:t>Selma Alabama</a:t>
            </a:r>
          </a:p>
        </p:txBody>
      </p:sp>
      <p:sp>
        <p:nvSpPr>
          <p:cNvPr id="54275" name="Rectangle 3"/>
          <p:cNvSpPr>
            <a:spLocks noGrp="1" noChangeArrowheads="1"/>
          </p:cNvSpPr>
          <p:nvPr>
            <p:ph type="body" idx="1"/>
          </p:nvPr>
        </p:nvSpPr>
        <p:spPr>
          <a:xfrm>
            <a:off x="685800" y="1219200"/>
            <a:ext cx="8116888" cy="2438400"/>
          </a:xfrm>
          <a:noFill/>
        </p:spPr>
        <p:txBody>
          <a:bodyPr/>
          <a:lstStyle/>
          <a:p>
            <a:r>
              <a:rPr lang="en-US" altLang="en-US" sz="2400"/>
              <a:t>In </a:t>
            </a:r>
            <a:r>
              <a:rPr lang="en-US" altLang="en-US" sz="2400" b="1"/>
              <a:t>March of 1965</a:t>
            </a:r>
            <a:r>
              <a:rPr lang="en-US" altLang="en-US" sz="2400"/>
              <a:t>, SCLC members employed a direct-action technique in a voting-rights protest.</a:t>
            </a:r>
          </a:p>
          <a:p>
            <a:r>
              <a:rPr lang="en-US" altLang="en-US" sz="2400"/>
              <a:t> When protests were unsuccessful, they began to march from Selma to Montgomery, the state capital.</a:t>
            </a:r>
          </a:p>
        </p:txBody>
      </p:sp>
      <p:pic>
        <p:nvPicPr>
          <p:cNvPr id="54276" name="Picture 2" descr="http://www.findingdulcinea.com/docroot/dulcinea/fd_images/news/on-this-day/March-April-08/On-This-Day--The-Selma-to-Montgomery-March-Begins/news/0/im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4925" y="2933097"/>
            <a:ext cx="6248400" cy="3767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515807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7247</TotalTime>
  <Words>589</Words>
  <Application>Microsoft Office PowerPoint</Application>
  <PresentationFormat>On-screen Show (4:3)</PresentationFormat>
  <Paragraphs>70</Paragraphs>
  <Slides>17</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Calibri Light</vt:lpstr>
      <vt:lpstr>Verdana</vt:lpstr>
      <vt:lpstr>Default Design</vt:lpstr>
      <vt:lpstr>1_Office Theme</vt:lpstr>
      <vt:lpstr>Bell Work 2/14 Left side of Page 7</vt:lpstr>
      <vt:lpstr>PowerPoint Presentation</vt:lpstr>
      <vt:lpstr>Johnson’s Civil Rights</vt:lpstr>
      <vt:lpstr>PowerPoint Presentation</vt:lpstr>
      <vt:lpstr>Civil Rights Act 1964</vt:lpstr>
      <vt:lpstr>The South’s Reaction: Stop the Vote</vt:lpstr>
      <vt:lpstr>Freedom Summer</vt:lpstr>
      <vt:lpstr>PowerPoint Presentation</vt:lpstr>
      <vt:lpstr>Selma Alabama</vt:lpstr>
      <vt:lpstr>Selma Alabama</vt:lpstr>
      <vt:lpstr>PowerPoint Presentation</vt:lpstr>
      <vt:lpstr>Voting Rights</vt:lpstr>
      <vt:lpstr>Legacy of civil Rights</vt:lpstr>
      <vt:lpstr>Riots in the Streets</vt:lpstr>
      <vt:lpstr>1966 SNCC Shifts Gears</vt:lpstr>
      <vt:lpstr>The Black Power Movement</vt:lpstr>
      <vt:lpstr>Overall Results</vt:lpstr>
    </vt:vector>
  </TitlesOfParts>
  <Company>Salem-Keizer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Johnson’s Civil Rights</dc:title>
  <dc:creator>Deanne Bello</dc:creator>
  <cp:lastModifiedBy>Patrick Ackerman</cp:lastModifiedBy>
  <cp:revision>27</cp:revision>
  <dcterms:created xsi:type="dcterms:W3CDTF">2016-02-16T20:11:52Z</dcterms:created>
  <dcterms:modified xsi:type="dcterms:W3CDTF">2020-02-18T20:44:28Z</dcterms:modified>
</cp:coreProperties>
</file>