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81" r:id="rId2"/>
    <p:sldId id="272" r:id="rId3"/>
    <p:sldId id="274" r:id="rId4"/>
    <p:sldId id="257" r:id="rId5"/>
    <p:sldId id="258" r:id="rId6"/>
    <p:sldId id="259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77" r:id="rId15"/>
    <p:sldId id="266" r:id="rId16"/>
    <p:sldId id="267" r:id="rId17"/>
    <p:sldId id="278" r:id="rId18"/>
    <p:sldId id="269" r:id="rId19"/>
    <p:sldId id="268" r:id="rId20"/>
    <p:sldId id="279" r:id="rId21"/>
    <p:sldId id="280" r:id="rId22"/>
    <p:sldId id="270" r:id="rId23"/>
    <p:sldId id="27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233D1-DC33-4322-BDA2-E6503F37E7D0}" type="datetimeFigureOut">
              <a:rPr lang="en-US" smtClean="0"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EB4B4-E8B1-4EF2-91B3-E416B860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Bell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15A134-1652-4515-9121-87D3A139801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800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282F48-DCF1-4932-85BB-EE19FC9A51EF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58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FDEE-219D-489A-AFF7-E693EFAD6D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D561D-6008-4FD9-8B3A-752F243DA7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284BE-5689-4F79-AD99-4D94641C5F6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0276-1700-4DB6-8E9B-675CFB3E91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7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937F-610C-4804-BB22-31B601599A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6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6A14-D54D-4803-8373-8CDBC4D53F8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32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337D-2A2C-4095-BA3A-3E31ECAD43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33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BE9AE-5A50-486B-B321-0C565C3D15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58D40-B7D7-4065-B0F5-4371879531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9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F3686-E7BD-4471-B015-DB5A345B97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3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283BD-E1A1-4298-AD96-6B6270A2805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8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FC2FE-613D-4B94-B480-018BA2F6654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98737-8525-4CDB-8A3D-65338A43EAF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1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2B1D-4207-4138-A60B-651E88272A3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CDDE-BE50-47FE-AB62-43D29CE741C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D312-D38F-443A-9B46-97DDD4321AD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1D8584-BAE2-47FD-8F72-DA62A4D1748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9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5/5d/ElectoralCollege1960.sv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5/5d/ElectoralCollege1960.sv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youtu.be/XIpfCVt2e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5/5d/ElectoralCollege1960.sv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youtu.be/3vDWWy4CMh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5/5d/ElectoralCollege1960.sv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5/5d/ElectoralCollege1960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5/5d/ElectoralCollege1960.sv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1143000"/>
          </a:xfrm>
        </p:spPr>
        <p:txBody>
          <a:bodyPr/>
          <a:lstStyle/>
          <a:p>
            <a:r>
              <a:rPr lang="en-US" altLang="en-US" dirty="0"/>
              <a:t>Bell Work 1/9  Left side of #38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8" indent="0">
              <a:buFontTx/>
              <a:buNone/>
            </a:pPr>
            <a:r>
              <a:rPr lang="en-US" altLang="en-US" dirty="0"/>
              <a:t>Rank these JFK programs in order of what you feel are the most impacting:</a:t>
            </a:r>
          </a:p>
          <a:p>
            <a:pPr marL="26988" indent="0">
              <a:buFontTx/>
              <a:buNone/>
            </a:pPr>
            <a:endParaRPr lang="en-US" altLang="en-US" dirty="0"/>
          </a:p>
          <a:p>
            <a:pPr marL="26988" indent="0">
              <a:buFontTx/>
              <a:buNone/>
            </a:pPr>
            <a:r>
              <a:rPr lang="en-US" altLang="en-US" dirty="0"/>
              <a:t>Peace Corps</a:t>
            </a:r>
          </a:p>
          <a:p>
            <a:pPr marL="26988" indent="0">
              <a:buFontTx/>
              <a:buNone/>
            </a:pPr>
            <a:r>
              <a:rPr lang="en-US" altLang="en-US" dirty="0"/>
              <a:t>New Frontier (combating poverty &amp; econ)</a:t>
            </a:r>
          </a:p>
          <a:p>
            <a:pPr marL="26988" indent="0">
              <a:buFontTx/>
              <a:buNone/>
            </a:pPr>
            <a:r>
              <a:rPr lang="en-US" altLang="en-US" dirty="0"/>
              <a:t>Space </a:t>
            </a:r>
          </a:p>
        </p:txBody>
      </p:sp>
    </p:spTree>
    <p:extLst>
      <p:ext uri="{BB962C8B-B14F-4D97-AF65-F5344CB8AC3E}">
        <p14:creationId xmlns:p14="http://schemas.microsoft.com/office/powerpoint/2010/main" val="382416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Freedom Riders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3886200" cy="1905000"/>
          </a:xfrm>
          <a:noFill/>
        </p:spPr>
        <p:txBody>
          <a:bodyPr/>
          <a:lstStyle/>
          <a:p>
            <a:r>
              <a:rPr lang="en-US" altLang="en-US" sz="2400"/>
              <a:t>May 14,In Anniston, Alabama, one bus was burned and some riders were beaten.</a:t>
            </a:r>
          </a:p>
          <a:p>
            <a:endParaRPr lang="en-US" altLang="en-US" sz="2800"/>
          </a:p>
        </p:txBody>
      </p:sp>
      <p:pic>
        <p:nvPicPr>
          <p:cNvPr id="40964" name="Picture 2" descr="http://www.core-online.org/historyphotos/burning_b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185863"/>
            <a:ext cx="45831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http://media.smithsonianmag.com/images/mob-attacks-bus-Alabama-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024313"/>
            <a:ext cx="6010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01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4724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Freedom Riders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895600" cy="4191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May 17, In Birmingham, a mob attacked the riders when they got off the bus.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May 20, The riders suffered even more severe beatings in Montgomery. 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1988" name="Picture 5" descr="http://www.freedomride.net/birmingham%20b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04800"/>
            <a:ext cx="37687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http://biology.clc.uc.edu/fankhauser/Society/freedom_rides/freedom_ride_jpegs/19_slide0027_image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49625"/>
            <a:ext cx="25114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http://www.pbs.org/wgbh/amex/eyesontheprize/story/images/05_riders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49625"/>
            <a:ext cx="2441575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4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4495800" cy="1143000"/>
          </a:xfrm>
        </p:spPr>
        <p:txBody>
          <a:bodyPr/>
          <a:lstStyle/>
          <a:p>
            <a:r>
              <a:rPr lang="en-US" altLang="en-US" b="1"/>
              <a:t>Freedom Riders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3886200" cy="46482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The violence brought national attention to the Freedom Riders.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The Kennedy administration stepped in to protect the Freedom Riders when it was clear that Alabama officials would not guarantee their safe travel.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73730" name="Picture 2" descr="http://4.bp.blogspot.com/-yq4x4c4yrHQ/TcHy6ohoePI/AAAAAAAAADY/_WgNaTXlB2I/s1600/Freedom_Riders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http://dts4h52y4acn7.cloudfront.net/5313246271131003A8E6B4F25FFD6AE5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881313"/>
            <a:ext cx="41529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0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304800"/>
            <a:ext cx="5662613" cy="1143000"/>
          </a:xfrm>
        </p:spPr>
        <p:txBody>
          <a:bodyPr/>
          <a:lstStyle/>
          <a:p>
            <a:r>
              <a:rPr lang="en-US" altLang="en-US" b="1"/>
              <a:t>Freedom Riders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219200"/>
            <a:ext cx="4953000" cy="21336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The riders continued on to Jackson, Mississippi, where they were arrested and imprisoned at the state penitentiary, ending the protest.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pic>
        <p:nvPicPr>
          <p:cNvPr id="72706" name="Picture 2" descr="http://media.commercialappeal.com/media/img/photos/2011/05/13/00_riderspanel1_t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9147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http://www.pbs.org/wgbh/americanexperience/freedomriders/assets/images/stills/thumbs/80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84525"/>
            <a:ext cx="44561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57150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The Freedom Rides did result in the desegregation of some bus stations, but more importantly they caught the attention of the American public.</a:t>
            </a:r>
          </a:p>
        </p:txBody>
      </p:sp>
    </p:spTree>
    <p:extLst>
      <p:ext uri="{BB962C8B-B14F-4D97-AF65-F5344CB8AC3E}">
        <p14:creationId xmlns:p14="http://schemas.microsoft.com/office/powerpoint/2010/main" val="21982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ElectoralCollege1960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296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1" y="338839"/>
            <a:ext cx="3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 Votes</a:t>
            </a:r>
          </a:p>
        </p:txBody>
      </p:sp>
    </p:spTree>
    <p:extLst>
      <p:ext uri="{BB962C8B-B14F-4D97-AF65-F5344CB8AC3E}">
        <p14:creationId xmlns:p14="http://schemas.microsoft.com/office/powerpoint/2010/main" val="406935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Desegregating Southern Universities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495800" cy="4495800"/>
          </a:xfrm>
          <a:noFill/>
        </p:spPr>
        <p:txBody>
          <a:bodyPr/>
          <a:lstStyle/>
          <a:p>
            <a:r>
              <a:rPr lang="en-US" altLang="en-US" sz="2400" b="1">
                <a:solidFill>
                  <a:srgbClr val="7030A0"/>
                </a:solidFill>
              </a:rPr>
              <a:t>In 1962</a:t>
            </a:r>
            <a:r>
              <a:rPr lang="en-US" altLang="en-US" sz="2400"/>
              <a:t>, </a:t>
            </a:r>
            <a:r>
              <a:rPr lang="en-US" altLang="en-US" sz="2400" b="1">
                <a:solidFill>
                  <a:srgbClr val="7030A0"/>
                </a:solidFill>
              </a:rPr>
              <a:t>James Meredith</a:t>
            </a:r>
            <a:r>
              <a:rPr lang="en-US" altLang="en-US" sz="2400"/>
              <a:t>—an African American—was denied admission to the University of Mississippi. </a:t>
            </a:r>
          </a:p>
          <a:p>
            <a:endParaRPr lang="en-US" altLang="en-US" sz="2400"/>
          </a:p>
          <a:p>
            <a:r>
              <a:rPr lang="en-US" altLang="en-US" sz="2400"/>
              <a:t>After working through the state courts, Meredith was successful when a federal court ordered the university to desegregate and accept Meredith as a student. </a:t>
            </a:r>
          </a:p>
        </p:txBody>
      </p:sp>
      <p:pic>
        <p:nvPicPr>
          <p:cNvPr id="45060" name="Picture 2" descr="http://media.npr.org/assets/img/2012/09/28/meredith_1_sq-fd2f40d6673445d1e95b0edadb00fa701f1d3733-s6-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905000"/>
            <a:ext cx="42592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6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Desegregating Southern Universities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56650" cy="3048000"/>
          </a:xfrm>
          <a:noFill/>
        </p:spPr>
        <p:txBody>
          <a:bodyPr/>
          <a:lstStyle/>
          <a:p>
            <a:r>
              <a:rPr lang="en-US" altLang="en-US" sz="2400"/>
              <a:t>The Governor of Mississippi, Ross Barnett, defied the court order and tried to prevent Meredith from enrolling.</a:t>
            </a:r>
          </a:p>
          <a:p>
            <a:r>
              <a:rPr lang="en-US" altLang="en-US" sz="2400"/>
              <a:t>Kennedy sent federal troops to protect Meredith when he went to enroll.</a:t>
            </a:r>
          </a:p>
          <a:p>
            <a:r>
              <a:rPr lang="en-US" altLang="en-US" sz="2400"/>
              <a:t>During his first night on campus a riot broke out. </a:t>
            </a:r>
          </a:p>
          <a:p>
            <a:r>
              <a:rPr lang="en-US" altLang="en-US" sz="2400"/>
              <a:t>In the end, two people were killed and several hundred were wounded.</a:t>
            </a:r>
          </a:p>
          <a:p>
            <a:endParaRPr lang="en-US" altLang="en-US" sz="2800"/>
          </a:p>
        </p:txBody>
      </p:sp>
      <p:pic>
        <p:nvPicPr>
          <p:cNvPr id="76802" name="Picture 2" descr="http://content.thoughtequity.com.edgesuite.net/tem/warehouse/2B1/500/85/2B150085_012_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28282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http://americanradioworks.publicradio.org/features/mississippi/images/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1600"/>
            <a:ext cx="25765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 descr="http://assets.espn.go.com/i/eticket/20090225/photos/etick_06_g_riotsquad02_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848100"/>
            <a:ext cx="507841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58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ElectoralCollege1960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296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1" y="338839"/>
            <a:ext cx="3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 Votes</a:t>
            </a:r>
          </a:p>
        </p:txBody>
      </p:sp>
    </p:spTree>
    <p:extLst>
      <p:ext uri="{BB962C8B-B14F-4D97-AF65-F5344CB8AC3E}">
        <p14:creationId xmlns:p14="http://schemas.microsoft.com/office/powerpoint/2010/main" val="97074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Birmingham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5257800"/>
          </a:xfrm>
        </p:spPr>
        <p:txBody>
          <a:bodyPr/>
          <a:lstStyle/>
          <a:p>
            <a:pPr>
              <a:defRPr/>
            </a:pPr>
            <a:r>
              <a:rPr lang="en-US" altLang="en-US" sz="2400" dirty="0"/>
              <a:t>City officials ordered civil rights protesters to end their work in Birmingham. When they did not, King and others were arrested.</a:t>
            </a:r>
          </a:p>
          <a:p>
            <a:pPr marL="0" indent="0">
              <a:buFontTx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dirty="0"/>
              <a:t>While in Birmingham Jail, King wrote a famous letter defending his tactics and his timing.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82946" name="Picture 2" descr="http://www.terrymarshallfiction.com/images/MLK-in-Birmingham-j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2669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https://storage.synaptic.att.com/rest/objects/4a08bf2ea81f2e2204f4fa22b3c66604f60eb8deb9a4?uid=7be5f8cb9eb14188b0e40ae93aca2099%2FkingcenterATpalantirDOTnet&amp;expires=1590984000&amp;signature=E303CFzfJ9LCd6bnfd6ltUOnuMM%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832100"/>
            <a:ext cx="2903538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93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Birmingham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40" y="1119792"/>
            <a:ext cx="8591647" cy="1981200"/>
          </a:xfrm>
        </p:spPr>
        <p:txBody>
          <a:bodyPr/>
          <a:lstStyle/>
          <a:p>
            <a:pPr>
              <a:defRPr/>
            </a:pPr>
            <a:r>
              <a:rPr lang="en-US" sz="2000" b="1">
                <a:solidFill>
                  <a:srgbClr val="7030A0"/>
                </a:solidFill>
              </a:rPr>
              <a:t>May </a:t>
            </a:r>
            <a:r>
              <a:rPr lang="en-US" sz="2000" b="1" dirty="0">
                <a:solidFill>
                  <a:srgbClr val="7030A0"/>
                </a:solidFill>
              </a:rPr>
              <a:t>1963</a:t>
            </a:r>
            <a:r>
              <a:rPr lang="en-US" sz="2000" dirty="0"/>
              <a:t>, King raised money to fight Birmingham’s segregation laws.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/>
              <a:t>A SCLC leader convinced King to use children for his protests.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/>
              <a:t>Police Chief Eugene “Bull” Connor used police dogs and fire hoses to break up a group of about 2,500 student protesters. 900 children between ages six and eighteen were arrested.</a:t>
            </a:r>
          </a:p>
          <a:p>
            <a:pPr marL="228600" indent="-228600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000" dirty="0">
                <a:hlinkClick r:id="rId2"/>
              </a:rPr>
              <a:t>Clip</a:t>
            </a:r>
            <a:endParaRPr lang="en-US" sz="2000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83970" name="Picture 2" descr="http://upload.wikimedia.org/wikipedia/en/thumb/7/74/Birmingham_campaign_dogs.jpg/300px-Birmingham_campaign_do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3705829"/>
            <a:ext cx="3730625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http://www.amistadresource.org/LBimages/image_08_05_030_R07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75" y="3374848"/>
            <a:ext cx="4856163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58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Kennedy’s </a:t>
            </a:r>
            <a:r>
              <a:rPr lang="en-US"/>
              <a:t>Civil Rights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Civil Rights Act 1964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7810"/>
          </a:xfrm>
        </p:spPr>
        <p:txBody>
          <a:bodyPr/>
          <a:lstStyle/>
          <a:p>
            <a:r>
              <a:rPr lang="en-US" dirty="0"/>
              <a:t>A bill that gave all Americans the right to be served in facilities which are open to the public.</a:t>
            </a:r>
          </a:p>
        </p:txBody>
      </p:sp>
      <p:pic>
        <p:nvPicPr>
          <p:cNvPr id="1026" name="Picture 2" descr="Image result for kennedy civil rights act spe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87" y="2658163"/>
            <a:ext cx="3142380" cy="39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752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ElectoralCollege1960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296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1" y="338839"/>
            <a:ext cx="3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 Votes</a:t>
            </a:r>
          </a:p>
        </p:txBody>
      </p:sp>
    </p:spTree>
    <p:extLst>
      <p:ext uri="{BB962C8B-B14F-4D97-AF65-F5344CB8AC3E}">
        <p14:creationId xmlns:p14="http://schemas.microsoft.com/office/powerpoint/2010/main" val="162434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March on Washington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04221" cy="28194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7030A0"/>
                </a:solidFill>
              </a:rPr>
              <a:t>August 28, 1963</a:t>
            </a:r>
            <a:r>
              <a:rPr lang="en-US" sz="2400" dirty="0"/>
              <a:t>, planned by the NAACP, CORE, SCLC, the Urban League, and SNCC.</a:t>
            </a:r>
          </a:p>
          <a:p>
            <a:pPr marL="0" indent="0">
              <a:buFontTx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Martin Luther King, Jr., delivered a moving address to an audience of more than 200,000 people. 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9156" name="AutoShape 2" descr="data:image/jpeg;base64,/9j/4AAQSkZJRgABAQAAAQABAAD/2wCEAAkGBxQSEhUUEhQUFhQXFxYWGBQXGBgXFxcYFRwYHRcYFxwYHCggGBslHBcXITEhJSkrLi4uFx8zODMsNygtLisBCgoKBQUFDgUFDisZExkrKysrKysrKysrKysrKysrKysrKysrKysrKysrKysrKysrKysrKysrKysrKysrKysrK//AABEIAP0AxwMBIgACEQEDEQH/xAAbAAABBQEBAAAAAAAAAAAAAAADAQIEBQYAB//EAEEQAAICAQIEAwUFBgQDCQAAAAECAxESACEEEyIxBUFRBiMyYXFCUoGRoRQzscHR8AckguEVcnMWNENTYmOSwvH/xAAUAQEAAAAAAAAAAAAAAAAAAAAA/8QAFBEBAAAAAAAAAAAAAAAAAAAAAP/aAAwDAQACEQMRAD8A9lZNCYaOdMI0AK00rorLpL0Acddoh0wjQNvThpukOgJeuJ0PLXZaBS2mhr0xnrXZaB7nUZjqSw0BhoBhtOy0h1x0HFtNvS65RoHBDp/bz1ykaa76Dg+lOh5aSydApbXDSY6emgeg12nBtdoLojQ2XSM2m56BG0JjohOhsNAMtphfTm006BjNoZbR60xl+mgCW12WnnTSNANjpVOlK6YdAe9JoQk0ok0DyNMI0uWlOgHWmltPI0wjQcdBZ9E0MpoOD6lRaAkOpAXQNfXDSmPRBF89A1ddogiI12gtHUaCwGhPLoJl0By2uJ1G5mnK+gNjoE9+Wi8zbQnfQA5hGu52kbSbaBQ+uy0mGmldA5jpmWmu+gl9AbLTwNAEunczQG08aDnpM9ARm0xX0NiTpYR66AhTSEaeTpt6BQ2nK+h1pyjQFDaKraAunE6A7vpNArXaCxdBqOyjy0YnQmOgEw0qjS5aaW0HMdDbXM2gs2gcx0M6blpWa9Bwc6a82kbTdAxpNDLaeyaa0Xz0HDT1atDw1wHl59/w0EpDenBh6aCoOnVoCZDXA6YNEUaDtO0laUDQKNKNJpRoHDS6ZrhoH67TCddoLFzoLHTmOhFtBxbTGOkY6YToEY6GTpWOm3oE12uJ0l6BG0h0pOmE6Djph0pOkvQJeocbn9pI3rkjb/UP66magIf80f8Apf8A2GgsxpctMvXDQEB0UNoC6Ip0BQdLemA6W9Ap12kvSXoFJ0l6S9doHBtdrhrtBNdtBY6zY9qwLZ6x/Ba7diSbOo8ftTlZyUg9qA2+lnf8b0GpJ0wnWTk8dY93NfIKP5XpU9oyPtX33Nf00Gj4jiAmN31MqCvVu2iHWU4jxzOgT2IYUANx2Pby0jeNud+Y3r9kfwGg1R00nWeX2jAHURY+V39aqv8AbXTe0qqV6ks30+f6HQaAnSE6z/8Ax4M1BiPP4RRH473p8nj6jzWqNCjfT+NfT8dBdnSHVHJ7SRDK5FRkG6sBufQed7/CR+Ooq+1CFel1Zrr1v8joNLeq9f8AvR/6f9NVEftA58v0A/HfXHxJ652Jy+HHYedfTQai9KDrGcZ49ICvcEE72KO1EbCj3/TQx7XuO5Un/T/Lz0G6Gng6w6e2DH4QD+X9NR5fa17NtXoFby+g76D0IHXXrzmP2qmG4derc2PkAO/bZR+vmdFPtc4FtIt/IV/GzoPQb0l68s4/26mFhD8rN/yr+OmeF+2c2ys1L62TR2+95HfQer3pAdecH2te/wB9f4Aj9Bph9sGAJ5t18h+XbQemA67XmUXtuRduT9RVfSq/s6XQOkjikkOTZyblhkPXewlb2Rfnpw4CIb4UfW2/m2sGsjrJklfXbz9Qdh+Hz1s/D+MU9SKCSpB7bXgN6YEGmB2+6240E9OHQFVxFnsuLEn50fKz5ef6lwRTjQBCqxBBGzEhWI+bKQPmDqqh8UCRrKXVRbAMFvcnqFhmN2oGx8hqrb2mBQq7yMxUjIdrJbt6bH9DoNMSos1W4G4rvdVZ2H1rTDKlnZbxvy3vy6bI8+4Hba9Yjj/aY2AgAUY0WNtkt2a3G9j8r86EGTxSSW8nNE3QNCt6qh23P56D0ON1JACjyvpHn6i7H66rfE/HoYSqtjlQOKqCRe5B22O/b5ficRFxDK1ByLHkTuPkfPS4DvZA9Dt+R76DRn2kbK1jjw9SKatr9QD39dR5vGpmcOHK4ilCk9jZ3vY9z+mqOFqIFg3+p/M/PRuaKvy77dwOxGgOJb3s/n/P+/XUjg2LMAO/8PO9vTUbhuAkY9iFO+R2X57XvvrWeAeD5uEQUBWb7Gh3s/M+Q+vpoB8PAy/FNR7hVLX3rtW/b9NW3GxtiwZWTpJPSwIFfMCvmfrrY8PwSIAEUADt67fPzOozj/MC+2G/66DzaXgxVrMCB9e5v0v01R8U+Jo/n/TXsvHeDxSRugRQWBpgNw3cG+/cA68q8Y4FlLRsqggkN62L7eZsVX9jQVCzXvdf35f76bzBllvZ+df0OgTxMg33H418/wADppl6fIDufX5Cvy0Fk3GA979QO/f5bb99MHFAmv7H4Dz1XNId9u1bd/npvO8127/Xf0/TQWBnv5fPsP10RpQBd/iNr+eqaSau+57Ve+36Xp0LMbo/gTvt2v076Czm4quxG/0/P666XiVobCzfe/11XktQJLdt9wfT08tvppElzrah970/v6aCQ8xFdQ39BrtQ5VFkXl5CwRYHoKvS6C1EL3ZGNg7bWT8gP51rnkkhOQyHqQTQ8xdfz9NB4ji2DWSe/T2r6Ufx/PRU44nt3Paxse+19h20Ap/EZCMGsrdhSOm99wPz1GZgRRFbeVmvoT3P8a1bojyAq3wkeVE32OPlf1/prMmbFmxNgEhWPeh2rQTTwZCiif4En03Ox9NBSQ7Bt6Pbz9Nz+J0eKarJ7N97eyAPX5j9dBmKhgRuD5bevY/r/XQSIHyXcX6H9NEjoEWRfmTt22INf76BFPuQQPW6/I7fqPpo6QkuuIByNCwO/wCPfyProFlCj0sUwNencfId9tXfAeH9i/y2O3Y7A3XcfkSPnqTwfgwVSZFDMRS2Lo1tXV1fECa8q7as0iK5Ai/iyFkEAjfYrSKWLNYrah52Abw8RdgFO5Iqt7sdu10DtkL31v8AwPw9eHjCgb0LPqf7ofhqr9m+AKqJH7sOkVVCgMiPUhR+B/AXfM0EhjquYf5lT/6CP4/11JzOo7HrH076Cdesp7a+HLQn7VQYgbgX0kn6nWoU6HxEYdSrC1YEEeRB2I/LQeQycstuF9OxBPbyG25O+4776rfE+HOxULQA2AUDuewHf11pPEPDmgkZW6V7hsqDKbC/6iudqKBJby1EMYYYrud9z8RI77b3RHb/AJh66DGTtQPfe70yIml32G5Hpfbvt/8Aurzxbwy+xAON15nbK9yL7HyHY9/Kk4jYUf79e/5aBiyEtitV38v00YStdUBX2iRQH8DqNDIAD2vzvfb1+ny0SMnEAnzu9/PyOglGYA7nt+AHrsKsbaBI4IAFUT5dvn9O2gcRITtZrt5f7aTl/PZRX9NAechew39P7289JpkCFrNkb+m2u0EmLjcjTD8vntv6n+daLHFlQwC9yrEWP07f3WoxkUGx3I7khjQX5H6/l376J4e9/DmARRqzX1I+VkfXQWXCL13k2Q+IGyPpVAnb09Bpnifhi4vJE4Yk5MNiaNH1+h9d9Okl3Hmarb5d9yfxof76ZNGzJkoIDdJYdgTR2N7kggY7XY0FXw8pB3H57ij3v+uiz8MQuXYpfS3erP5VZ/PUpoFHamKnzyF2NyKIursb9q7jV77P+GyFy9g4gMO1OCDibF4ilJuj3HkdwznDRSN8Csd66QWo/Z7djV/lrX+AeGMilpEkAIsEAgKt7kY+dXV9rHqNWoXH4lj22JKpieWCcDZ3YLvQr4T2BALeH4UYE2ChC3kWdWpcQluRRNMMd6LX5DQTHIoMDaEjqVV7SE4sPhHTZawCen5EGZ4BwjTOWYVEnSF6hZFgg33Fd/PsPPaDBwHMkwQHcEO5yxA3DUD5DYd+oiqHUNbbhY1RAifCPUliSSSSxO7MSSSTuSToHsdMvTmbQr0D70IjqB0t67QGVtLloV6W9BUe1Hh3OiLKPeIDVd2U/En6A/Va8yDjC60qtuTi4a62TEuKyBIsByASdvMa9IY6wntX4WYnzjunPSOyhjRZSR1gEAtSkEgEaCo4yE0C2K4E1uopj3JsWSMjtt5dqN0XivhpcjEGwBeItfKsSCcgAVOwAA1onlpQHwDKC24FowG5PWVvFrACk9jW+gTsGU9BY3iRiWsbEUAR5BqLAUKNAtegwz8ORswq6327fKtvTXGtj9KA+Xn/ALau/GOBvyFgVsyhBRo5ZhTtdXW5v03ouIBXpIo7bHY76B5ixrcXv+Fn+NX30RooyOx38wT5fpoUOOIJFkGvqf7P56SWT8K8tAeUUtLX0P8ALXahxyn112glS8EKJQnzAG1g+h/Xy0yGQDpYFTtuoIP4gd/X66n8HkzqiguWagvayTQAHbua2/kNTp/A3fiOTN7krTOWUkopIAAVPiJBsCxYXv20EGF3kYKKZiTVbXewJ6gLsD039N9eieEcPFyQqqHUGmNuGfZQUIW1UAYti1fZs0b1j/CfZ7iVJZQqirLFiNjkvcAgDY79t++tpw3DJHixKyTYI1qzTIqFsmz+EWCkm11TAnPsQEeAjLs0m3U2JO6sshs07sM+zMCT0lAAWyvRKQ7J7oSKSiBVyYgXVm0PeIjfcodj30XgeDAUg8l3BEZlRWFux3LOOpnVG39CxrsKkpwuQR41F4IKZHz5ltzWHwrhQiFWVp2OxskK6Ah1WitNbK3bojpTkHU0FSz0k42PPQ0dQQwaA38RRyGtVORS8XQBkZqjIKYntsTPh4IMYcpH4iMME6oQFORHS9vsDXYCgGXEWNOaKOSbFSgjZWUy0kcMboHyV2U9OThFob7HY0ToO4GbkO2JRQoYvGqAsyqdt/vhTdUgFbBh1GRwXtBJIaFHuMgqrRv7Ydxh3A3KjvsdtB8ThAl65YRy7zkVy4WOQWqzFAu5AYgALfMJve9C/ZmDk4FmVFCdAO5VFBkaQElsGeqDEgqPMghL4X2jYhQQrscQSpC/vAgShuWyZvsBgA6kn1Fxnj7Kd8hgzdJUIZMMsk3JoEAtVhqANd1EF/D7DqFpGVhHE/WUUEW2RouAvMsEg9j8Tblg4iJFCMsayFF7u9A5rmaYAMN7FEi8wTR0E0+0LX2+Gywo7qLtv+QDqtbO19r0H/tCbX4jWVqgL5KropawPKqJuhnW/lSx+ItGqxx8mSReSaUtJbOCxxPaNSMkN4Mtj1o2XDcVcamR0UHIqVEmXLjKqWfKirgGjj33seWgJxHjk8ZVjjixkPUQoGAdgm58grK21jG9vOzg8UkYMRXS2PwmrNbEk5bNYLY0K376o4AFgjdlytIy7s5Jk2QMW3Cv1YrtkVxXbqZi9EDrgQrqrRtmWUSME5cmTrkqL8RN5GqI9cQsZfFpwTYUECOwVOxc44WDRJI2q7LgeYuq8W8RlMQ54AjySynxG8QuAf1Y+ZsHIG61H4+UzF+e4xWMPEyUcoxfYPkDTPnXxbA2L2e3Cc2rlUIDiMpBIlCs1tmzJMqobKgnNLYdyAeFIIsoEeUKysQtgBnoZMGpLS7FWcR5sQ3hY6CFmZTNJHS30HZlYoSLx+G6LVRF1R1YUsXMZ2xYFQ4Zyq4omQBCSqWIssKs+hHfUBeTAQPeBdnTOPop2GwERPUTNQoLRs40dwgcREFhVyFJCglm938QGO1ml+EEAkddg9QXVVxvCAZKxQHrcMxFNSgKgCrQOIIBIIJPf11B4TpU5qhKZC3UjBFYskZVhi9KbZSO5AuxqAYhTZECi7EAljceznoHwli2VGgY9huQAx44Kh0q3Zjl9mgAbs7ECxk3YEittV8gJPVXrfoPX5+e2txNwaco1yzuAIyShUFXa+nIEZteNbEEkgixU+KeCg3gDmziyaOOxBHQdySQ1hO+2x2IZdlo9Jseva9dqfxUJShstgGhuKIBB37giiCe/f69oPSPA/CFjLBI3YmQhGsOQNrxZQBWOa/ERmQAMjTTvEW4iQpGXxzkVVaUIWYuKCL3ASy9ZbhVBBAyGrqKPeMctkSPBmEGwuuoq2ILRkbEGwAQATqqmljkeQcQQxjAnWVGYLnGCOvBAYoyWc9QoBmF2b0FdHw/JZy3ELzehTGscTFs16FURxlVvNBRAW2Q7nfUuDh2VmQcQ2JAUlVjDLkVt1jSLoe5FAGzXJsNSkhgRszxMtgSxuOXlLsfi95eIoo1AEWe+TE6rViSVTySJGDoeWWYPGzEhZDKF3ZiBYNC7bHc6A/D8IzlHfiA6PkBIyI6LyxR6TEuwIYEdrDHquzBl4Xi4WkdHibhwOaykLzQgJsImFVnsPs9t9rFvDx5jQsIounOrcY5QECQK+LHISF+xxClBv3CeJRo3u8ooA8cd44iO7JiKuFqSgrr3qw21ElQe3CxhgHMrrkFzKQxOijDFWZVFggeR9Mvi3sxMsJkEEUjEqiEM6sprPHBiemmIBbEGshuQAIEytKJAzoHjWNlRvvh2AJUR/CwYigwK4n4iNiJ4VFKWEShRGKVl6EUlQKxxsb40Fu7WqsEAOZ6ILPPHJTKZFYSBbYsaNMASkl50pxcV3J1FXh15hDSLi6oyxlqOahbjZlc7ZK4JUrkSqm+2n8SzqluwaVmSNug/ZYBaRd/hOVbkUCQAWABJwrBVTZjzOt1psYgOjEJj1nJbxBNICvSAdBM8RAUZALZMgxbphXlAxEjGMEAuH8wPd7bEXWTMrOsySckjlgHJSwe3ajRBYGrIYkXW5DBiaNw5wGx5plkOxxwG+bOrgKsYOK0TcneyzA1orxFp6AXlotoEaI7PmMwzig/fG2a7IbcIbiVGUx5gqmLF5F2gVkckDfJdsQzNuwJDEVqRw4kVKdZFQMXJZlXNziuJUICbxdST5AVuSAzgkWnSFEUx5gxoGYmRAVlUMMiUxdBYIGKpQHYvxeNn6rDrIofASWrqQt2MkXpBJIYVX0AQkSKWN1EaKWlkkQRMsxTPdlZY0OJXNdtgaHWOjUoliAqKqkrISygF82lOSjpILWuSs5slRY6wCnFr1MclD0FBlor36imMlx7FfeDDsnxDqDpoDmzEZ5KsjK5KyEE9XNCFSy4q4xC2Qay3pgZLjhyTyhnRDSB8eYxCxoysdlFqGWnHe6JrTWVkdzFynEYZCqgF8mDOvLdXxiC7LXY8o2D10Lj4ueWEaYxIkdg5R9I6lUSVWyoVoDYZbG8jJhTlzsrp1xtIpkjY9aFwMLLrgMUuh2LFqIOGgVOHyKyxxQgLQQCJiBiyZLIQ2AyAY5EYqJDsCxbQ24pTZEhgZBE45k/DyqwYgAgG+WBkARVdS7EVpIpUAgVcHWVcnkWUCUdIXJ0Rethbt6AFb6hZgQftPDrHGsMTgx3FEqgElmJfN6oOG5gxRgCImBH3gmyuG52DM8bC4uWiDnZOyIVKgMWGANhXG1Fl2sUEkmccYmkY4GpAkQIj3pBzQxIGVFiDiL2obB4mZ4aZFWQAFpAhYpIuSdTKVZbFOrGqL3QN2QcGwZ5JFTqSLFzLgiqoVxjKhRMdgiAWWINb9JASTAzoj5hYwcC5aKfEcwoSrPHeOVAFjTFk3F1qq4iFogkTSU4OUaty05ZID9T8sqSwagrPRO24O5eNSWlpHheQLLHLHJkrMqSpkVZQ1Hrs2WAUCje03huGkHOld+LRaQFoY1PxqVYMUCFQXAYUD5AKRuQp/F/BF5JdQXZgr4rutuxFlj1knBvInoJai+3au+FgMh5VSwqQYTxBSVo35LEo2JbPN6ZioIxo3e+u0FnFxCk5o0nUM2OKkKosclhGSrgGSxsLyWxQ2lRTgpYk7KANqdprayAp6Ra5UgpSu5FPVdP4ojcqdQztGUSQKB2jyGVt3BbAFK2JAG1g2HG8dIF2dpAhjDuAYyjmIM0bFRjkNtj5t+KgX9lMgoKI1a8VlSXMZCjIjGUhUXcmwoYqoIXao/DcMEaRMJFly95uyiVXLgNGVYlGUqzgAjYBVsk1G4uagnM4mVY5I1JUzN8T0X6TtIFUk0xrZARTbO8TZg8kkjnkRyoeWVIy5jHmI7RWlyGVxVbqR3U6C44VWEbVwwwabFXrJrIWyUV1AD5zUWORMg2JajH4zgZ4iiRKkJVSJGDcoyCQkRh2Cycu+wuSyVega6l4Hil4WJ5Wj5EMvKUICCyszOFeC+xXIEYrShF6dm1EaNFkHOUlyrGUNnI7bzYGNHLbDqbqs9/MnQSpp1pYaUK4T3QpWkWicpSm0ZkQSfEBZLjv0mCfFMbcCSMyNJEFMeXXbWFxtg7CsR17MKP2SLiJDUcTxRxsI8WkaiXq7aS1xj2jLkDdeYCR1AiwizeAsHWNhm4QhQriPGmVQvSy0tHY7ISLo6BvFCeRiI+aabEFwFpWBsM2IGQAKsCe5UAAkHQ+N4umKqllhjISMQjkO3uxlvjupG1Zi99iThYgTy1diiM5rCF1dlcgiw62wRySrKLJJzO5NPyw69QUxxAsOGBbFQrKbVEcZsQUpQB8XqpBCdwvTI4cyJkBiY5A68ywyo5YsQinE9hisYu7GiQ+Kwxpk0KnqkonANhHeVqFDAANTLRK5Mp2UNqDPIjKSFiiRImUjDKR2Yh2E4ZlG+YN5MTuLsgGaiCQ8wHBMWVUAQSMVxzaAqCBewByP2QcgNwNHPGkmINc3AtHG0kT0VYKxDP3tD29UN1sHmpQGQnlIrLIpzYlR3OKk7kALiQoIkNgbsYBclpC6iVuW4VuoyxSyLUfWWL4jFnwr5/LRvDEMXDsEihEpCuhZiSoIBClZLwUmRa3NEEttegHBw7NkQs4kVsY5Dy7UhiI0QEnmMa+RN7AagYzR9BDH9/IZEBKp5Z1KvxKq2QhyqqvpJVIEmTJSiAu2zSKwgzts9xgptV7HYULPbRuBzYMYnHLVVylVEZQsWwYZn4QXAZWqsRQVrGgkwxRpw2atlIRZ6wWZUxZguS0/n0mtqxJxvScUyo4RA0cbsVZpSItlIsnszDetjuZVU3dgE8EaRApRY8xmCsSIgbBYgM4p8qIUAEEg0CMeKXI/uS47qFaMEYMpVyQco3UoAWNeQWxtoGcMpWNmEqLzFKlEIJWw6xtQezZUYqV3AK+h0eRwsluZChjUNlTRhVR95AG5iKv7xWNgnGmoai8LBKhGC1yzzEcKHV2NMAuGe1SHqNgUaJOrGQryuY2POOCo1lnVpJgJAozsr1vmq0QCtg1sDF8K4IxSDhp25nW0bBSaYC3NhQStiwq0OkkAAnVB4lx6mTKNo5VkFxfYEawokkqNGld2BGJojfckm7LhuLlj5Rsyk4GwQVK3EtCiorMBiw6rG1AG3twzKJVKRcyWSNVRgUhXqtsXlXoJyyABJxA8wKBkcCsis4kURxxxYpTrKiMWD5ONiGcnG1yyu9wdE4/iHGaOS7q5EQVAKQKREBiys9BWyXqBtVDFTunEwqZAQSJDIi5B4uWpVVltokcKACV6mINn6ai8qUxxCIIDzJIfeTptgofpBLqM5QFsbtgFs3egd4fxRCssTrJJiqA2zJGIcRJyj0rJFboqhyNm3LMo12l8G8NeSNSJuHCOoYxpNHCscTliqvyyvWHSmHT1Ov0K6AnH8EGdulOkyXJIwVqlTpBpsFsWQrAFcWIyJapMqmRXVf2aNUGCoCCZEikmIrmR9KpkLkq+oU1yal+IeGlIUSVn5byCdELdQkRupiVTmSAZxdgGNXQ76h+IcaZAyzGR5AQWcsWI6/NN8CYxiARR3IHYAKbjGeNEmfhOJ5RLIHXioZYnGebIFMBxXIbDYbjuTes7D4nLQAY4B3kWNqdUz77MMexJuhuSe9Vde1fi6U8MRl94yu5vFVHco6BivMLVIzCt28qIOVj9B57Abnc35eZ/DQa72bgkm980hYpaIhQSZAKAwYEEBQZY9gL3vaiRovFeOMhZpQg6lQ2Qh5SEhcTQDjJpDRFmrHYHVXDxn7PCOFitm5E/EiXJ1LCmxTlj7WSnY1tlkLsi0g4ySQRz8QIi6oyCDGRlMFIBWAJkLSBWyZgPeE0NjoIZ4YExrGEICSCVCy8+jWJbKK9wWYutgiU70Rp3hcsvEQtGzrBHGuUZAKNy3KuOW0ZpkY8uyK6lJB7AS/EfFJHUwJFuEF0S2YdEjLLYHuab7VVv2BrUSdZS0TcbLjMY3jiRTisaMyhBM4VcgHUHEknZQQS1EDcA00YxEZMuLloyPPrKgAi42Bcqd2tWBIYsrMOPhp45EUYs4UxMpMkZm5DlwylqDhjaspXHEt2uiWXhXfC58kREBmmeQr71r90ZUOSk2Ccr6SL6BqdwMjyQ8sQviQXMpM1TBwfflmbNWouhBz2xO1AEIPjPBBJ1ZIvhQRmE8NIE61cyvIjI+QwbuSDsfnUPwDw4cJJw9Ss/EGKVIQYwVGQtDHbBlYNM1sKFEnVvw8DOIiVBwVo3GTMQq0C3MVAoCtGFyYm2Y/MknBAMq81VWZnaKF0GRiDRSFC+RAitlaXZSAvY2RQZ/jvBOIZldZ5peMjKvzG2Vl4QpG8YN0XSUZLYrZuokE6HBx5SASI44efloCqrI0hxxdJcclTPLzo0HYHazrR8H7MGX3+TxHiODizpmpZZJDLJVtYolaoj7X3jp/j0KrKiRYkxqi4EvzAIhT0uVlSTWzbAiieWugwk3snMURpZJMGmPSY+XfMrmPn8AfH73cKdyKBJwHsTxQDrDPy1cmNlzkQSqQAQSilZFyNURXn2IvcTpG5ZGSMsRZ2dJFY2WBDPirI7FaIAFBSBYXUTwFRFGxl5YMS0DEVAZIDu7uzshdjkrmgbjJuipIZnhfYidSYzOqp1cwI5YnbFgP3YZCtdmNjy13FeBTwF3TiHiyAWT3bI5ECCPqKubViSW3F01BiADNi/zA5+UtsWxUVIGYFHZByypDdRUtQUHy21Lbw1mTmSiOVOkuBjMVrIqGCuWJLR1l26TfnoKr9lmgVpYeJEoSOJUdZMOWF5aEKGOIa7BDbBVY9rtFiaWaZ+P5MfEBhKOhowyqrWEZQD1PMGF7swjo1q34rjozMXSSRlCuxBZZHjyYKwSNSclsX1OB2sCqBIeGMnLaOEPyjjEpKJIcQrr8bXi+WOQB+6KFaDz/AMXLniTHEzEF6j3xCs2zKCzYrRbcggbnetybxcrFxDwSTzy8PGMIyGU/ZGJCs+GNkir7eerT224yJxLimKOY5IMSGAzbrs4ix3NjclwSTuTmvBYGknjjVxEzuEEjNiq5bWT87r0N71voPQvCI4+XJzBKcmV88gysI1HIIPfbM4oLIwHoDqu47i5oXD8LGjxrJ1K0RJiKgMSpC0qUoNhvLcDVj4Zw3JIjmQK0RWKWMpzCSQpV1VCRLGRHsFJIuqNkms4lnhdg0QEo8jnnkwUubkpiMrFZ1TNtRvQTY/DZZxHyo8QGdAFlGMm1FVWJOZGRybYYhbj+e3aJw8PCCklIG5YSM5JZpBZcKwwW8CDeTHp8w2k0BmkzZGkfIiiqqXkhVFYAoVQbhAV7YkdrtrWB4h7Ufs8fughmZpmqijRGT4WeNbjYFHBVT6DsVFVnH+1EnDyFOGxD1TTFQzCgFxUksMTR2Hn33A1lmbLcm2PdiQf47+Q/TQc0h9Tfeyb772fXV/wQeJVUR58UZFeNSpLAAOADtZIblSH0GPffGh4Xh2lcRpdkiyVJCr3Z270qrbE+QB9Nel8KYw8fERIY2SHBSPeTM1uOYzUt2qDEEmlNA0dglezvh8b8yctHK3EM/FHC1OLPIWxqNjGBiFom7YjarJuMm4iirRK8ysKkycqt8sssYaMUSVoOboUuJAI1D8JnkZGidYFjUkIycsFgcxi1SE7DEEG9+xPbVq0pA9diVAKW/phbb2bHfuW+Z0FN4vwLSclIk91FGFUMHyBLEymz3DIqd7vckXs0jh4yVxmhyUZMoBDYvI+TPbA9SkGrvcAkmzdkZKJFrYNfEne69fUfoPlpv7TQvJa7/EnoD970vQA/Z4HMqzq7xrEOTzGKF3QydAMIDIuLJR89ywLbjpEjhzMStJ0FFRuUVYKqpmzOCLIRmIVQttJu2QYSOefvC7r4k72V+961+WiLNtdr6907UD69qX9dBVxeFJyjTsOIUM6YllRmOFisCAGUyLvkBbGhYoPiPtTLDCyQ8Pyn4VotgxZZImBJpSoCKMVBCmyMga31dFT8r9bH08j6terTw/wRcnd1UrLHChU7j3RlbcHaveL/APDQSPE+LkHB8RPGhDrzUVARJckUjI7JiLJLWQtkWoFDfVD4n4QGleSHlAiF7W2fFliyVeWUpQcVF2Aw22J1oeJ8MXBlRd2O9UO7ZN8rJs3699U/iKlJCXGEZkRbR0DUStMy5r03GVo2GAI7dwz/ABHCMYZGKtGOdmJk2CfCGdwlRszFE70RRIs6NwXjBkjxm/Z5BHHKrxiJVk2peWcY2omg3mvV2NhSLwziAjzhladMyITIVVSgvqxD5d2sC7xAuydRPDOC4aKRgyBjhjUaKAD7sux95ixChQFCi+Y3fegizeIoCvLiSCWPmNygTEJGS1R3PSxV+ZlS1+5x3JsGg4GRUiXActi0nuxIkoAbA5tgKQFxQO3WD5oTMJxMnIbJSWUKyxZkrR2qUBVGa9FVTkX3OpZjV7KCZgQURJCiJG5KZtGC6uWcFRuCvfeq0HLNHDzw7rzAZpGDmN5eXIFtyZY+uOqYYsLPqAADhnB4rlz8zLlKrmBo44o2ULkVfpVlR5FCGusLsciBB4tcOKeSGQsSDDSQyDsqrk5GzjNQfjFZV9nZnh0jcOyyPb0gjLMz0N0UNi8gBFiQ32C471R0FX49wx4rhZFYXPF1LVAOFJClQu1cooKs0SfKtYebw14+HinauXKXAH2gVruD5MOxGxo3239JTxt5Y3ARoS6qFlqVjuwJC3JSBVyJU+hAORAGO/xE4Z1mSRiCJA7A72dwSTYFjqBB9PQgjQJ4Fxpw9ykayRkM1SlTMlljGIXanPSb5deW10Tr+G8Wj42J1MTBEjVI1YtS5tVBrKj7BVmFKYuo2V15l4dx8kLZxMEYqy3SsKYEMpVgQQQfTV7P4twaCAwpxLAAGaKV0xDgG3gdRmGzIaxj2o3ZoNf4PxCWDJzlC9yWhZ1MlsLJVeUK6R1DsRQ7umqnw72q4QvnJIVAFKpSRCgAVUCyQsXNIuJusrvbcHtBj53yYt2BJoV+u/n/AB30wKSCwBpQCWAugTVnbYWQLPmR565iL7kfPv8AhvsNb72Vh/ZeEknmgTieHkHCSyYuvOiHNlWPBayJLhR3o152cQynsx4PJxU2Mfb4TYY5WfhJCnC9gGNAFlFi9egQ8GIWjjcozMuTFStEoqAdoibKLYpqob+Q1YRlOFhflxJAvEuZM+YAgKBpjGW3ItVxtqsha2O1V/xC1PK5oaNJjIc2YJIGVUjoX1LnZUAq1MbIFgLoSN98k+ucvy/9vteLfQHUJwalom2vbmS0SftH3XSbz3o7EHfYBPDuLPuo3kiGYVraaUYxyF+Vnd03KQhgSSKBJN6nTMqvg00K7qC4mkZRkFIJJABUhkF/oNANJjjbtewvql3+gEe3SKoedfXUTiPGREJTKTGYxGSjF8iZWYLQrqrHM0axI331YcT0nEyRMCMgRNMMlJ7kAHBicWxs1+hz3jHiIWMsre8N4qkrlicWckZCl2DHfqo47XWgJJ4yYYmlkljdNlC8w83K9mChccSjKO+xTf4iRoZpAte8RrGQxdyMSQwvpFHDE/61Pz1VSRHhnx4hhI7cs8sTSqsYXKJi11zAbBAG+V35AxfEuOh4dVfNWZIzb89/3jAmSNVoF8uWqjLdcrIsVoLPwKVppuQ8qhiDjIpAN90OAk7WDsTXSV3u9bxIwNqqtqJFj5GtrHbbWB8dHEcGGmYjBDbFWlbBM447sKQrNYZbN/Gd8cdSpf8AEfhooM2cyydQUoKWQqB7wjImNSxGx3q/MaDaSNX9jXl3tVwDzcRJWIZeqyWoxjDAtiSdjJxAoVYCbA7NqfDPbWHiSVRX5hlhiWJrRyZULtmXUCMIElsjIdA+8NSJ/DP87JkrFMYUVopQJOaaylSN/sAEZEf+Ux8joMf4f4455scccIjLFL5vTEQwiAakydAxRiWAIRC1mwNSuMKpKwIUtiN1eI9TKbU9GRrAgUCOp/u7R1Ree0JZkZM81yjZieXMWougUYSGGye9Ma2rU1Yzy1zfcBSxLiiVIuhjW/p/TQDeeFj7sBCMg5kaM5MKe6QMQjBV2NGibUCtChkVkkRkYZD4nk4boxYNssYKt3UjJSNjsNTPhBHMIqwalWjh37L6HyrfToG3C5E2aoSjfYK1WBZoqBZG+16Cr8QVUCBQpP281g6carlkCzbFKBXbFz93UpoVNldm7WG4cUd9rCBgQ1jbcD63pnjsQZnhkYghu7ylQTGRdYqwFVHYNgBrBOl8M4yWUyJIxkjhXZgyWqhkS7K/EPNiASAl1Q0Fbx3h6NJXMwjJjYyZw7BlcMXK9TbNvSG9723Wx/xD8E53C2pWQqM42S6KA10ns1gMtjY42NiNWD5UScwwF58xNst3xJSjkO389O43xMmNs3yYRlECMWYsABGKyC5MxG61ZJPc1oPDEb5fjp7H1/PW9/xA9n0WRSilZvhdAFCZZbBSPtHIG78jrCSZKSGBBW1N0SCNiPl/toLb2Y8ME7NQjBH25GpRt2o2DfkKJ7nsCR2geD8e0DZozr81OLXv2P0J12gEIc3CLuzEKB827X5+f5Xr0P8A7PcmGMSHmRiT9lzH7t0kkPbYlWBBBSumtm71S/4e8Kp4hpWFmPlhR2Aadigb/SB22uzuO+jcJEw4TiYhI+I4vlDLcjlYsrX97Yg1V2dBf+2MknECHh1US8OpILqvwZMgMtFjzHxaQAAmqJ7/AAs9i/ZuWSELPPIrLzEjjVSWEdxkEEG13VjifLIUbIC+zcXN4VZHETFbFvGHNNuBZ36SBWieEcQZQ8SgRKBDIeTlDl+0Ro9HklbxzPewe9Am9BZ+K+Bw8RvNxKucMBagUsZYALXZQJMjQ3HeyARVO0zwSBmkUxx8MI1C3k6M6e6QMACoWN8Ads28q0P2pEwlgmWUKY4pTgIwI25QJ6luje3cHsNW/s6FbgFLRxl5CZMipNLzCMKJpiTmS3mGAPbQZrxCSeBWMs+K3MgQKAsuIaNpHAbsY3UAMCSIyaHxakcBw8zQ8QhqDlLHGQLlMnERl1eQ0S4/8LsDslLuNieJQxM+LRIRTUB0qAuRqh32Fd+3at7seHEfLlcxAs7F2eyHIABlXLyzRMLHw2SBd2FT4NwsnDrJJy5XwX3aRWqlmDozABSJFYxsofvatfxa7xXgUc3HDIZbCjHyjSSIxDh0PSwEccoAG9utA5DV3wEcPE8QYXgjMdyKqkuaKBSHamGZxOO+x870ntPNhx9oKSJMlSyRcXDGdSbNE5HY1sVU9xuB39lo/wDhnGJHTMxMSEgr1I0fUCTiQWjQ5gb0xs9hifCfY9DAV4t2hkuRYr7NI6xlE+KjTq9BbyzPaiNemeE8OjZhVxWJmiVbJAKWrML7BjZryyIutTOO8GSXAN2SRZVFA9aXifwvy0Hiw9l+JyQIGjkIKC2C4hudVsjGxyo2B+tb62ngU0nDcKIpA0CY4JONmzMhdlVu2aSK3UbB2q9b9vD1O+35D5/1P5nXl3j/ALYMsoiSFFCTSp3Zg3aI5K1qQccsaqyfroBt4nI0DB4ZWlg5y5AlXJOMVo2NlwrcwsbLECz0itjwRIMUUjZcRy0LcStiMMy9aiMAKT7turY9XYWNVWSEkCMDa9nkA+In73qL/TttqWZgerlx7jtTV1AHybQWK8E1DHiEohK32AFsoO22wr8RqNx/hztDIBOOqMDpaiLvDsBuCfUV66y83iSozExlpRxsa5mRseVIqEw4DbDY+d2bu9XB4sFC3LUUGA3furEA/F5Y0PrvegLw3h5PEvO0mLSRxFy0gKXzGx7KarBbB2Frv5Cp8A8NlQQtzsczOJASgClZbHMUWGJYLRF7EmyDvYftKhVblglkDfE+1qrAd96LHUheKW94weqvibzU/wA99AdpJZXUCSMKU3U9VctxXcHHcDsKx9NL+xSL3kjZTuwUAAhHL0SFA3K7D5eWoMzL9wXQ3tr+vf5n8zoPOBJxXDc7Kzdu+Isnbz+v0Ggle1fAOsSsgKN9oZlGZYkZ5FJ9WETdjdsCNeVcFw+Us/PSsEkbA5GiHCMb3Y4AOe9kp9det8FEJkxcKVID0QGOR2Js+day3j/hSRScOUFFy8B8xiaUNR+0ubEH1o71oMLx3DqjlVaxQOQ8j5jf+g79h212tb/iT7NjhXgcSvJzVkByAyuIoLLD4rz8xtjrt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9157" name="Picture 4" descr="http://ktkat1717.tripod.com/sitebuildercontent/sitebuilderpictures/marchonwashingtonphoto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01738"/>
            <a:ext cx="42291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11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The March on Washington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" y="990600"/>
            <a:ext cx="9112250" cy="2973388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His “I Have a Dream” speech—delivered in front of the giant statue of Abraham Lincoln—became famous for the way in which it expressed the ideals of the civil rights movement</a:t>
            </a:r>
            <a:r>
              <a:rPr lang="en-US" sz="2800" dirty="0"/>
              <a:t>.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hlinkClick r:id="rId2"/>
              </a:rPr>
              <a:t>Speech</a:t>
            </a:r>
            <a:endParaRPr lang="en-US" sz="2800" dirty="0"/>
          </a:p>
        </p:txBody>
      </p:sp>
      <p:pic>
        <p:nvPicPr>
          <p:cNvPr id="50180" name="Picture 2" descr="http://www.laprogressive.com/wp-content/uploads/2008/08/ml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6553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45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ElectoralCollege1960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296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1" y="338839"/>
            <a:ext cx="3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 Votes</a:t>
            </a:r>
          </a:p>
        </p:txBody>
      </p:sp>
    </p:spTree>
    <p:extLst>
      <p:ext uri="{BB962C8B-B14F-4D97-AF65-F5344CB8AC3E}">
        <p14:creationId xmlns:p14="http://schemas.microsoft.com/office/powerpoint/2010/main" val="3124676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609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Unit 4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9509" y="228600"/>
            <a:ext cx="6781800" cy="4525963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60. Blank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61. Unit 4 Guide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62. Bell Work 28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63. Kennedy Bio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64. Bell Work 29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65. Bay of Pigs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66. Bell Work 30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67. Cuban Missile Crisis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68. Bell Work 31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69. 1960 Election/New Frontier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70. Bell Work 32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71. Malcolm X and MLK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72. Bell Work 33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73. Kennedy’s Civil Rights</a:t>
            </a:r>
            <a:endParaRPr lang="en-US" altLang="en-US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b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370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ElectoralCollege1960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296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1" y="338839"/>
            <a:ext cx="3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 Votes</a:t>
            </a:r>
          </a:p>
        </p:txBody>
      </p:sp>
    </p:spTree>
    <p:extLst>
      <p:ext uri="{BB962C8B-B14F-4D97-AF65-F5344CB8AC3E}">
        <p14:creationId xmlns:p14="http://schemas.microsoft.com/office/powerpoint/2010/main" val="2204717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Sit-Ins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41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On </a:t>
            </a:r>
            <a:r>
              <a:rPr lang="en-US" sz="2400" b="1" dirty="0">
                <a:solidFill>
                  <a:srgbClr val="7030A0"/>
                </a:solidFill>
              </a:rPr>
              <a:t>February 1, 1960</a:t>
            </a:r>
            <a:r>
              <a:rPr lang="en-US" sz="2400" dirty="0"/>
              <a:t>, four African American college students from North Carolina A&amp;T University began protesting racial segregation in restaurants by sitting at “White Only” lunch counters and waiting to be served.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 </a:t>
            </a:r>
          </a:p>
          <a:p>
            <a:pPr eaLnBrk="1" hangingPunct="1">
              <a:defRPr/>
            </a:pPr>
            <a:r>
              <a:rPr lang="en-US" sz="2400" dirty="0"/>
              <a:t>Within weeks sit-ins were taking place in cities across the South.</a:t>
            </a:r>
          </a:p>
          <a:p>
            <a:pPr eaLnBrk="1" hangingPunct="1">
              <a:defRPr/>
            </a:pPr>
            <a:endParaRPr lang="en-US" sz="2400" dirty="0"/>
          </a:p>
        </p:txBody>
      </p:sp>
      <p:pic>
        <p:nvPicPr>
          <p:cNvPr id="310278" name="Picture 6" descr="Sit 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6482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39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altLang="en-US"/>
              <a:t>Sit-Ins	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990600"/>
            <a:ext cx="3733800" cy="5257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7030A0"/>
                </a:solidFill>
              </a:rPr>
              <a:t>April 1960</a:t>
            </a:r>
            <a:r>
              <a:rPr lang="en-US" sz="2400" dirty="0"/>
              <a:t>, the </a:t>
            </a:r>
            <a:r>
              <a:rPr lang="en-US" sz="2400" b="1" dirty="0">
                <a:solidFill>
                  <a:srgbClr val="7030A0"/>
                </a:solidFill>
              </a:rPr>
              <a:t>Student Nonviolent Coordinating Committee (SNCC) </a:t>
            </a:r>
            <a:r>
              <a:rPr lang="en-US" sz="2400" dirty="0"/>
              <a:t>was founded in Raleigh, North Carolina, to help organize and direct the student sit-in movement.</a:t>
            </a:r>
          </a:p>
          <a:p>
            <a:pPr>
              <a:defRPr/>
            </a:pPr>
            <a:r>
              <a:rPr lang="en-US" sz="2400" dirty="0"/>
              <a:t>7,000 Students participate. 3,600 are arrested.</a:t>
            </a:r>
          </a:p>
          <a:p>
            <a:pPr>
              <a:defRPr/>
            </a:pPr>
            <a:endParaRPr lang="en-US" sz="2400" dirty="0"/>
          </a:p>
          <a:p>
            <a:pPr marL="0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36868" name="AutoShape 2" descr="data:image/jpeg;base64,/9j/4AAQSkZJRgABAQAAAQABAAD/2wCEAAkGBhQSEBQUEhQVFBUUFBQVFBQUFBUVFRUVFRQWFBUUFBQXHSYeFxkkGRQUHy8gIycpLCwsFR4xNTAqNSYrLCkBCQoKBQUFDQUFDSkYEhgpKSkpKSkpKSkpKSkpKSkpKSkpKSkpKSkpKSkpKSkpKSkpKSkpKSkpKSkpKSkpKSkpKf/AABEIANsA5gMBIgACEQEDEQH/xAAcAAAABwEBAAAAAAAAAAAAAAAAAQIDBAYHBQj/xABDEAABAwIDBQUGAwYEBQUAAAABAAIDBBEFEiEGBzFBURMiYXGBFDJSkaGxQsHRIzNykuHwRFRi8SRDU7LCFRYXgpP/xAAUAQEAAAAAAAAAAAAAAAAAAAAA/8QAFBEBAAAAAAAAAAAAAAAAAAAAAP/aAAwDAQACEQMRAD8AygxN6D5BF2Leg+QS3EJN0BCFvwj5BH2LfhHyQCCBPYN6D5IvZ2/CPkl3RZkCPZ2/CEXYM+EJRekFyBPYt+EJBhb0Si5Nh1zZoJPggBib0+6T2bR/uupT7OTO1cMg8Tb6cV0INloxbO5zj4aD5oKzZqKw6H6q7RYHEOEV/wCIm31UpuAyH3IG2/gJ+wQZ/YeKPTxV+ds1Un/Dt/8Azdr4DRc+bBZRo6mbpx4goKkGDr9U42EdSuvU4ay/eifHfmNQmG4NcXjeD4cD8kEH2YdSi9kHU/RPT08jPeam2S/7IC9hHUoeweP0TgkSxIgY/wDT/wDV9EYoPH6KS0o7oIpofH6JJofH6KaD+iBQQvYT1+iMUHj9FMKF0EL2E9R8kFMQQEiQQQBC6CIoAUklDMkFyAFyadJrYC5PIJymp3yuys9T0Vmw3B2RW0zP6nl5dEHMw7Zp7u9L3R056+CseH4YBZkTLk6CwJcfDqrXs9sFLUWfJeOPlp3nD/SPz+60nBtl4acfs2AG1i46uPmfyQZzhm7molsZCIwfi1P8oVuw/dtTstnDpCOpyj5BXNkNk4GIOTSYBFGO5Gxvk0X8rnVTW0oCl5UeVBGESJ0APEA+YUktR5UHHq9nKaUWfCw//UD6jVVfFt0VJLcx3Y4+P6/qr+WpBjQYbi262rgBMZEzPgNzp9/kqFi2zZ95rCwi+Zh0II5t6r1ba3iFxsb2Vgqh32962jho4fr6oPKM0L4/eBseBQa+/BaptZu8mpcxy9tATfQatv8AZZzi2CGI5mXLTxB5eBQRmlLBUZkt/ApxrkDwKBKQClXQGSjRXQQGEEVkEBXRIyiQAlJcjSHFARKFJRunflbw5nwTeUucGt4nj4K04dQtiZpx5+aB+goRG3Kz+pK1DYvYEANlqBcmxbGR7vQu6nw5eKY3e7GHu1E414xMPIfGR16LTI47BAcMFgnw1BoSwEBZEYCNGgJGghZAEVkZQQEiLUpBA24Jt8afsiIQQ5Yrgg6g8QVnW1+7wZXSUwvxLouPnk6+S05zVHliQeUMbwQsJcwcOI6f0XKikuvQW3exQkDpoh3wCXtH4h8QHXw5rC8Zw7s3Zmju8COFkEYOSwUy1ydaUCigghdAaCCCAkRRlJcUCSU1I6wS3FJp4s7wOQ4/og62A0dhndz+gWkbvtlPaZO2kH7Fh7rTwe4Hn1AVMwuhfPIyCPVz3AeA6kjoPyXojAMJbTwsjbwY0AePU+pufVB0IYbBPhiNoSggACUEQSkBWRorI0AQugiugNC6Q56a9rbe1xfpcXQSESQHpWZApBFdEXICITb0p8iq+023VPSNOd4LuUbdXH05IOxU2ssT3g4ZEJ3NjLTnBc5gNy08/IHiuhXbU4jiTstHE6KO/vcD07zzoFNwbdGGEyVMjnvIOjSQLnmTxcgxOaLI8tPDiPJLaV3trcFMUj2H3mOPqBrp5ixVeicgeCUEgFLQHdBEUEBJJSimyUCHu0U7DGZW366k/b6fdc54uQOpsukHANFvP8kGtbm8FDu0qHC5zZGHpp3yPoFr0TVVN3OH9lh8Dba5A46Aau1vp5q3sCBYR2QCNAlGUCiJQDMkOlsoGLYzHTxl8rwxo4klZNtVvqzNcykaRfMO0fy5Xa35oLxjm9Ckppuye8ucCA7ILhvmUobz6HLf2hnlrfyAsvPFHG+oqGs1c+V9r3Opcefqtr2c3U0sLWma8zuJzaMv4NHEeZKBmo21ra9xZh8JZHexnkHz0Og+pTo3WvcwufVzGcj3w45b9LdFfqaJjGgNAaALAAAADoAFMZYoMpdiuMUQyuiFQxosHAEkjlct15JLN7dRGR29KWjn7w08ARqtYdEotZhjJGlr2tcDycAR9UHI2d21gq2XY8Bw95h0cPQpG0G3dNSNJe8Od8DCHOPpfT1VKx3dTIasGld2cbh3jc/s+OjeZ8la9nt3FNTkPLe1k455NdeobwH1KCsT4jimJfuG+zQO0zOJBINwTm48NdAurgO6aniOecmok4nP7lxr7p4+qvmQAaIOmAGun5IGYaNrAA0AAcABYDyCOSJcXEdvKSE2MrXO+Fnfdw6NXVw+vbNE2Rt7OFxmBafkUGV718A4zNAvYEn+HQ3+bfqsYkZleR6heoNtMFNTSyRtNnEd0nqNbevD1XmjFYcr+FspII+6BlpSwU00p0IDRJSCBBTbyllNOKBLPe8hddzZyhNRVQw8Q97AfK4v9AuHD73yWk7m6Nr617zqY4yR4FxDb/K/zQbxQRBrQBwAAHopzVEhdone2CB+6F1HNSFHmxWNly54A8SAAgnkpqV9gq/Xbd0kV89RGMvEZgT8h5hVzFN8dCxpyvLzY2DWmxI5XKDO97W075q18Id+zi7tgTa9tTp5/RUKR9uHVP4xiXbTSS/9R5dbpmN7X9VDLdP7489EF53TYWZcRY8+7E0v9bWb9T9Fre3tE11I55kfE6EOex7H5SHW0v1vYBYRsjtpNQPcYw1wfbM1w424WI1HFTtqd4tRWtyPsxnNjOZFrZideqCPV7eVsjQ11RIWjlexOltSOPBb1u12jFVQROLrva0Mffjmbpr5ix9V5h7TkVa9gtuX4fKTq6J/vs8uBbyug9RgoyVTcO3m0MjA4Tsb/pccrvkujge2MNXK9kJLsga4usQ05jyJ4oOzVzhjS48Ggk+QF1QqHe5FI05YZnSZiBHG3NcX0cD5WXf21w2oqYOxpyG9obSOJsRHzt1up+A7PR00LI2NHdaATYXceZJ8SgrQxjE6n91Ttpmng+Z13Adcg/Qp5uw0s1jWVUsth7sdo28LH+7K6BiVZBxML2TpqcWihY3qbZnHxLnXK62WycSSghVTdF5p3h4d2NdOzkXF7fJ3eXpqo4Lz9viocldmuf2sYPDQZe6bHmgz6Mp8KPGU81A4giQQJJTT04Uy9AmmPeKuWwW2UeHvle9jnF7WhoaQOBJ1uqbT8T5j+v5Jybjaw9P1QatNv0ef3cAH8TieZtwHkuBiO9qukccsgj8GAaerr3VGN9DfRJB+nNBZqzb6ufo+oktwIBDftZcebFpH+/I92nNxPzUQuvxvqdba/JIPX+9EDzpOPp9EznSHO8UB/dkDgk0/JJafuiafvoLpUZ4Xt4hAZPDRESV2MF2TqKsnsGF4aNXXAHlcqBWUT4JHMkaWPabFp4j+iCIClBxQc1WSClfTUTKnL+0klyxvLWuysa0kkA3FyefgUD20NB7LBStEf7yHO+SxBe5/ey3PANFhbxK727feH7JJ2co/Yvtcj8BGmbTiLclVqLap73FtW500UmjwSC5ptYPjP4XD5ckWMYEactc0iSGQXjlb7rh0PRw5hB6al2hhZEJXyNbHYEPJFjcaWPNcw7yqAaGpj+v6LBcCrXzuhpZJXCF0re7e4bc8gt5pN3dEGj/h2GwtrmufPXVA43ePQH/Ex/NKG8Oh/wAzF/MkP3bUJ/w7NehcPzUWXdRQH/k2v0cUEx28Oh/zMX8yQd4lD/mYv5uvBcmXc5Qng148n/qFEl3KUnIyDyc39EHfftxRkX9oit/GFkG93GI554jE9rw2NwJabgEu4ac1b6ncjT/hklHnlP5LMNtMCbR1LoWOc8Na05nWvdwvbQcEFbiKfao8SkNQKCCNEgIhMvTrk28IGoD3z5aeieqQbjy/rxCjg2cD429FPqW90WQRbd0nN4W5+iIRk8v79VNwSoijmD6hhljAN2A2JNtNQrYd5nZty01NDGwcAW3I+SCt0Gy1VOLxwSO5XDSBr4m1l2G7unsbmqp4aZvMOeHP6+639VFr94lZK0gy5B0YA3Q3HEKuSTucblxceriSfmUFirMIw+NmlVLI6xNmRWB5cXHgq4/Lc5Qbcr8bDrbREWlKDOJ+SAgzgeCnYRhrp5442DvPcG/M6krr7L7DVNc4dm0hg4yO0aPX9FpNbui7CFklG5xqonNeHE2DralobwCCz0dFT4XRcCGMsXuDcziToXG39hU/CsBp8WqaupeHGMlscXFvut1ePkFHx3eJVezmKWlMLiezlkIJaB+KzSNCRfiV3pZ4qLCAaSZje6HMebHtHcSA34j05WQZt/7PMb6+ze0FK2zRb8TnaOsOIDbmy41FtJI3uS/tYS0B0R4ZRwyfA4ciFo+E4r7HQPmqmvL6x8jswbf8NmZul9SFneNYAYIoJC4OM7XPyWsWi+mYeIQIxbAcjRNCS+nfazubD8Eg/C77qXs1jgiDopmmSnksHsPEHk9nRwUfZ7G300mjc7H92SI+69p0ykdfFafhW52OV7Jg4thflf2TmnOAdcpN7X8UDWy26fNOybtA6n7sjHA2e4cQC22nitpijsFHoKJsTGsYAGtAAA4ADgpoCAgEMqNBAghNuanSm3lBDquC817wqnPX1DibgPLW+TQB+RXojHK8RRPkce6xpcfQXXl7HZy67nHV7nE+ZNz90HLiCfammp1qBQQQCCBJSHJwpBCCNM1dWjAki8bW9R/YXOeE/g9Tlkyng7h58kCHDX58RyHRJBGXUnX+9V0MRpspzDg77/3qoLjca/bnZAy9vjyRC6VlVt2Q3dT1zgWjLFfWRw08cvU+SCu0VA+ZzWRtLiTYBouSbLW9idy3uyVngRED/wBxHDyCv+yWwsFEwCNt321kdbMfLoPAK0xssgi0OGMiaGsaGtaLBoFgPRSuyTtkEHMxXBI6iJ0crQ5jhYg/l0KzTaHc8GMz0bnZ2vzNY5wy8b93S1/PiteKSWoMF2mkrP2LsSgPYNN3MisA92oBcQSQf6qtbTUktXJ28dM6OIBsbbA2s0WGtrc/ovTUtK1wsQCOhFx9UkUjQLAC3T+iDL9227RscOeria5znNexrhctAHP58PBakyOwQ+iEh5BAGDVPhyjMbbioGJbRwQfvZWRnkHOAJ8hzQdfMjuslw3e/2mJGIgezudkY5oN73FnknkVqjJNEC3FMyPS3uUOrmsEFD3q44I6fsQRmmNrc8g1J+wWCYnJeS3w6eqvO8HHhNUvk/CwZRfoOHzJ+qz1pJJJ4k3QLYnAkNTtkACCOyCAikFLKKyBpwUeQcxxGqlOCae1BYKGds0fe6AOA5HqEy3AHumEQcAXXyEm2Y2uBc6XPBcahrDE+/Fp0cPDw8VbqeRsjQCbjixw8OYQXbYbdCAWy1neI4RD3R/GRx8gtepKNrGhrQAALADQAdAFn2wW1+YCCd3fGkch/5g6X+JaLFJdA+1qWAkBKugUUyX6+CTWVQjY57tA0Fx8gLlYzDvKr62r7OjDGt7xaHAHut5uceqDbM6S2RZPPvRq6MubXUve4sdGbMdr1NxbyVim3n0sUUMkuZvbMztaGlxtw4hBeSU1mN1W9nNvaatLhC4ktsSHCxsea4uJb3IIZXRGKYvDstslrm9ha5QXox6pT5AFT9rtvBSUbZg055LZI3911yL94eHNUzZaursUZK51WYspyhrGgC5F9ba20QaZjGPMZTyyMc13ZtcTYggFoJsbLJtgRDiNZM6t/ay2DmMffLluc1hztcaKybH7Cz0/tDJ3NdFK3LYG+Y8M2vDQniswrqaowqvDhfNG67Drle06eoIQbvSbGUcUnaMgYHDgbXt4gHRO0u2VO+qdSteO1ZxHAX5gE8SqfVb2In049nDn1D25Wx5T3XnTvdbHkL3Teye6++SoqnP8AaC/tHWcNNb2Jtx6oNOL7qkbxdphTQlgP7R44Dk3mT5qxbQbQR0cJe8i/Jt9XHwXnHa7ah9RK57jcuJ/oB4AIORitaZHW9T58gorAm2DrxOqeYgWE40pASggNBAIICIQQsggSQm3BOpJCCO9ik4XiPZHK6+UnQ/CevkmnhNPZdBeqGvvYHzFvoWlarsbtmHhsUp73Brj+Ljx8V52ocRdHoblvI8x5forVhuM3tc68nA6H1Qem45k9mWS7M7xXR5WTjOzQB494D8wtKoMSZK3NG8PHUH7oHcQjDmOa73XAtPkRY/dZHQbIVGGVrpoI/aISHCzXAPAOvA8wrtvHMxoXtga5z3Fo7t7gXuTp5fVVPANqKulibFXQTOFu7KGkkD4XjnbrdBJdtXR4kTR1DHwyONg14F2uHwu5O8E3vHwBkODtY3XsDEGuPH3spPrdVTB8KmrcY9obG5sfbCQuIIs1pHPhfRaFvUe0YZKHW1LA0E8TmHBBlOyzJqWNlfF3mMkdHKwD8NgbHzv6Gy6W3uINdXU1RHq17In3/hdfXx0srDuopo58PmgdY3e7M08crmgB1vMfMKgbS4JJSVD4X3cGWyHWxY65Fun63QaJvhw50tHFK0XEb7utya4cfmAuFuYxXJVPiJ0kZ3b8yw3+xK0/Z5zKygjzgOD4g14PUCzgehuFTn7opYagS0swbY3ZmuHN9QCCguW121jKKDtCA5xIaxl7Zjz9AEqmpYMSpo5JIg4OFwHDVp4EAjXioOH7vs72yV0ntD2izQf3bfJvNW9nZxN0s0AeQA+wQcbCNhqWndnjia13xG5I8ieCVtLtTDRsu43cR3WA94+PgPFV3a7efHCC2Ehztbu/CPL4isO2g2pfO9znuLrnrqf0CDobZ7ZvqZXOc69+FuDRyDQqhxNzxSRcm5TrUCg1ONSWhLAQKCWUlGEAQQKCAkEEEASSEaOyBBCbc1PFIsgjuCRG9zDofRPuamyEHUw/aEtsDr4H8irbgm1bo3ZoZCx3ThfwIOhWdPZdGyVzeBug9D4JvT0Dall+HfZ/5N/RXCix+lm0ZIy55XsfkV5Xpcee02uQOh1C7EG03Wx8WlB6jigbyKg41sxBVNDZmh4abgXIsfRYLR7wZI/dmkaNOdwuzS72Jwf37XdQ9v20Qa5gex9PSlxgYGFw7xBJJHTVPYjs3TzuBljY8jS7hcgLKP8A5jl+KP8AlKiVO9+b/qt437sf01QbZRUEUDckbQxo1ytFhfnokV2NwxDvPY3zIC8+1+9OaTjJIfBpyDTyVfrdrXvN728Sbn5lBuuMb0YY7hgLyL6nut+ZWYbV70JJrtz3Hwt7rPXmVn9Rib3niT5qMW34m6CRWYm+U6m/2CYbH14owEtoQANTjQg1qcAQBoSkAEd0ARhEggNBEggCCBQQBBBCyAiiISkRQIISHNTyItQRi1IIUosTZjQR3C6QWBPmJIMaBu3igC7qllpSSEAMruqlwYe98RkzCzb3Gt9P91Dt4Ls0B/4OXwNv5rIOLbqUtrAgGpxjEBAo7JQjTgYgQGJwMSmsSsqAgEtzbIgELIBZGiRoAghdBAEEBbmggCJBAIDQQRoCQsgUEARIyEEBFFZKKCBORJMacQQNdmi7JPIIGOyUqnnyxSM+Ms8u6ST+SRbRHZAz2aU2NLRhAjKjsjuggKyCNBASNAIigNBEjQBBAoWQBBBB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6869" name="Picture 4" descr="http://singyoursongthemovie.com/wp-content/uploads/2011/10/SNCC-300x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42900"/>
            <a:ext cx="2857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http://www.jacksonfineart.com/images/artists/large/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00400"/>
            <a:ext cx="46863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8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18-564-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304800"/>
            <a:ext cx="7707313" cy="6351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72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File:ElectoralCollege1960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0"/>
            <a:ext cx="9296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0981" y="338839"/>
            <a:ext cx="3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34 Votes</a:t>
            </a:r>
          </a:p>
        </p:txBody>
      </p:sp>
    </p:spTree>
    <p:extLst>
      <p:ext uri="{BB962C8B-B14F-4D97-AF65-F5344CB8AC3E}">
        <p14:creationId xmlns:p14="http://schemas.microsoft.com/office/powerpoint/2010/main" val="1735188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7030A0"/>
                </a:solidFill>
              </a:rPr>
              <a:t>Freedom Riders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295400"/>
            <a:ext cx="9067800" cy="2743200"/>
          </a:xfrm>
        </p:spPr>
        <p:txBody>
          <a:bodyPr/>
          <a:lstStyle/>
          <a:p>
            <a:r>
              <a:rPr lang="en-US" altLang="en-US" sz="2400"/>
              <a:t>In </a:t>
            </a:r>
            <a:r>
              <a:rPr lang="en-US" altLang="en-US" sz="2400" b="1">
                <a:solidFill>
                  <a:srgbClr val="7030A0"/>
                </a:solidFill>
              </a:rPr>
              <a:t>1961</a:t>
            </a:r>
            <a:r>
              <a:rPr lang="en-US" altLang="en-US" sz="2400"/>
              <a:t> SNCC members participated in the Freedom Rides organized by CORE. </a:t>
            </a:r>
          </a:p>
          <a:p>
            <a:r>
              <a:rPr lang="en-US" altLang="en-US" sz="2400"/>
              <a:t>The Freedom Riders, both African American and white, traveled around the South in buses to test the effectiveness of a 1960 U.S. Supreme Court decision declaring segregation illegal in bus stations open to interstate travel.</a:t>
            </a:r>
          </a:p>
        </p:txBody>
      </p:sp>
      <p:pic>
        <p:nvPicPr>
          <p:cNvPr id="75778" name="Picture 2" descr="http://tusb.stanford.edu/wp-content/uploads/2012/02/freedom-rider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60775"/>
            <a:ext cx="39243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6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18-566-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57200"/>
            <a:ext cx="8913813" cy="5773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8180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741</Words>
  <Application>Microsoft Office PowerPoint</Application>
  <PresentationFormat>On-screen Show (4:3)</PresentationFormat>
  <Paragraphs>83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Default Design</vt:lpstr>
      <vt:lpstr>Bell Work 1/9  Left side of #38</vt:lpstr>
      <vt:lpstr>Kennedy’s Civil Rights</vt:lpstr>
      <vt:lpstr>PowerPoint Presentation</vt:lpstr>
      <vt:lpstr>Sit-Ins</vt:lpstr>
      <vt:lpstr>Sit-Ins </vt:lpstr>
      <vt:lpstr>PowerPoint Presentation</vt:lpstr>
      <vt:lpstr>PowerPoint Presentation</vt:lpstr>
      <vt:lpstr>Freedom Riders</vt:lpstr>
      <vt:lpstr>PowerPoint Presentation</vt:lpstr>
      <vt:lpstr>Freedom Riders</vt:lpstr>
      <vt:lpstr>Freedom Riders</vt:lpstr>
      <vt:lpstr>Freedom Riders</vt:lpstr>
      <vt:lpstr>Freedom Riders</vt:lpstr>
      <vt:lpstr>PowerPoint Presentation</vt:lpstr>
      <vt:lpstr>Desegregating Southern Universities</vt:lpstr>
      <vt:lpstr>Desegregating Southern Universities</vt:lpstr>
      <vt:lpstr>PowerPoint Presentation</vt:lpstr>
      <vt:lpstr>The Birmingham Campaign</vt:lpstr>
      <vt:lpstr>The Birmingham Campaign</vt:lpstr>
      <vt:lpstr>Result: Civil Rights Act 1964</vt:lpstr>
      <vt:lpstr>PowerPoint Presentation</vt:lpstr>
      <vt:lpstr>The March on Washington</vt:lpstr>
      <vt:lpstr>The March on Washington</vt:lpstr>
      <vt:lpstr>PowerPoint Presentation</vt:lpstr>
      <vt:lpstr>Unit 4</vt:lpstr>
    </vt:vector>
  </TitlesOfParts>
  <Company>Salem-Keizer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Kennedy’s Civil Rights</dc:title>
  <dc:creator>Deanne Bello</dc:creator>
  <cp:lastModifiedBy>Patrick Ackerman</cp:lastModifiedBy>
  <cp:revision>18</cp:revision>
  <dcterms:created xsi:type="dcterms:W3CDTF">2016-01-14T00:33:33Z</dcterms:created>
  <dcterms:modified xsi:type="dcterms:W3CDTF">2020-01-09T15:59:11Z</dcterms:modified>
</cp:coreProperties>
</file>