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  <p:sldMasterId id="2147483875" r:id="rId2"/>
  </p:sldMasterIdLst>
  <p:sldIdLst>
    <p:sldId id="313" r:id="rId3"/>
    <p:sldId id="256" r:id="rId4"/>
    <p:sldId id="282" r:id="rId5"/>
    <p:sldId id="276" r:id="rId6"/>
    <p:sldId id="303" r:id="rId7"/>
    <p:sldId id="304" r:id="rId8"/>
    <p:sldId id="305" r:id="rId9"/>
    <p:sldId id="306" r:id="rId10"/>
    <p:sldId id="307" r:id="rId11"/>
    <p:sldId id="308" r:id="rId12"/>
    <p:sldId id="314" r:id="rId13"/>
    <p:sldId id="310" r:id="rId14"/>
    <p:sldId id="311" r:id="rId15"/>
    <p:sldId id="283" r:id="rId16"/>
    <p:sldId id="312" r:id="rId17"/>
    <p:sldId id="284" r:id="rId18"/>
    <p:sldId id="285" r:id="rId19"/>
    <p:sldId id="265" r:id="rId20"/>
    <p:sldId id="267" r:id="rId21"/>
    <p:sldId id="286" r:id="rId22"/>
    <p:sldId id="287" r:id="rId23"/>
    <p:sldId id="262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6" y="3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1951567" y="3549650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/>
          <p:cNvCxnSpPr/>
          <p:nvPr/>
        </p:nvCxnSpPr>
        <p:spPr>
          <a:xfrm>
            <a:off x="6278033" y="3549650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3"/>
          <p:cNvSpPr/>
          <p:nvPr/>
        </p:nvSpPr>
        <p:spPr>
          <a:xfrm>
            <a:off x="6053667" y="3525839"/>
            <a:ext cx="61384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A19B3-BC6D-4E56-93BC-B9B0EF1523FC}" type="datetime1">
              <a:rPr lang="en-US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2073C-27E8-4EAC-B709-CD4A014D2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4072B-4C64-412A-A6EF-13C1104B8843}" type="datetimeFigureOut">
              <a:rPr lang="en-CA"/>
              <a:pPr>
                <a:defRPr/>
              </a:pPr>
              <a:t>2019-11-05</a:t>
            </a:fld>
            <a:endParaRPr lang="en-CA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6A072-2D6D-496F-B7CB-19A6852A2EF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570C0-8FE3-4005-ABA4-6EA1823B6CFB}" type="datetimeFigureOut">
              <a:rPr lang="en-CA"/>
              <a:pPr>
                <a:defRPr/>
              </a:pPr>
              <a:t>2019-11-05</a:t>
            </a:fld>
            <a:endParaRPr lang="en-CA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BA410-2FE5-44D3-B0C7-D2F24466212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447800"/>
            <a:ext cx="5384800" cy="46783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41FF6-BAE4-47E4-88FE-B3CF51453F91}" type="datetimeFigureOut">
              <a:rPr lang="en-CA"/>
              <a:pPr>
                <a:defRPr/>
              </a:pPr>
              <a:t>2019-11-05</a:t>
            </a:fld>
            <a:endParaRPr lang="en-CA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14414-B027-402D-A3A3-23F8A6B2F5E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A7F6-5098-4B5E-AF67-A40330AF5E62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C7E8-61B1-44D8-AF79-56D06D6FE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03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A7F6-5098-4B5E-AF67-A40330AF5E62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C7E8-61B1-44D8-AF79-56D06D6FE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01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A7F6-5098-4B5E-AF67-A40330AF5E62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C7E8-61B1-44D8-AF79-56D06D6FE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14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A7F6-5098-4B5E-AF67-A40330AF5E62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C7E8-61B1-44D8-AF79-56D06D6FE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747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A7F6-5098-4B5E-AF67-A40330AF5E62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C7E8-61B1-44D8-AF79-56D06D6FE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40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A7F6-5098-4B5E-AF67-A40330AF5E62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C7E8-61B1-44D8-AF79-56D06D6FE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33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A7F6-5098-4B5E-AF67-A40330AF5E62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C7E8-61B1-44D8-AF79-56D06D6FE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7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4D985-40A2-4C22-8D51-DC7FE2520839}" type="datetimeFigureOut">
              <a:rPr lang="en-CA"/>
              <a:pPr>
                <a:defRPr/>
              </a:pPr>
              <a:t>2019-11-05</a:t>
            </a:fld>
            <a:endParaRPr lang="en-CA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C50DB-5CCE-4085-AB3D-168483BDEB0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A7F6-5098-4B5E-AF67-A40330AF5E62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C7E8-61B1-44D8-AF79-56D06D6FE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55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A7F6-5098-4B5E-AF67-A40330AF5E62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C7E8-61B1-44D8-AF79-56D06D6FE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240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A7F6-5098-4B5E-AF67-A40330AF5E62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C7E8-61B1-44D8-AF79-56D06D6FE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45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A7F6-5098-4B5E-AF67-A40330AF5E62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C7E8-61B1-44D8-AF79-56D06D6FE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66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914400" y="4916488"/>
            <a:ext cx="105664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301A2-9537-4F11-903A-9D7FEDBB449A}" type="datetime1">
              <a:rPr lang="en-US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C8AE7-A09B-4493-AE7E-68D7E79CF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7CDFA-01CC-44AB-9C11-9DEC249AC746}" type="datetimeFigureOut">
              <a:rPr lang="en-CA"/>
              <a:pPr>
                <a:defRPr/>
              </a:pPr>
              <a:t>2019-11-05</a:t>
            </a:fld>
            <a:endParaRPr lang="en-CA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9F1B7-B8B7-48DD-B213-3AC5686E041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/>
        </p:nvCxnSpPr>
        <p:spPr>
          <a:xfrm>
            <a:off x="751418" y="2179639"/>
            <a:ext cx="4997449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/>
          <p:cNvCxnSpPr/>
          <p:nvPr/>
        </p:nvCxnSpPr>
        <p:spPr>
          <a:xfrm>
            <a:off x="6339418" y="2179639"/>
            <a:ext cx="499956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3F88A-27E1-487F-A23F-3B85FC0A78A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6A2E-CF10-4D34-A00C-6EEAD55C3558}" type="datetimeFigureOut">
              <a:rPr lang="en-CA"/>
              <a:pPr>
                <a:defRPr/>
              </a:pPr>
              <a:t>2019-11-05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22F5F-318A-4108-BC57-22AB7DAA8128}" type="datetimeFigureOut">
              <a:rPr lang="en-CA"/>
              <a:pPr>
                <a:defRPr/>
              </a:pPr>
              <a:t>2019-11-05</a:t>
            </a:fld>
            <a:endParaRPr lang="en-CA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1C356-7DBC-4AC6-ACB3-618A21FE19A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554C0-BD04-4949-9FB3-FDBD77243AF0}" type="datetimeFigureOut">
              <a:rPr lang="en-CA"/>
              <a:pPr>
                <a:defRPr/>
              </a:pPr>
              <a:t>2019-11-05</a:t>
            </a:fld>
            <a:endParaRPr lang="en-CA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F4487-2A11-44F2-B4E7-971CA8ED50C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2DFA6-7F09-4BC4-8A98-7C9E3DA02C8F}" type="datetimeFigureOut">
              <a:rPr lang="en-CA"/>
              <a:pPr>
                <a:defRPr/>
              </a:pPr>
              <a:t>2019-11-05</a:t>
            </a:fld>
            <a:endParaRPr lang="en-CA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21A8A-1EEE-48B4-BB30-62220D6EEFB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noProof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6F8C3-BCA9-4307-B0C0-BD31F125D83C}" type="datetimeFigureOut">
              <a:rPr lang="en-CA"/>
              <a:pPr>
                <a:defRPr/>
              </a:pPr>
              <a:t>2019-11-05</a:t>
            </a:fld>
            <a:endParaRPr lang="en-CA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399A-20C1-4595-BB3E-A6EBF41DEE1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09600" y="1447800"/>
            <a:ext cx="10972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951"/>
            <a:ext cx="34544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1D3569E-FEAF-4DCF-93DC-FE46C3CA05A0}" type="datetimeFigureOut">
              <a:rPr lang="en-CA"/>
              <a:pPr>
                <a:defRPr/>
              </a:pPr>
              <a:t>2019-11-05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951"/>
            <a:ext cx="47752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725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1BFCF1C-F17D-4D92-AE09-A3E5ECBFABF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2" r:id="rId1"/>
    <p:sldLayoutId id="2147483871" r:id="rId2"/>
    <p:sldLayoutId id="2147483873" r:id="rId3"/>
    <p:sldLayoutId id="2147483870" r:id="rId4"/>
    <p:sldLayoutId id="2147483874" r:id="rId5"/>
    <p:sldLayoutId id="2147483869" r:id="rId6"/>
    <p:sldLayoutId id="2147483868" r:id="rId7"/>
    <p:sldLayoutId id="2147483867" r:id="rId8"/>
    <p:sldLayoutId id="2147483866" r:id="rId9"/>
    <p:sldLayoutId id="2147483865" r:id="rId10"/>
    <p:sldLayoutId id="2147483864" r:id="rId11"/>
    <p:sldLayoutId id="214748386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EA7F6-5098-4B5E-AF67-A40330AF5E62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DC7E8-61B1-44D8-AF79-56D06D6FE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7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s://youtu.be/MVojdUGYLCE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youtu.be/KdF2a_aGOt0?t=21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youtu.be/X3aCIfVhW7w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hyperlink" Target="http://www.answers.com/main/Record2?a=NR&amp;url=http://commons.wikimedia.org/wiki/Image:DMZ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youtu.be/FBPbZy3AGT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LORU_fwBuEU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youtu.be/apJ_aMY03Sc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455" y="771526"/>
            <a:ext cx="9291145" cy="5681826"/>
          </a:xfrm>
        </p:spPr>
        <p:txBody>
          <a:bodyPr>
            <a:normAutofit/>
          </a:bodyPr>
          <a:lstStyle/>
          <a:p>
            <a:r>
              <a:rPr lang="en-US" sz="3600" b="1" dirty="0"/>
              <a:t>Bell Work 11/5 (left side of page 22 )</a:t>
            </a:r>
          </a:p>
          <a:p>
            <a:endParaRPr lang="en-US" sz="3600" b="1" dirty="0"/>
          </a:p>
          <a:p>
            <a:r>
              <a:rPr lang="en-US" altLang="en-US" sz="4400" b="1" dirty="0"/>
              <a:t>Look at your map of Korea. If you were to attack them, where exactly would you do it?</a:t>
            </a:r>
          </a:p>
        </p:txBody>
      </p:sp>
    </p:spTree>
    <p:extLst>
      <p:ext uri="{BB962C8B-B14F-4D97-AF65-F5344CB8AC3E}">
        <p14:creationId xmlns:p14="http://schemas.microsoft.com/office/powerpoint/2010/main" val="3877723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Korean War: </a:t>
            </a:r>
            <a:r>
              <a:rPr lang="en-US" sz="6000" b="1" dirty="0">
                <a:solidFill>
                  <a:srgbClr val="FF0000"/>
                </a:solidFill>
              </a:rPr>
              <a:t>Phase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1700809"/>
            <a:ext cx="4392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The UN Forces Take North Korea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UN forces pushed the North Koreans to the Chinese border.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linkClick r:id="rId2"/>
              </a:rPr>
              <a:t>Movement North 18:40 -23:52</a:t>
            </a:r>
            <a:endParaRPr lang="en-US" sz="24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" name="Picture 2" descr="http://www.johndclare.net/images/KoreaWar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360410"/>
            <a:ext cx="3251448" cy="518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43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Korean War: </a:t>
            </a:r>
            <a:r>
              <a:rPr lang="en-US" sz="6000" b="1" dirty="0">
                <a:solidFill>
                  <a:srgbClr val="FF0000"/>
                </a:solidFill>
              </a:rPr>
              <a:t>Phase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1484785"/>
            <a:ext cx="439248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The Chinese Attack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November 27,1950, a force of 200,000 Chinese joined 150,000 North Koreans &amp; sent the UN troops into a rapid retreat.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nstantia" pitchFamily="18" charset="0"/>
              </a:rPr>
              <a:t>Pyongyang was recaptured in December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nstantia" pitchFamily="18" charset="0"/>
              </a:rPr>
              <a:t>End of 1950 North &amp; their allies had retaken all land past the 38</a:t>
            </a:r>
            <a:r>
              <a:rPr lang="en-US" sz="2400" baseline="30000" dirty="0">
                <a:latin typeface="Constantia" pitchFamily="18" charset="0"/>
              </a:rPr>
              <a:t>th</a:t>
            </a:r>
            <a:r>
              <a:rPr lang="en-US" sz="2400" dirty="0">
                <a:latin typeface="Constantia" pitchFamily="18" charset="0"/>
              </a:rPr>
              <a:t> parallel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>
                <a:hlinkClick r:id="rId2"/>
              </a:rPr>
              <a:t>Chosin</a:t>
            </a:r>
            <a:r>
              <a:rPr lang="en-US" sz="2400">
                <a:hlinkClick r:id="rId2"/>
              </a:rPr>
              <a:t> Reservoir</a:t>
            </a:r>
            <a:endParaRPr lang="en-US" sz="24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8749" y="1357813"/>
            <a:ext cx="3436937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2385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81200" y="1195541"/>
            <a:ext cx="4040188" cy="762000"/>
          </a:xfrm>
        </p:spPr>
        <p:txBody>
          <a:bodyPr/>
          <a:lstStyle/>
          <a:p>
            <a:r>
              <a:rPr lang="en-US" sz="4000" dirty="0"/>
              <a:t>Truman’s Plan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75520" y="4005064"/>
            <a:ext cx="4038600" cy="245124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Containment Policy</a:t>
            </a:r>
          </a:p>
          <a:p>
            <a:pPr lvl="1"/>
            <a:r>
              <a:rPr lang="en-US" dirty="0"/>
              <a:t>Only push the North Koreans/Chinese back to the 38</a:t>
            </a:r>
            <a:r>
              <a:rPr lang="en-US" baseline="30000" dirty="0"/>
              <a:t>th</a:t>
            </a:r>
            <a:r>
              <a:rPr lang="en-US" dirty="0"/>
              <a:t> Parallel </a:t>
            </a:r>
          </a:p>
          <a:p>
            <a:pPr lvl="1"/>
            <a:r>
              <a:rPr lang="en-US" dirty="0"/>
              <a:t>Use our forces to keep them there.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460551" y="4077072"/>
            <a:ext cx="4038600" cy="173116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Rollback Policy</a:t>
            </a:r>
          </a:p>
          <a:p>
            <a:pPr lvl="1"/>
            <a:r>
              <a:rPr lang="en-US" dirty="0"/>
              <a:t>Use nuclear weapons to defeat China and North Korea.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Decision 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>
          <a:xfrm>
            <a:off x="6103688" y="1229079"/>
            <a:ext cx="4388296" cy="762000"/>
          </a:xfrm>
        </p:spPr>
        <p:txBody>
          <a:bodyPr/>
          <a:lstStyle/>
          <a:p>
            <a:r>
              <a:rPr lang="en-US" sz="4000" dirty="0"/>
              <a:t>MacArthur’s Plan</a:t>
            </a:r>
          </a:p>
        </p:txBody>
      </p:sp>
      <p:pic>
        <p:nvPicPr>
          <p:cNvPr id="2050" name="Picture 2" descr="http://cdn-2.historyguy.com/politics/President%20Harry%20Tru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854879"/>
            <a:ext cx="1542608" cy="194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worldradio.ch/site_media/photos/gallery/e4bb183f-08e0-44ff-bd6b-cf91dcc086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54" y="1894776"/>
            <a:ext cx="1385521" cy="211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93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81200" y="1195541"/>
            <a:ext cx="4040188" cy="762000"/>
          </a:xfrm>
        </p:spPr>
        <p:txBody>
          <a:bodyPr/>
          <a:lstStyle/>
          <a:p>
            <a:r>
              <a:rPr lang="en-US" sz="4000" dirty="0"/>
              <a:t>Truman’s Plan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1871879" y="3995009"/>
            <a:ext cx="8651623" cy="23863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Decision:</a:t>
            </a:r>
            <a:r>
              <a:rPr lang="en-US" b="1" dirty="0"/>
              <a:t> Containment</a:t>
            </a:r>
          </a:p>
          <a:p>
            <a:pPr lvl="1"/>
            <a:r>
              <a:rPr lang="en-US" dirty="0"/>
              <a:t>Truman and the Joint Chiefs were against MacArthur’s Plan</a:t>
            </a:r>
          </a:p>
          <a:p>
            <a:pPr lvl="1"/>
            <a:r>
              <a:rPr lang="en-US" dirty="0"/>
              <a:t>They are scared Stalin would retaliate by using it’s own nuclear weapons ---Start WWIII</a:t>
            </a:r>
          </a:p>
          <a:p>
            <a:pPr lvl="1"/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MacArthur relieved of command in April 1951 </a:t>
            </a:r>
          </a:p>
          <a:p>
            <a:pPr lvl="1"/>
            <a:r>
              <a:rPr lang="en-US" dirty="0">
                <a:hlinkClick r:id="rId2"/>
              </a:rPr>
              <a:t>The decision 1:47-</a:t>
            </a:r>
            <a:br>
              <a:rPr lang="en-US" dirty="0"/>
            </a:br>
            <a:endParaRPr lang="en-US" dirty="0"/>
          </a:p>
          <a:p>
            <a:pPr lvl="1"/>
            <a:br>
              <a:rPr lang="en-US" dirty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Decision 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>
          <a:xfrm>
            <a:off x="6103688" y="1229079"/>
            <a:ext cx="4388296" cy="762000"/>
          </a:xfrm>
        </p:spPr>
        <p:txBody>
          <a:bodyPr/>
          <a:lstStyle/>
          <a:p>
            <a:r>
              <a:rPr lang="en-US" sz="4000" dirty="0"/>
              <a:t>MacArthur’s Plan</a:t>
            </a:r>
          </a:p>
        </p:txBody>
      </p:sp>
      <p:pic>
        <p:nvPicPr>
          <p:cNvPr id="2050" name="Picture 2" descr="http://cdn-2.historyguy.com/politics/President%20Harry%20Tru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856" y="1871594"/>
            <a:ext cx="1542608" cy="194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worldradio.ch/site_media/photos/gallery/e4bb183f-08e0-44ff-bd6b-cf91dcc086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54" y="1894776"/>
            <a:ext cx="1385521" cy="211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897001_778_l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7961" y="56600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029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general%20douglas%20mcarthur%20just%20after%20truman%20fired%20him%20%20100%20d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926" y="0"/>
            <a:ext cx="5489575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 descr="demostra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981075"/>
            <a:ext cx="59245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9" descr="ws029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9788" y="1571626"/>
            <a:ext cx="4273550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Korean War: </a:t>
            </a:r>
            <a:r>
              <a:rPr lang="en-US" sz="6000" b="1" dirty="0">
                <a:solidFill>
                  <a:srgbClr val="FF0000"/>
                </a:solidFill>
              </a:rPr>
              <a:t>Phase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1484784"/>
            <a:ext cx="439248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Back to the 38</a:t>
            </a:r>
            <a:r>
              <a:rPr lang="en-US" sz="2800" b="1" baseline="30000" dirty="0">
                <a:solidFill>
                  <a:srgbClr val="FF0000"/>
                </a:solidFill>
              </a:rPr>
              <a:t>th</a:t>
            </a:r>
            <a:r>
              <a:rPr lang="en-US" sz="2800" b="1" dirty="0">
                <a:solidFill>
                  <a:srgbClr val="FF0000"/>
                </a:solidFill>
              </a:rPr>
              <a:t> Parallel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nstantia" pitchFamily="18" charset="0"/>
              </a:rPr>
              <a:t>Battle lines stabilized near the 38</a:t>
            </a:r>
            <a:r>
              <a:rPr lang="en-US" sz="2400" baseline="30000" dirty="0">
                <a:latin typeface="Constantia" pitchFamily="18" charset="0"/>
              </a:rPr>
              <a:t>th</a:t>
            </a:r>
            <a:r>
              <a:rPr lang="en-US" sz="2400" dirty="0">
                <a:latin typeface="Constantia" pitchFamily="18" charset="0"/>
              </a:rPr>
              <a:t> parallel </a:t>
            </a:r>
            <a:r>
              <a:rPr lang="en-US" sz="2400" dirty="0">
                <a:latin typeface="Constantia" pitchFamily="18" charset="0"/>
                <a:sym typeface="Wingdings" pitchFamily="2" charset="2"/>
              </a:rPr>
              <a:t></a:t>
            </a:r>
            <a:r>
              <a:rPr lang="en-US" sz="2400" dirty="0">
                <a:latin typeface="Constantia" pitchFamily="18" charset="0"/>
              </a:rPr>
              <a:t> stalemate 1951-1953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nstantia" pitchFamily="18" charset="0"/>
              </a:rPr>
              <a:t>Main conflict:  repatriation of POW’s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nstantia" pitchFamily="18" charset="0"/>
              </a:rPr>
              <a:t> US &amp; UN argued for voluntary returns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nstantia" pitchFamily="18" charset="0"/>
              </a:rPr>
              <a:t>Chinese would only agree if a majority of North Koreans would return voluntarily, but this did not happen </a:t>
            </a:r>
            <a:br>
              <a:rPr lang="en-US" sz="2400" dirty="0">
                <a:latin typeface="Constantia" pitchFamily="18" charset="0"/>
              </a:rPr>
            </a:br>
            <a:endParaRPr lang="en-US" sz="2400" dirty="0">
              <a:latin typeface="Constant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44" y="1391184"/>
            <a:ext cx="2818656" cy="3901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002" y="2780929"/>
            <a:ext cx="3090940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2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>
                <a:ln>
                  <a:noFill/>
                </a:ln>
                <a:effectLst/>
              </a:rPr>
              <a:t>The End of Stalin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1981201" y="1447801"/>
            <a:ext cx="4259263" cy="4678363"/>
          </a:xfrm>
        </p:spPr>
        <p:txBody>
          <a:bodyPr/>
          <a:lstStyle/>
          <a:p>
            <a:pPr eaLnBrk="1" hangingPunct="1"/>
            <a:r>
              <a:rPr lang="en-US" dirty="0"/>
              <a:t>Stalin did not want to accept a Communist defeat in Korea</a:t>
            </a:r>
          </a:p>
          <a:p>
            <a:pPr eaLnBrk="1" hangingPunct="1"/>
            <a:r>
              <a:rPr lang="en-US" dirty="0"/>
              <a:t>His death in March 1953 = critical to the end of the Korean War </a:t>
            </a:r>
          </a:p>
          <a:p>
            <a:pPr eaLnBrk="1" hangingPunct="1"/>
            <a:r>
              <a:rPr lang="en-US" dirty="0"/>
              <a:t>Power struggle ensued in Soviet leadership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Korea no longer regarded as crucial to Soviet Power &amp; influence </a:t>
            </a:r>
          </a:p>
          <a:p>
            <a:pPr eaLnBrk="1" hangingPunct="1"/>
            <a:endParaRPr lang="en-US" dirty="0"/>
          </a:p>
        </p:txBody>
      </p:sp>
      <p:pic>
        <p:nvPicPr>
          <p:cNvPr id="46085" name="Picture 5" descr="post-stalin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1901" y="1125539"/>
            <a:ext cx="412432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 descr="crowd_det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3339" y="3716339"/>
            <a:ext cx="3838575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>
                <a:ln>
                  <a:noFill/>
                </a:ln>
                <a:effectLst/>
              </a:rPr>
              <a:t>Change of Power In USA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xfrm>
            <a:off x="6024564" y="1447801"/>
            <a:ext cx="4186237" cy="4678363"/>
          </a:xfrm>
        </p:spPr>
        <p:txBody>
          <a:bodyPr/>
          <a:lstStyle/>
          <a:p>
            <a:pPr eaLnBrk="1" hangingPunct="1"/>
            <a:r>
              <a:rPr lang="en-US" dirty="0"/>
              <a:t>New US president was </a:t>
            </a:r>
            <a:r>
              <a:rPr lang="en-US" b="1" dirty="0">
                <a:solidFill>
                  <a:srgbClr val="FF0000"/>
                </a:solidFill>
              </a:rPr>
              <a:t>Dwight Eisenhower </a:t>
            </a:r>
            <a:endParaRPr lang="en-US" b="1" dirty="0">
              <a:solidFill>
                <a:srgbClr val="FF0000"/>
              </a:solidFill>
              <a:sym typeface="Wingdings" pitchFamily="2" charset="2"/>
            </a:endParaRPr>
          </a:p>
          <a:p>
            <a:pPr lvl="1" eaLnBrk="1" hangingPunct="1"/>
            <a:r>
              <a:rPr lang="en-US" dirty="0"/>
              <a:t>The election was partly based on withdrawal from Korea </a:t>
            </a:r>
          </a:p>
          <a:p>
            <a:pPr eaLnBrk="1" hangingPunct="1"/>
            <a:r>
              <a:rPr lang="en-US" sz="3200" b="1" dirty="0">
                <a:solidFill>
                  <a:srgbClr val="FF0000"/>
                </a:solidFill>
              </a:rPr>
              <a:t>Therefore, the 2 main powers did not see Korea as vital to their interest </a:t>
            </a:r>
          </a:p>
          <a:p>
            <a:pPr eaLnBrk="1" hangingPunct="1"/>
            <a:endParaRPr lang="en-US" dirty="0"/>
          </a:p>
        </p:txBody>
      </p:sp>
      <p:pic>
        <p:nvPicPr>
          <p:cNvPr id="31747" name="Picture 5" descr="02887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850" y="2276475"/>
            <a:ext cx="40195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/>
              <a:t>End of the Korean War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/>
              <a:t>The war </a:t>
            </a:r>
            <a:r>
              <a:rPr lang="en-CA" b="1" dirty="0">
                <a:solidFill>
                  <a:srgbClr val="FF0000"/>
                </a:solidFill>
              </a:rPr>
              <a:t>ended in a ceasefire</a:t>
            </a:r>
            <a:r>
              <a:rPr lang="en-CA" dirty="0"/>
              <a:t>; there was no victory</a:t>
            </a:r>
          </a:p>
          <a:p>
            <a:pPr eaLnBrk="1" hangingPunct="1"/>
            <a:r>
              <a:rPr lang="en-CA" dirty="0"/>
              <a:t>Ended on July 27</a:t>
            </a:r>
            <a:r>
              <a:rPr lang="en-CA" baseline="30000" dirty="0"/>
              <a:t>th</a:t>
            </a:r>
            <a:r>
              <a:rPr lang="en-CA" dirty="0"/>
              <a:t>, 1953 with a truce; armistice signed</a:t>
            </a:r>
          </a:p>
          <a:p>
            <a:pPr eaLnBrk="1" hangingPunct="1"/>
            <a:r>
              <a:rPr lang="en-CA" dirty="0"/>
              <a:t>North Korea and South Korea remain divided</a:t>
            </a:r>
          </a:p>
          <a:p>
            <a:pPr eaLnBrk="1" hangingPunct="1"/>
            <a:r>
              <a:rPr lang="en-CA" dirty="0"/>
              <a:t>Tensions still exist today</a:t>
            </a:r>
          </a:p>
          <a:p>
            <a:pPr eaLnBrk="1" hangingPunct="1"/>
            <a:endParaRPr lang="en-CA" dirty="0"/>
          </a:p>
        </p:txBody>
      </p:sp>
      <p:pic>
        <p:nvPicPr>
          <p:cNvPr id="32771" name="Picture 5" descr="size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5775" y="3449639"/>
            <a:ext cx="4872038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b="1"/>
              <a:t> The Korean Armistice Agreement: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5257800"/>
          </a:xfrm>
        </p:spPr>
        <p:txBody>
          <a:bodyPr/>
          <a:lstStyle/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en-CA" dirty="0"/>
              <a:t>Suspended open hostilities</a:t>
            </a:r>
          </a:p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en-CA" dirty="0"/>
              <a:t>Withdrew military forces and equipment from a 4000 meter wide zone (created a buffer between the two zones)</a:t>
            </a:r>
          </a:p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en-CA" dirty="0"/>
              <a:t>Prevented both sides from entering the air, ground, or seas on opposing sides</a:t>
            </a:r>
          </a:p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en-CA" dirty="0"/>
              <a:t>Released POWs</a:t>
            </a:r>
          </a:p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en-CA" dirty="0"/>
              <a:t>Establishes the Military Armistice Commission (MAC) + other agencies – used to ensure that the truce terms were followed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28600"/>
            <a:ext cx="8915400" cy="1981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dirty="0"/>
              <a:t>	The Cold War: </a:t>
            </a:r>
            <a:br>
              <a:rPr lang="en-CA" sz="4000" dirty="0"/>
            </a:br>
            <a:r>
              <a:rPr lang="en-CA" sz="4000" dirty="0"/>
              <a:t>	Development &amp; Impact Globally</a:t>
            </a:r>
            <a:br>
              <a:rPr lang="en-CA" sz="4000" dirty="0"/>
            </a:br>
            <a:endParaRPr lang="en-CA" sz="4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1219200"/>
            <a:ext cx="6477000" cy="19141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CA" b="1">
                <a:solidFill>
                  <a:schemeClr val="accent6">
                    <a:lumMod val="50000"/>
                  </a:schemeClr>
                </a:solidFill>
              </a:rPr>
              <a:t>The Korean War </a:t>
            </a:r>
            <a:br>
              <a:rPr lang="en-CA" b="1">
                <a:solidFill>
                  <a:schemeClr val="accent6">
                    <a:lumMod val="50000"/>
                  </a:schemeClr>
                </a:solidFill>
              </a:rPr>
            </a:br>
            <a:r>
              <a:rPr lang="en-CA" b="1">
                <a:solidFill>
                  <a:schemeClr val="accent6">
                    <a:lumMod val="50000"/>
                  </a:schemeClr>
                </a:solidFill>
              </a:rPr>
              <a:t>		1950-1953</a:t>
            </a:r>
          </a:p>
        </p:txBody>
      </p:sp>
      <p:pic>
        <p:nvPicPr>
          <p:cNvPr id="1433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3657600"/>
            <a:ext cx="31670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657600"/>
            <a:ext cx="26416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657600"/>
            <a:ext cx="2941638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xfrm>
            <a:off x="1981200" y="152401"/>
            <a:ext cx="8229600" cy="601663"/>
          </a:xfrm>
          <a:ln w="9525"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sz="3800">
                <a:ln>
                  <a:noFill/>
                </a:ln>
                <a:solidFill>
                  <a:schemeClr val="bg1"/>
                </a:solidFill>
                <a:effectLst/>
              </a:rPr>
              <a:t>The DMZ</a:t>
            </a:r>
          </a:p>
        </p:txBody>
      </p:sp>
      <p:pic>
        <p:nvPicPr>
          <p:cNvPr id="34818" name="Picture 5" descr="Panmunjeom, the Joint Security Area in the DMZ. View from the North..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3200400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7848600" y="5486401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North Side</a:t>
            </a:r>
          </a:p>
        </p:txBody>
      </p:sp>
      <p:pic>
        <p:nvPicPr>
          <p:cNvPr id="34820" name="Picture 7" descr="... and the South side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457201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8153400" y="2667001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South Side</a:t>
            </a:r>
          </a:p>
        </p:txBody>
      </p:sp>
      <p:sp>
        <p:nvSpPr>
          <p:cNvPr id="34822" name="Rectangle 9"/>
          <p:cNvSpPr>
            <a:spLocks noChangeArrowheads="1"/>
          </p:cNvSpPr>
          <p:nvPr/>
        </p:nvSpPr>
        <p:spPr bwMode="auto">
          <a:xfrm>
            <a:off x="1943100" y="741364"/>
            <a:ext cx="49974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The </a:t>
            </a:r>
            <a:r>
              <a:rPr lang="en-US" sz="2200" b="1" dirty="0">
                <a:solidFill>
                  <a:schemeClr val="bg1"/>
                </a:solidFill>
              </a:rPr>
              <a:t>Korean Demilitarized Zone</a:t>
            </a:r>
            <a:r>
              <a:rPr lang="en-US" sz="2200" dirty="0">
                <a:solidFill>
                  <a:schemeClr val="bg1"/>
                </a:solidFill>
              </a:rPr>
              <a:t> is a strip of land running across the Korean Peninsula that serves as a buffer zone between North and South Korea. It is 155 miles long and approximately 2.5 miles wide, and is the most heavily armed border in the world </a:t>
            </a:r>
          </a:p>
        </p:txBody>
      </p:sp>
      <p:pic>
        <p:nvPicPr>
          <p:cNvPr id="34823" name="Picture 2" descr="http://newsimg.bbc.co.uk/media/images/39307000/gif/_39307925_n_s_korea_dmz2_41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4826" y="3429001"/>
            <a:ext cx="526732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4350" y="3251517"/>
            <a:ext cx="5257800" cy="3520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4351" y="3178976"/>
            <a:ext cx="5432425" cy="35528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>
          <a:xfrm>
            <a:off x="1524000" y="533400"/>
            <a:ext cx="9144000" cy="1143000"/>
          </a:xfrm>
          <a:ln w="9525"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altLang="en-US" sz="3800">
                <a:ln>
                  <a:noFill/>
                </a:ln>
                <a:solidFill>
                  <a:schemeClr val="tx1"/>
                </a:solidFill>
                <a:effectLst/>
                <a:latin typeface="Perpetua Titling MT" pitchFamily="18" charset="0"/>
              </a:rPr>
              <a:t>Korean War Changes in America</a:t>
            </a:r>
            <a:br>
              <a:rPr altLang="en-US" sz="3800">
                <a:ln>
                  <a:noFill/>
                </a:ln>
                <a:solidFill>
                  <a:schemeClr val="tx1"/>
                </a:solidFill>
                <a:effectLst/>
                <a:latin typeface="Perpetua Titling MT" pitchFamily="18" charset="0"/>
              </a:rPr>
            </a:br>
            <a:endParaRPr sz="3800">
              <a:ln>
                <a:noFill/>
              </a:ln>
              <a:solidFill>
                <a:schemeClr val="tx1"/>
              </a:solidFill>
              <a:effectLst/>
              <a:latin typeface="Perpetua Titling MT" pitchFamily="18" charset="0"/>
            </a:endParaRP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9144000" cy="2895600"/>
          </a:xfrm>
        </p:spPr>
        <p:txBody>
          <a:bodyPr/>
          <a:lstStyle/>
          <a:p>
            <a:pPr eaLnBrk="1" hangingPunct="1"/>
            <a:r>
              <a:rPr lang="en-US" altLang="en-US">
                <a:latin typeface="Footlight MT Light" pitchFamily="18" charset="0"/>
              </a:rPr>
              <a:t>Warfare </a:t>
            </a:r>
            <a:r>
              <a:rPr lang="en-US" altLang="en-US">
                <a:solidFill>
                  <a:schemeClr val="bg1"/>
                </a:solidFill>
              </a:rPr>
              <a:t>—</a:t>
            </a:r>
            <a:r>
              <a:rPr lang="en-US" altLang="en-US">
                <a:solidFill>
                  <a:schemeClr val="bg1"/>
                </a:solidFill>
                <a:latin typeface="Footlight MT Light" pitchFamily="18" charset="0"/>
              </a:rPr>
              <a:t> Limited war, limited victory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>
              <a:solidFill>
                <a:schemeClr val="bg1"/>
              </a:solidFill>
              <a:latin typeface="Footlight MT Light" pitchFamily="18" charset="0"/>
            </a:endParaRPr>
          </a:p>
          <a:p>
            <a:pPr eaLnBrk="1" hangingPunct="1"/>
            <a:r>
              <a:rPr lang="en-US" altLang="en-US">
                <a:latin typeface="Footlight MT Light" pitchFamily="18" charset="0"/>
              </a:rPr>
              <a:t>Integration of the Military </a:t>
            </a:r>
            <a:r>
              <a:rPr lang="en-US" altLang="en-US">
                <a:solidFill>
                  <a:schemeClr val="bg1"/>
                </a:solidFill>
              </a:rPr>
              <a:t>—</a:t>
            </a:r>
            <a:r>
              <a:rPr lang="en-US" altLang="en-US">
                <a:solidFill>
                  <a:schemeClr val="bg1"/>
                </a:solidFill>
                <a:latin typeface="Footlight MT Light" pitchFamily="18" charset="0"/>
              </a:rPr>
              <a:t> First war in which white Americans and African Americans served in the same units</a:t>
            </a:r>
          </a:p>
        </p:txBody>
      </p:sp>
      <p:pic>
        <p:nvPicPr>
          <p:cNvPr id="37891" name="Picture 4" descr="image?id=77723&amp;rendTypeId=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267200"/>
            <a:ext cx="45529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2"/>
          <p:cNvSpPr txBox="1">
            <a:spLocks noChangeArrowheads="1"/>
          </p:cNvSpPr>
          <p:nvPr/>
        </p:nvSpPr>
        <p:spPr bwMode="auto">
          <a:xfrm>
            <a:off x="2286000" y="1600200"/>
            <a:ext cx="8001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>
                <a:latin typeface="Constantia" pitchFamily="18" charset="0"/>
              </a:rPr>
              <a:t>For Korea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latin typeface="Constantia" pitchFamily="18" charset="0"/>
              </a:rPr>
              <a:t>Cost in human lives &amp; property was vast 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latin typeface="Constantia" pitchFamily="18" charset="0"/>
              </a:rPr>
              <a:t>$67 billion (1953 dollars); $670  billion (2016 dollars) 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latin typeface="Constantia" pitchFamily="18" charset="0"/>
              </a:rPr>
              <a:t>Much of North Korean land was severely damaged due aerial bombing</a:t>
            </a:r>
          </a:p>
          <a:p>
            <a:pPr>
              <a:buFont typeface="Arial" charset="0"/>
              <a:buChar char="•"/>
            </a:pPr>
            <a:endParaRPr lang="en-US" sz="2200" dirty="0">
              <a:latin typeface="Constantia" pitchFamily="18" charset="0"/>
            </a:endParaRPr>
          </a:p>
          <a:p>
            <a:r>
              <a:rPr lang="en-US" sz="2200" dirty="0">
                <a:latin typeface="Constantia" pitchFamily="18" charset="0"/>
              </a:rPr>
              <a:t>For the US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latin typeface="Constantia" pitchFamily="18" charset="0"/>
              </a:rPr>
              <a:t>NSC-68’s recommendation to triple the defense budget was implemented 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latin typeface="Constantia" pitchFamily="18" charset="0"/>
              </a:rPr>
              <a:t>US defense spending increased dramatically turning at around 10% of American GNP in 1950 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latin typeface="Constantia" pitchFamily="18" charset="0"/>
              </a:rPr>
              <a:t>Heavy American casualties and many were taken as POW’s </a:t>
            </a:r>
            <a:br>
              <a:rPr lang="en-US" sz="2400" dirty="0">
                <a:latin typeface="Constantia" pitchFamily="18" charset="0"/>
              </a:rPr>
            </a:br>
            <a:endParaRPr lang="en-US" sz="2200" dirty="0"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200" dirty="0">
                <a:latin typeface="Constantia" pitchFamily="18" charset="0"/>
                <a:hlinkClick r:id="rId2"/>
              </a:rPr>
              <a:t>DMZ today</a:t>
            </a:r>
            <a:endParaRPr lang="en-US" sz="2200" dirty="0">
              <a:latin typeface="Constantia" pitchFamily="18" charset="0"/>
            </a:endParaRPr>
          </a:p>
        </p:txBody>
      </p:sp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2057400" y="685801"/>
            <a:ext cx="571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Constantia" pitchFamily="18" charset="0"/>
              </a:rPr>
              <a:t>	   Cost of the War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0"/>
            <a:ext cx="2971800" cy="2111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981200" y="1"/>
            <a:ext cx="8229600" cy="944563"/>
          </a:xfrm>
          <a:ln w="9525"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>
                <a:ln>
                  <a:noFill/>
                </a:ln>
                <a:solidFill>
                  <a:schemeClr val="bg1"/>
                </a:solidFill>
                <a:effectLst/>
              </a:rPr>
              <a:t>Proxy Wars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sz="half" idx="4294967295"/>
          </p:nvPr>
        </p:nvSpPr>
        <p:spPr>
          <a:xfrm>
            <a:off x="839416" y="990600"/>
            <a:ext cx="10225136" cy="2185988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bg1"/>
                </a:solidFill>
              </a:rPr>
              <a:t>The Korean conflict is known as a Proxy war. </a:t>
            </a:r>
          </a:p>
          <a:p>
            <a:pPr eaLnBrk="1" hangingPunct="1"/>
            <a:r>
              <a:rPr lang="en-US" sz="3200" dirty="0">
                <a:solidFill>
                  <a:schemeClr val="bg1"/>
                </a:solidFill>
              </a:rPr>
              <a:t>A </a:t>
            </a:r>
            <a:r>
              <a:rPr lang="en-US" sz="3200" b="1" dirty="0">
                <a:solidFill>
                  <a:schemeClr val="bg1"/>
                </a:solidFill>
              </a:rPr>
              <a:t>proxy war</a:t>
            </a:r>
            <a:r>
              <a:rPr lang="en-US" sz="3200" dirty="0">
                <a:solidFill>
                  <a:schemeClr val="bg1"/>
                </a:solidFill>
              </a:rPr>
              <a:t> or </a:t>
            </a:r>
            <a:r>
              <a:rPr lang="en-US" sz="3200" b="1" dirty="0">
                <a:solidFill>
                  <a:schemeClr val="bg1"/>
                </a:solidFill>
              </a:rPr>
              <a:t>proxy warfare</a:t>
            </a:r>
            <a:r>
              <a:rPr lang="en-US" sz="3200" dirty="0">
                <a:solidFill>
                  <a:schemeClr val="bg1"/>
                </a:solidFill>
              </a:rPr>
              <a:t> is a war that results when opposing powers use third parties as substitutes for fighting each other directly. 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7688" y="3133899"/>
            <a:ext cx="5780112" cy="351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5051" y="188913"/>
            <a:ext cx="5616575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>
                <a:hlinkClick r:id="rId2"/>
              </a:rPr>
              <a:t>Biography 2:05-10:12  19:40-23</a:t>
            </a: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General Douglas MacArthur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660" y="1399593"/>
            <a:ext cx="3705891" cy="487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04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Korean War: </a:t>
            </a:r>
            <a:r>
              <a:rPr lang="en-US" sz="6000" b="1" dirty="0">
                <a:solidFill>
                  <a:srgbClr val="FF0000"/>
                </a:solidFill>
              </a:rPr>
              <a:t>Phase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552" y="1916833"/>
            <a:ext cx="4240249" cy="38301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3472" y="1412776"/>
            <a:ext cx="410445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North Korea Attacks South Korea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North’s surprise attack pushes the South Korean army to the end of the Korean Peninsula.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UN (United States) forces under the leadership of Douglas  MacArthur mobilize.</a:t>
            </a:r>
          </a:p>
        </p:txBody>
      </p:sp>
    </p:spTree>
    <p:extLst>
      <p:ext uri="{BB962C8B-B14F-4D97-AF65-F5344CB8AC3E}">
        <p14:creationId xmlns:p14="http://schemas.microsoft.com/office/powerpoint/2010/main" val="373629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Korean War: </a:t>
            </a:r>
            <a:r>
              <a:rPr lang="en-US" sz="6000" b="1" dirty="0">
                <a:solidFill>
                  <a:srgbClr val="FF0000"/>
                </a:solidFill>
              </a:rPr>
              <a:t>Phase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7488" y="1174580"/>
            <a:ext cx="43924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The UN Forces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 Part Attack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Pusan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Inchon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Surprise attack to cut off the North Korean Army in the South.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hlinkClick r:id="rId2"/>
              </a:rPr>
              <a:t>Inchon</a:t>
            </a:r>
            <a:endParaRPr lang="en-US" sz="24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Within a month he retook Seoul &amp; drove the North Koreans back to the 38th parallel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026" name="Picture 2" descr="http://www.pbs.org/wgbh/amex/macarthur/maps/images/koreatext/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35471"/>
            <a:ext cx="4114800" cy="434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1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81200" y="1195541"/>
            <a:ext cx="4040188" cy="762000"/>
          </a:xfrm>
        </p:spPr>
        <p:txBody>
          <a:bodyPr/>
          <a:lstStyle/>
          <a:p>
            <a:r>
              <a:rPr lang="en-US" sz="4000" dirty="0"/>
              <a:t>Truman’s Plan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75520" y="4005064"/>
            <a:ext cx="4038600" cy="245124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Containment Policy</a:t>
            </a:r>
          </a:p>
          <a:p>
            <a:pPr lvl="1"/>
            <a:r>
              <a:rPr lang="en-US" dirty="0"/>
              <a:t>The North Korean’s have been pushed back to the 38</a:t>
            </a:r>
            <a:r>
              <a:rPr lang="en-US" baseline="30000" dirty="0"/>
              <a:t>th</a:t>
            </a:r>
            <a:r>
              <a:rPr lang="en-US" dirty="0"/>
              <a:t> Parallel </a:t>
            </a:r>
          </a:p>
          <a:p>
            <a:pPr lvl="1"/>
            <a:r>
              <a:rPr lang="en-US" dirty="0"/>
              <a:t>Use our forces to keep them there.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460551" y="4077072"/>
            <a:ext cx="4038600" cy="173116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Rollback Policy</a:t>
            </a:r>
          </a:p>
          <a:p>
            <a:pPr lvl="1"/>
            <a:r>
              <a:rPr lang="en-US" dirty="0"/>
              <a:t>Liberate North Koreans from Communist rule &amp; reuniting Korea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Decision 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>
          <a:xfrm>
            <a:off x="6103688" y="1229079"/>
            <a:ext cx="4388296" cy="762000"/>
          </a:xfrm>
        </p:spPr>
        <p:txBody>
          <a:bodyPr/>
          <a:lstStyle/>
          <a:p>
            <a:r>
              <a:rPr lang="en-US" sz="4000" dirty="0"/>
              <a:t>MacArthur’s Plan</a:t>
            </a:r>
          </a:p>
        </p:txBody>
      </p:sp>
      <p:pic>
        <p:nvPicPr>
          <p:cNvPr id="2050" name="Picture 2" descr="http://cdn-2.historyguy.com/politics/President%20Harry%20Tru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854879"/>
            <a:ext cx="1542608" cy="194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worldradio.ch/site_media/photos/gallery/e4bb183f-08e0-44ff-bd6b-cf91dcc086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54" y="1894776"/>
            <a:ext cx="1385521" cy="211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61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81200" y="1195541"/>
            <a:ext cx="4040188" cy="762000"/>
          </a:xfrm>
        </p:spPr>
        <p:txBody>
          <a:bodyPr/>
          <a:lstStyle/>
          <a:p>
            <a:r>
              <a:rPr lang="en-US" sz="4000" dirty="0"/>
              <a:t>Truman’s Plan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1847529" y="4077072"/>
            <a:ext cx="8651623" cy="1731160"/>
          </a:xfrm>
        </p:spPr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Decision:</a:t>
            </a:r>
            <a:r>
              <a:rPr lang="en-US" b="1" dirty="0"/>
              <a:t> Rollback Policy</a:t>
            </a:r>
          </a:p>
          <a:p>
            <a:pPr lvl="1"/>
            <a:r>
              <a:rPr lang="en-US" dirty="0"/>
              <a:t>MacArthur promises Truman that the Chinese will not dare enter the war.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Decision 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>
          <a:xfrm>
            <a:off x="6103688" y="1229079"/>
            <a:ext cx="4388296" cy="762000"/>
          </a:xfrm>
        </p:spPr>
        <p:txBody>
          <a:bodyPr/>
          <a:lstStyle/>
          <a:p>
            <a:r>
              <a:rPr lang="en-US" sz="4000" dirty="0"/>
              <a:t>MacArthur’s Plan</a:t>
            </a:r>
          </a:p>
        </p:txBody>
      </p:sp>
      <p:pic>
        <p:nvPicPr>
          <p:cNvPr id="2050" name="Picture 2" descr="http://cdn-2.historyguy.com/politics/President%20Harry%20Tru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854879"/>
            <a:ext cx="1542608" cy="194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worldradio.ch/site_media/photos/gallery/e4bb183f-08e0-44ff-bd6b-cf91dcc086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54" y="1894776"/>
            <a:ext cx="1385521" cy="211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7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1567</TotalTime>
  <Words>818</Words>
  <Application>Microsoft Office PowerPoint</Application>
  <PresentationFormat>Widescreen</PresentationFormat>
  <Paragraphs>110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Constantia</vt:lpstr>
      <vt:lpstr>Footlight MT Light</vt:lpstr>
      <vt:lpstr>Perpetua Titling MT</vt:lpstr>
      <vt:lpstr>Wingdings 2</vt:lpstr>
      <vt:lpstr>Paper</vt:lpstr>
      <vt:lpstr>Office Theme</vt:lpstr>
      <vt:lpstr>PowerPoint Presentation</vt:lpstr>
      <vt:lpstr> The Korean War    1950-1953</vt:lpstr>
      <vt:lpstr>Proxy Wars</vt:lpstr>
      <vt:lpstr>PowerPoint Presentation</vt:lpstr>
      <vt:lpstr>General Douglas MacArthur</vt:lpstr>
      <vt:lpstr>Korean War: Phase 1</vt:lpstr>
      <vt:lpstr>Korean War: Phase 2</vt:lpstr>
      <vt:lpstr>Decision 1</vt:lpstr>
      <vt:lpstr>Decision 1</vt:lpstr>
      <vt:lpstr>Korean War: Phase 3</vt:lpstr>
      <vt:lpstr>Korean War: Phase 4</vt:lpstr>
      <vt:lpstr>Decision 2</vt:lpstr>
      <vt:lpstr>Decision 2</vt:lpstr>
      <vt:lpstr>PowerPoint Presentation</vt:lpstr>
      <vt:lpstr>Korean War: Phase 5</vt:lpstr>
      <vt:lpstr>The End of Stalin</vt:lpstr>
      <vt:lpstr>Change of Power In USA</vt:lpstr>
      <vt:lpstr>End of the Korean War</vt:lpstr>
      <vt:lpstr> The Korean Armistice Agreement:</vt:lpstr>
      <vt:lpstr>The DMZ</vt:lpstr>
      <vt:lpstr>Korean War Changes in America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Breanne</dc:creator>
  <cp:lastModifiedBy>Patrick Ackerman</cp:lastModifiedBy>
  <cp:revision>68</cp:revision>
  <dcterms:created xsi:type="dcterms:W3CDTF">2013-02-18T22:24:53Z</dcterms:created>
  <dcterms:modified xsi:type="dcterms:W3CDTF">2019-11-05T18:00:45Z</dcterms:modified>
</cp:coreProperties>
</file>