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18" r:id="rId2"/>
    <p:sldMasterId id="2147483730" r:id="rId3"/>
    <p:sldMasterId id="2147483742" r:id="rId4"/>
  </p:sldMasterIdLst>
  <p:sldIdLst>
    <p:sldId id="290" r:id="rId5"/>
    <p:sldId id="287" r:id="rId6"/>
    <p:sldId id="289" r:id="rId7"/>
    <p:sldId id="288" r:id="rId8"/>
    <p:sldId id="257" r:id="rId9"/>
    <p:sldId id="258" r:id="rId10"/>
    <p:sldId id="285" r:id="rId11"/>
    <p:sldId id="259" r:id="rId12"/>
    <p:sldId id="260" r:id="rId13"/>
    <p:sldId id="261" r:id="rId14"/>
    <p:sldId id="284" r:id="rId15"/>
    <p:sldId id="262" r:id="rId16"/>
    <p:sldId id="273" r:id="rId17"/>
    <p:sldId id="274" r:id="rId18"/>
    <p:sldId id="277" r:id="rId19"/>
    <p:sldId id="275" r:id="rId20"/>
    <p:sldId id="276" r:id="rId21"/>
    <p:sldId id="278" r:id="rId22"/>
    <p:sldId id="279" r:id="rId23"/>
    <p:sldId id="280" r:id="rId24"/>
    <p:sldId id="281" r:id="rId25"/>
    <p:sldId id="282" r:id="rId26"/>
    <p:sldId id="283" r:id="rId27"/>
    <p:sldId id="269" r:id="rId28"/>
    <p:sldId id="270" r:id="rId29"/>
    <p:sldId id="271" r:id="rId30"/>
    <p:sldId id="272"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1" d="100"/>
          <a:sy n="91" d="100"/>
        </p:scale>
        <p:origin x="63" y="6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A019CB0-3517-4057-9632-4D3AE6D4AB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87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7766D1F-9A31-4A34-A02F-8513E5459CA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53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D67EA7E-CC7A-4DF3-9486-8261FD46D7E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39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600201"/>
            <a:ext cx="5384800" cy="4525963"/>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920A1A0-8D49-4F6F-B481-E151DC49D7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8858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09600" y="1600201"/>
            <a:ext cx="5384800" cy="4525963"/>
          </a:xfrm>
        </p:spPr>
        <p:txBody>
          <a:bodyPr/>
          <a:lstStyle/>
          <a:p>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4CE3301-5112-4A43-A9C3-651E88BD33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7318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A019CB0-3517-4057-9632-4D3AE6D4AB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242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299BAA5-8A27-408D-8772-E63EB702B57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015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AFD7E0D-A359-4599-B15F-719E2D89CD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3003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13E9D386-BDB8-40EB-AF3A-8BFF4DE79B3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6463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2D6B3C9-DF6A-419D-8DDE-4B6AF9685A1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845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8925F617-17A5-40E3-85B4-34E27073035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614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299BAA5-8A27-408D-8772-E63EB702B57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6459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132BBD71-4A8E-4A14-886B-11C1ABB5B7C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1567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FD33C273-9236-4BAF-93DA-6760844965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661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B0B0E6CE-B10F-4DFD-ADD4-045EBF71288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78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7766D1F-9A31-4A34-A02F-8513E5459CA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24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D67EA7E-CC7A-4DF3-9486-8261FD46D7E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73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0D485C-C1C7-4D58-AF57-4A38A0DAF145}"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3409498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D485C-C1C7-4D58-AF57-4A38A0DAF145}"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3352716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0D485C-C1C7-4D58-AF57-4A38A0DAF145}"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3700606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0D485C-C1C7-4D58-AF57-4A38A0DAF145}"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1462481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0D485C-C1C7-4D58-AF57-4A38A0DAF145}"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292480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AFD7E0D-A359-4599-B15F-719E2D89CD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4652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0D485C-C1C7-4D58-AF57-4A38A0DAF145}"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2254690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D485C-C1C7-4D58-AF57-4A38A0DAF145}"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92679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485C-C1C7-4D58-AF57-4A38A0DAF145}"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3278000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485C-C1C7-4D58-AF57-4A38A0DAF145}"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1728541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D485C-C1C7-4D58-AF57-4A38A0DAF145}"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1443450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D485C-C1C7-4D58-AF57-4A38A0DAF145}"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31A48-31CF-417D-86F3-B014B2AD1481}" type="slidenum">
              <a:rPr lang="en-US" smtClean="0"/>
              <a:t>‹#›</a:t>
            </a:fld>
            <a:endParaRPr lang="en-US"/>
          </a:p>
        </p:txBody>
      </p:sp>
    </p:spTree>
    <p:extLst>
      <p:ext uri="{BB962C8B-B14F-4D97-AF65-F5344CB8AC3E}">
        <p14:creationId xmlns:p14="http://schemas.microsoft.com/office/powerpoint/2010/main" val="3673679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22E46C-A962-4B42-8BF0-347117B9D4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927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AB35BE-8A32-4A62-BDA2-0B6F5EC023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5902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9D87D3-EEF9-4BCD-B31D-D90320127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284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4E7ED1-568F-4CCC-B39A-0C2F937F5F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86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13E9D386-BDB8-40EB-AF3A-8BFF4DE79B3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3387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402549-EF81-4529-959F-1D7A83269F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91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D110EA6-A0AD-497C-A1F7-C6D8E4D783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348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158E24-67CC-4F1A-A5C1-981B1CD873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804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8D629B1-7FA8-47B5-983E-FE6FFE025E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084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97D3B-B136-43E0-AF01-D7C8E6424E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0823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63927E-94B6-4C96-9C11-100941E535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8162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2A8387-8BBA-40AC-BF61-C4E74CC686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223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09600" y="1600201"/>
            <a:ext cx="5384800" cy="4525963"/>
          </a:xfrm>
        </p:spPr>
        <p:txBody>
          <a:bodyPr/>
          <a:lstStyle/>
          <a:p>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2C02F7E-F8C4-4374-9164-FC284BCA64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30085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17AA295-EDF9-49BF-A0FB-E5751BFE4B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384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6E34E432-6736-4183-946A-20C944A72E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292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2D6B3C9-DF6A-419D-8DDE-4B6AF9685A1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164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600201"/>
            <a:ext cx="5384800" cy="4525963"/>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49E37D9-1F93-474E-86E0-32F2CFCBE7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336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8925F617-17A5-40E3-85B4-34E27073035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05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132BBD71-4A8E-4A14-886B-11C1ABB5B7C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64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FD33C273-9236-4BAF-93DA-6760844965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156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B0B0E6CE-B10F-4DFD-ADD4-045EBF71288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12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569F312-72BE-448F-9C85-1CD42A8725E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80466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569F312-72BE-448F-9C85-1CD42A8725E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8886618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D485C-C1C7-4D58-AF57-4A38A0DAF145}" type="datetimeFigureOut">
              <a:rPr lang="en-US" smtClean="0"/>
              <a:t>10/19/2018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31A48-31CF-417D-86F3-B014B2AD1481}" type="slidenum">
              <a:rPr lang="en-US" smtClean="0"/>
              <a:t>‹#›</a:t>
            </a:fld>
            <a:endParaRPr lang="en-US"/>
          </a:p>
        </p:txBody>
      </p:sp>
    </p:spTree>
    <p:extLst>
      <p:ext uri="{BB962C8B-B14F-4D97-AF65-F5344CB8AC3E}">
        <p14:creationId xmlns:p14="http://schemas.microsoft.com/office/powerpoint/2010/main" val="26389401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04AA92E-9495-4560-9D2D-06B3B8790BE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9085610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hyperlink" Target="https://youtu.be/cH-GVf9floo"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Xyoviiavusk"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4455" y="771526"/>
            <a:ext cx="9291145" cy="5681826"/>
          </a:xfrm>
        </p:spPr>
        <p:txBody>
          <a:bodyPr>
            <a:normAutofit/>
          </a:bodyPr>
          <a:lstStyle/>
          <a:p>
            <a:r>
              <a:rPr lang="en-US" sz="3600" b="1" dirty="0" smtClean="0"/>
              <a:t>Bell </a:t>
            </a:r>
            <a:r>
              <a:rPr lang="en-US" sz="3600" b="1" dirty="0"/>
              <a:t>Work #</a:t>
            </a:r>
            <a:r>
              <a:rPr lang="en-US" sz="3600" b="1" dirty="0" smtClean="0"/>
              <a:t>15 </a:t>
            </a:r>
            <a:r>
              <a:rPr lang="en-US" sz="3600" b="1" dirty="0"/>
              <a:t>(Page </a:t>
            </a:r>
            <a:r>
              <a:rPr lang="en-US" sz="3600" b="1" dirty="0" smtClean="0"/>
              <a:t>30)</a:t>
            </a:r>
          </a:p>
          <a:p>
            <a:r>
              <a:rPr lang="en-US" sz="3600" b="1" dirty="0" smtClean="0"/>
              <a:t>Work together as a table to write a paragraph</a:t>
            </a:r>
            <a:r>
              <a:rPr lang="en-US" sz="3600" dirty="0" smtClean="0"/>
              <a:t>—</a:t>
            </a:r>
            <a:endParaRPr lang="en-US" sz="3600" dirty="0"/>
          </a:p>
          <a:p>
            <a:endParaRPr lang="en-US" altLang="en-US" sz="2700" b="1" dirty="0" smtClean="0"/>
          </a:p>
          <a:p>
            <a:r>
              <a:rPr lang="en-US" altLang="en-US" sz="2700" b="1" dirty="0" smtClean="0"/>
              <a:t>Writing </a:t>
            </a:r>
            <a:r>
              <a:rPr lang="en-US" altLang="en-US" sz="2700" b="1" dirty="0"/>
              <a:t>prompt: </a:t>
            </a:r>
            <a:r>
              <a:rPr lang="en-US" altLang="en-US" sz="2800" b="1" dirty="0" smtClean="0"/>
              <a:t>W</a:t>
            </a:r>
            <a:r>
              <a:rPr lang="en-US" sz="2800" b="1" dirty="0" smtClean="0"/>
              <a:t>hich </a:t>
            </a:r>
            <a:r>
              <a:rPr lang="en-US" sz="2800" b="1" dirty="0"/>
              <a:t>person is </a:t>
            </a:r>
            <a:r>
              <a:rPr lang="en-US" sz="2800" b="1" dirty="0" smtClean="0"/>
              <a:t>correct about the </a:t>
            </a:r>
            <a:r>
              <a:rPr lang="en-US" sz="2800" b="1" smtClean="0"/>
              <a:t>Cold War</a:t>
            </a:r>
            <a:r>
              <a:rPr lang="en-US" altLang="en-US" sz="2700" b="1" smtClean="0"/>
              <a:t>? </a:t>
            </a:r>
            <a:r>
              <a:rPr lang="en-US" altLang="en-US" sz="2700" b="1" dirty="0" smtClean="0"/>
              <a:t>Paragraph </a:t>
            </a:r>
            <a:r>
              <a:rPr lang="en-US" altLang="en-US" sz="2700" b="1" dirty="0"/>
              <a:t>Format: </a:t>
            </a:r>
            <a:r>
              <a:rPr lang="en-US" altLang="en-US" sz="2700" dirty="0"/>
              <a:t> </a:t>
            </a:r>
          </a:p>
          <a:p>
            <a:pPr algn="l">
              <a:spcAft>
                <a:spcPts val="600"/>
              </a:spcAft>
              <a:buFontTx/>
              <a:buAutoNum type="arabicPeriod"/>
            </a:pPr>
            <a:r>
              <a:rPr lang="en-US" altLang="en-US" sz="2700" b="1" dirty="0">
                <a:solidFill>
                  <a:srgbClr val="FF0000"/>
                </a:solidFill>
              </a:rPr>
              <a:t>Thesis/Claim (pick a </a:t>
            </a:r>
            <a:r>
              <a:rPr lang="en-US" altLang="en-US" sz="2700" b="1" dirty="0" smtClean="0">
                <a:solidFill>
                  <a:srgbClr val="FF0000"/>
                </a:solidFill>
              </a:rPr>
              <a:t>person)</a:t>
            </a:r>
            <a:endParaRPr lang="en-US" altLang="en-US" sz="2700" b="1" dirty="0">
              <a:solidFill>
                <a:srgbClr val="FF0000"/>
              </a:solidFill>
            </a:endParaRPr>
          </a:p>
          <a:p>
            <a:pPr algn="l">
              <a:spcAft>
                <a:spcPts val="600"/>
              </a:spcAft>
              <a:buFontTx/>
              <a:buAutoNum type="arabicPeriod"/>
            </a:pPr>
            <a:r>
              <a:rPr lang="en-US" altLang="en-US" sz="2700" b="1" dirty="0">
                <a:solidFill>
                  <a:srgbClr val="0070C0"/>
                </a:solidFill>
              </a:rPr>
              <a:t>Content ____</a:t>
            </a:r>
            <a:r>
              <a:rPr lang="en-US" altLang="en-US" sz="2700" b="1" u="sng" dirty="0">
                <a:solidFill>
                  <a:srgbClr val="0070C0"/>
                </a:solidFill>
              </a:rPr>
              <a:t>(tell me what </a:t>
            </a:r>
            <a:r>
              <a:rPr lang="en-US" altLang="en-US" sz="2700" b="1" u="sng" dirty="0" smtClean="0">
                <a:solidFill>
                  <a:srgbClr val="0070C0"/>
                </a:solidFill>
              </a:rPr>
              <a:t>you </a:t>
            </a:r>
            <a:r>
              <a:rPr lang="en-US" altLang="en-US" sz="2700" b="1" u="sng" dirty="0">
                <a:solidFill>
                  <a:srgbClr val="0070C0"/>
                </a:solidFill>
              </a:rPr>
              <a:t>know)</a:t>
            </a:r>
            <a:r>
              <a:rPr lang="en-US" altLang="en-US" sz="2700" b="1" dirty="0">
                <a:solidFill>
                  <a:srgbClr val="0070C0"/>
                </a:solidFill>
              </a:rPr>
              <a:t>____________</a:t>
            </a:r>
          </a:p>
          <a:p>
            <a:pPr algn="l">
              <a:spcAft>
                <a:spcPts val="600"/>
              </a:spcAft>
              <a:buFontTx/>
              <a:buAutoNum type="arabicPeriod"/>
            </a:pPr>
            <a:r>
              <a:rPr lang="en-US" altLang="en-US" sz="2700" b="1" dirty="0" smtClean="0">
                <a:solidFill>
                  <a:srgbClr val="FFC000"/>
                </a:solidFill>
              </a:rPr>
              <a:t>Proof: </a:t>
            </a:r>
            <a:r>
              <a:rPr lang="en-US" altLang="en-US" sz="2700" b="1" dirty="0">
                <a:solidFill>
                  <a:srgbClr val="FFC000"/>
                </a:solidFill>
              </a:rPr>
              <a:t>According to Document/Source ____(</a:t>
            </a:r>
            <a:r>
              <a:rPr lang="en-US" altLang="en-US" sz="2700" b="1" u="sng" dirty="0">
                <a:solidFill>
                  <a:srgbClr val="FFC000"/>
                </a:solidFill>
              </a:rPr>
              <a:t>Letter or</a:t>
            </a:r>
            <a:r>
              <a:rPr lang="en-US" altLang="en-US" sz="2700" b="1" dirty="0">
                <a:solidFill>
                  <a:srgbClr val="FFC000"/>
                </a:solidFill>
              </a:rPr>
              <a:t> </a:t>
            </a:r>
            <a:r>
              <a:rPr lang="en-US" altLang="en-US" sz="2700" b="1" u="sng" dirty="0">
                <a:solidFill>
                  <a:srgbClr val="FFC000"/>
                </a:solidFill>
              </a:rPr>
              <a:t>#)</a:t>
            </a:r>
            <a:r>
              <a:rPr lang="en-US" altLang="en-US" sz="2700" b="1" dirty="0">
                <a:solidFill>
                  <a:srgbClr val="FFC000"/>
                </a:solidFill>
              </a:rPr>
              <a:t>___, from __(</a:t>
            </a:r>
            <a:r>
              <a:rPr lang="en-US" altLang="en-US" sz="2700" b="1" u="sng" dirty="0">
                <a:solidFill>
                  <a:srgbClr val="FFC000"/>
                </a:solidFill>
              </a:rPr>
              <a:t>Name of source)</a:t>
            </a:r>
            <a:r>
              <a:rPr lang="en-US" altLang="en-US" sz="2700" b="1" dirty="0">
                <a:solidFill>
                  <a:srgbClr val="FFC000"/>
                </a:solidFill>
              </a:rPr>
              <a:t>_____, it is shown that___(</a:t>
            </a:r>
            <a:r>
              <a:rPr lang="en-US" altLang="en-US" sz="2700" b="1" u="sng" dirty="0">
                <a:solidFill>
                  <a:srgbClr val="FFC000"/>
                </a:solidFill>
              </a:rPr>
              <a:t>evidence to prove thesis as shown in the document)_____.</a:t>
            </a:r>
            <a:endParaRPr lang="en-US" altLang="en-US" sz="2700" b="1" dirty="0">
              <a:solidFill>
                <a:srgbClr val="FFC000"/>
              </a:solidFill>
            </a:endParaRPr>
          </a:p>
          <a:p>
            <a:pPr algn="l">
              <a:spcAft>
                <a:spcPts val="600"/>
              </a:spcAft>
              <a:buFontTx/>
              <a:buAutoNum type="arabicPeriod"/>
            </a:pPr>
            <a:r>
              <a:rPr lang="en-US" altLang="en-US" sz="2700" b="1" dirty="0">
                <a:solidFill>
                  <a:srgbClr val="00B050"/>
                </a:solidFill>
              </a:rPr>
              <a:t>Conclusion</a:t>
            </a:r>
          </a:p>
          <a:p>
            <a:pPr algn="l">
              <a:lnSpc>
                <a:spcPct val="90000"/>
              </a:lnSpc>
              <a:buFontTx/>
              <a:buAutoNum type="arabicPeriod"/>
            </a:pPr>
            <a:endParaRPr lang="en-US" altLang="en-US" sz="2700" dirty="0"/>
          </a:p>
        </p:txBody>
      </p:sp>
    </p:spTree>
    <p:extLst>
      <p:ext uri="{BB962C8B-B14F-4D97-AF65-F5344CB8AC3E}">
        <p14:creationId xmlns:p14="http://schemas.microsoft.com/office/powerpoint/2010/main" val="148398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4"/>
          <p:cNvSpPr>
            <a:spLocks noGrp="1" noChangeArrowheads="1"/>
          </p:cNvSpPr>
          <p:nvPr>
            <p:ph sz="half" idx="2"/>
          </p:nvPr>
        </p:nvSpPr>
        <p:spPr>
          <a:xfrm>
            <a:off x="6629400" y="1600201"/>
            <a:ext cx="4038600" cy="4525963"/>
          </a:xfrm>
        </p:spPr>
        <p:txBody>
          <a:bodyPr/>
          <a:lstStyle/>
          <a:p>
            <a:pPr>
              <a:spcBef>
                <a:spcPct val="0"/>
              </a:spcBef>
            </a:pPr>
            <a:r>
              <a:rPr lang="en-US" altLang="en-US" sz="2800">
                <a:solidFill>
                  <a:schemeClr val="bg1"/>
                </a:solidFill>
              </a:rPr>
              <a:t>In response, Allied nations began the Berlin airlift, which delivered thousands of tons of food and other supplies to West Berlin via air.</a:t>
            </a:r>
          </a:p>
          <a:p>
            <a:endParaRPr lang="en-US" altLang="en-US" sz="2800"/>
          </a:p>
        </p:txBody>
      </p:sp>
      <p:pic>
        <p:nvPicPr>
          <p:cNvPr id="39941" name="Picture 5" descr="poster about Berlin Airl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202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6773918" y="115614"/>
            <a:ext cx="5105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smtClean="0">
                <a:solidFill>
                  <a:srgbClr val="FF0000"/>
                </a:solidFill>
              </a:rPr>
              <a:t>The Berlin Airlift</a:t>
            </a:r>
            <a:endParaRPr lang="en-US" altLang="en-US" dirty="0">
              <a:solidFill>
                <a:srgbClr val="FF0000"/>
              </a:solidFill>
            </a:endParaRPr>
          </a:p>
        </p:txBody>
      </p:sp>
    </p:spTree>
    <p:extLst>
      <p:ext uri="{BB962C8B-B14F-4D97-AF65-F5344CB8AC3E}">
        <p14:creationId xmlns:p14="http://schemas.microsoft.com/office/powerpoint/2010/main" val="516681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erlin-Airlift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12069" y="216344"/>
            <a:ext cx="4191000" cy="36163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C-47 unloading at Templehof, Ber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070" y="3337034"/>
            <a:ext cx="4375693" cy="35209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571" y="386158"/>
            <a:ext cx="3979198" cy="327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10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map-Divided Germany and the Berlin Airlift, 1946-194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3830639" y="533400"/>
            <a:ext cx="5665787" cy="5943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47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381001"/>
            <a:ext cx="7772400" cy="1470025"/>
          </a:xfrm>
        </p:spPr>
        <p:txBody>
          <a:bodyPr anchor="ctr"/>
          <a:lstStyle/>
          <a:p>
            <a:r>
              <a:rPr lang="en-US" altLang="en-US" sz="6600" dirty="0">
                <a:solidFill>
                  <a:srgbClr val="00FF00"/>
                </a:solidFill>
                <a:latin typeface="Showcard Gothic" panose="04020904020102020604" pitchFamily="82" charset="0"/>
              </a:rPr>
              <a:t>The Berlin Wall</a:t>
            </a:r>
          </a:p>
        </p:txBody>
      </p:sp>
      <p:pic>
        <p:nvPicPr>
          <p:cNvPr id="2053" name="Picture 5" descr="Timeline_Stacheldraht_Brandenburger_Tor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3352800" cy="32893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imeline_Construction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90801"/>
            <a:ext cx="3733800" cy="286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30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0" y="152400"/>
            <a:ext cx="4495800" cy="6705600"/>
          </a:xfrm>
        </p:spPr>
        <p:txBody>
          <a:bodyPr/>
          <a:lstStyle/>
          <a:p>
            <a:pPr>
              <a:lnSpc>
                <a:spcPct val="70000"/>
              </a:lnSpc>
            </a:pPr>
            <a:r>
              <a:rPr lang="en-US" altLang="en-US" sz="3800" b="1">
                <a:solidFill>
                  <a:schemeClr val="bg1"/>
                </a:solidFill>
                <a:latin typeface="Times New Roman" panose="02020603050405020304" pitchFamily="18" charset="0"/>
              </a:rPr>
              <a:t>The division of Berlin was planned as a temporary measure. </a:t>
            </a:r>
          </a:p>
          <a:p>
            <a:pPr>
              <a:lnSpc>
                <a:spcPct val="70000"/>
              </a:lnSpc>
            </a:pPr>
            <a:r>
              <a:rPr lang="en-US" altLang="en-US" sz="3800" b="1">
                <a:solidFill>
                  <a:schemeClr val="bg1"/>
                </a:solidFill>
                <a:latin typeface="Times New Roman" panose="02020603050405020304" pitchFamily="18" charset="0"/>
              </a:rPr>
              <a:t>The Soviet Union demanded that the division of the city be made permanent.</a:t>
            </a:r>
          </a:p>
          <a:p>
            <a:pPr lvl="1">
              <a:lnSpc>
                <a:spcPct val="70000"/>
              </a:lnSpc>
            </a:pPr>
            <a:r>
              <a:rPr lang="en-US" altLang="en-US">
                <a:solidFill>
                  <a:schemeClr val="bg1"/>
                </a:solidFill>
                <a:latin typeface="Times New Roman" panose="02020603050405020304" pitchFamily="18" charset="0"/>
              </a:rPr>
              <a:t>They hoped this would reduce the flow of East Germans escaping through Berlin to West Germany.</a:t>
            </a:r>
          </a:p>
          <a:p>
            <a:endParaRPr lang="en-US" altLang="en-US" sz="2800">
              <a:solidFill>
                <a:schemeClr val="bg1"/>
              </a:solidFill>
              <a:latin typeface="Times New Roman" panose="02020603050405020304" pitchFamily="18" charset="0"/>
            </a:endParaRPr>
          </a:p>
        </p:txBody>
      </p:sp>
      <p:pic>
        <p:nvPicPr>
          <p:cNvPr id="3076" name="Picture 5"/>
          <p:cNvPicPr>
            <a:picLocks noChangeAspect="1" noChangeArrowheads="1"/>
          </p:cNvPicPr>
          <p:nvPr/>
        </p:nvPicPr>
        <p:blipFill>
          <a:blip r:embed="rId2">
            <a:extLst>
              <a:ext uri="{28A0092B-C50C-407E-A947-70E740481C1C}">
                <a14:useLocalDpi xmlns:a14="http://schemas.microsoft.com/office/drawing/2010/main" val="0"/>
              </a:ext>
            </a:extLst>
          </a:blip>
          <a:srcRect l="7164"/>
          <a:stretch>
            <a:fillRect/>
          </a:stretch>
        </p:blipFill>
        <p:spPr bwMode="auto">
          <a:xfrm>
            <a:off x="5929314" y="0"/>
            <a:ext cx="47386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24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strips(downLeft)">
                                      <p:cBhvr>
                                        <p:cTn id="7" dur="500"/>
                                        <p:tgtEl>
                                          <p:spTgt spid="3075">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075">
                                            <p:txEl>
                                              <p:pRg st="2" end="2"/>
                                            </p:txEl>
                                          </p:spTgt>
                                        </p:tgtEl>
                                        <p:attrNameLst>
                                          <p:attrName>style.visibility</p:attrName>
                                        </p:attrNameLst>
                                      </p:cBhvr>
                                      <p:to>
                                        <p:strVal val="visible"/>
                                      </p:to>
                                    </p:set>
                                    <p:animEffect transition="in" filter="strips(downLeft)">
                                      <p:cBhvr>
                                        <p:cTn id="10"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588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87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524000" y="228601"/>
            <a:ext cx="9144000" cy="4525963"/>
          </a:xfrm>
        </p:spPr>
        <p:txBody>
          <a:bodyPr/>
          <a:lstStyle/>
          <a:p>
            <a:pPr>
              <a:lnSpc>
                <a:spcPct val="70000"/>
              </a:lnSpc>
            </a:pPr>
            <a:endParaRPr lang="en-US" altLang="en-US" sz="3600" b="1" dirty="0">
              <a:solidFill>
                <a:schemeClr val="bg1"/>
              </a:solidFill>
              <a:latin typeface="Times New Roman" panose="02020603050405020304" pitchFamily="18" charset="0"/>
            </a:endParaRPr>
          </a:p>
          <a:p>
            <a:endParaRPr lang="en-US" altLang="en-US" dirty="0">
              <a:solidFill>
                <a:schemeClr val="bg1"/>
              </a:solidFill>
              <a:latin typeface="Times New Roman" panose="02020603050405020304" pitchFamily="18" charset="0"/>
            </a:endParaRPr>
          </a:p>
        </p:txBody>
      </p:sp>
      <p:pic>
        <p:nvPicPr>
          <p:cNvPr id="4101" name="Picture 5" descr="Timeline_Kids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304" y="970962"/>
            <a:ext cx="7323882" cy="563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386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Timeline_R_Kennedy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244" y="1294886"/>
            <a:ext cx="6446162" cy="496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72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0" y="152400"/>
            <a:ext cx="2895600" cy="5029200"/>
          </a:xfrm>
        </p:spPr>
        <p:txBody>
          <a:bodyPr/>
          <a:lstStyle/>
          <a:p>
            <a:pPr>
              <a:lnSpc>
                <a:spcPct val="90000"/>
              </a:lnSpc>
              <a:spcBef>
                <a:spcPct val="0"/>
              </a:spcBef>
              <a:buFontTx/>
              <a:buNone/>
            </a:pPr>
            <a:r>
              <a:rPr lang="en-US" altLang="en-US">
                <a:solidFill>
                  <a:schemeClr val="bg1"/>
                </a:solidFill>
                <a:latin typeface="Times New Roman" panose="02020603050405020304" pitchFamily="18" charset="0"/>
              </a:rPr>
              <a:t>	Known as the "death strip," the area between the walls included guard towers, barbed-wire fences, anti-vehicle trenches and guard dogs. </a:t>
            </a:r>
          </a:p>
          <a:p>
            <a:pPr>
              <a:lnSpc>
                <a:spcPct val="90000"/>
              </a:lnSpc>
            </a:pPr>
            <a:endParaRPr lang="en-US" altLang="en-US">
              <a:solidFill>
                <a:schemeClr val="bg1"/>
              </a:solidFill>
              <a:latin typeface="Times New Roman" panose="02020603050405020304" pitchFamily="18" charset="0"/>
            </a:endParaRP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
            <a:ext cx="6172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264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71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82" y="641129"/>
            <a:ext cx="7359870" cy="6616264"/>
          </a:xfrm>
        </p:spPr>
        <p:txBody>
          <a:bodyPr>
            <a:normAutofit fontScale="90000"/>
          </a:bodyPr>
          <a:lstStyle/>
          <a:p>
            <a:pPr>
              <a:lnSpc>
                <a:spcPct val="100000"/>
              </a:lnSpc>
            </a:pPr>
            <a:r>
              <a:rPr lang="en-US" altLang="en-US" sz="3600" b="1" dirty="0" smtClean="0">
                <a:solidFill>
                  <a:srgbClr val="0070C0"/>
                </a:solidFill>
                <a:latin typeface="Arial" panose="020B0604020202020204" pitchFamily="34" charset="0"/>
              </a:rPr>
              <a:t>22. </a:t>
            </a:r>
            <a:r>
              <a:rPr lang="en-US" altLang="en-US" sz="3600" b="1" dirty="0">
                <a:solidFill>
                  <a:srgbClr val="0070C0"/>
                </a:solidFill>
                <a:latin typeface="Arial" panose="020B0604020202020204" pitchFamily="34" charset="0"/>
              </a:rPr>
              <a:t>Bell Work #</a:t>
            </a:r>
            <a:r>
              <a:rPr lang="en-US" altLang="en-US" sz="3600" b="1" dirty="0" smtClean="0">
                <a:solidFill>
                  <a:srgbClr val="0070C0"/>
                </a:solidFill>
                <a:latin typeface="Arial" panose="020B0604020202020204" pitchFamily="34" charset="0"/>
              </a:rPr>
              <a:t>11</a:t>
            </a:r>
            <a:r>
              <a:rPr lang="en-US" altLang="en-US" sz="3600" b="1" dirty="0">
                <a:solidFill>
                  <a:srgbClr val="0070C0"/>
                </a:solidFill>
                <a:latin typeface="Arial" panose="020B0604020202020204" pitchFamily="34" charset="0"/>
              </a:rPr>
              <a:t/>
            </a:r>
            <a:br>
              <a:rPr lang="en-US" altLang="en-US" sz="3600" b="1" dirty="0">
                <a:solidFill>
                  <a:srgbClr val="0070C0"/>
                </a:solidFill>
                <a:latin typeface="Arial" panose="020B0604020202020204" pitchFamily="34" charset="0"/>
              </a:rPr>
            </a:br>
            <a:r>
              <a:rPr lang="en-US" altLang="en-US" sz="3600" b="1" dirty="0" smtClean="0">
                <a:latin typeface="Arial" panose="020B0604020202020204" pitchFamily="34" charset="0"/>
              </a:rPr>
              <a:t>23. Unit 2 Study Guide</a:t>
            </a:r>
            <a:br>
              <a:rPr lang="en-US" altLang="en-US" sz="3600" b="1" dirty="0" smtClean="0">
                <a:latin typeface="Arial" panose="020B0604020202020204" pitchFamily="34" charset="0"/>
              </a:rPr>
            </a:br>
            <a:r>
              <a:rPr lang="en-US" altLang="en-US" sz="3600" b="1" dirty="0" smtClean="0">
                <a:solidFill>
                  <a:srgbClr val="0070C0"/>
                </a:solidFill>
                <a:latin typeface="Arial" panose="020B0604020202020204" pitchFamily="34" charset="0"/>
              </a:rPr>
              <a:t>24. Bell Work # 12</a:t>
            </a:r>
            <a:r>
              <a:rPr lang="en-US" altLang="en-US" sz="3600" b="1" dirty="0" smtClean="0">
                <a:latin typeface="Arial" panose="020B0604020202020204" pitchFamily="34" charset="0"/>
              </a:rPr>
              <a:t/>
            </a:r>
            <a:br>
              <a:rPr lang="en-US" altLang="en-US" sz="3600" b="1" dirty="0" smtClean="0">
                <a:latin typeface="Arial" panose="020B0604020202020204" pitchFamily="34" charset="0"/>
              </a:rPr>
            </a:br>
            <a:r>
              <a:rPr lang="en-US" altLang="en-US" sz="3600" b="1" dirty="0" smtClean="0">
                <a:latin typeface="Arial" panose="020B0604020202020204" pitchFamily="34" charset="0"/>
              </a:rPr>
              <a:t>25. Truman Bio</a:t>
            </a:r>
            <a:br>
              <a:rPr lang="en-US" altLang="en-US" sz="3600" b="1" dirty="0" smtClean="0">
                <a:latin typeface="Arial" panose="020B0604020202020204" pitchFamily="34" charset="0"/>
              </a:rPr>
            </a:br>
            <a:r>
              <a:rPr lang="en-US" altLang="en-US" sz="3600" b="1" dirty="0" smtClean="0">
                <a:solidFill>
                  <a:srgbClr val="0070C0"/>
                </a:solidFill>
                <a:latin typeface="Arial" panose="020B0604020202020204" pitchFamily="34" charset="0"/>
              </a:rPr>
              <a:t>26. Bell Work #13</a:t>
            </a:r>
            <a:br>
              <a:rPr lang="en-US" altLang="en-US" sz="3600" b="1" dirty="0" smtClean="0">
                <a:solidFill>
                  <a:srgbClr val="0070C0"/>
                </a:solidFill>
                <a:latin typeface="Arial" panose="020B0604020202020204" pitchFamily="34" charset="0"/>
              </a:rPr>
            </a:br>
            <a:r>
              <a:rPr lang="en-US" altLang="en-US" sz="3600" b="1" dirty="0" smtClean="0">
                <a:latin typeface="Arial" panose="020B0604020202020204" pitchFamily="34" charset="0"/>
              </a:rPr>
              <a:t>27. Cold War Map </a:t>
            </a:r>
            <a:br>
              <a:rPr lang="en-US" altLang="en-US" sz="3600" b="1" dirty="0" smtClean="0">
                <a:latin typeface="Arial" panose="020B0604020202020204" pitchFamily="34" charset="0"/>
              </a:rPr>
            </a:br>
            <a:r>
              <a:rPr lang="en-US" altLang="en-US" sz="3600" b="1" dirty="0" smtClean="0">
                <a:solidFill>
                  <a:srgbClr val="0070C0"/>
                </a:solidFill>
                <a:latin typeface="Arial" panose="020B0604020202020204" pitchFamily="34" charset="0"/>
              </a:rPr>
              <a:t>28. Bell Work #14</a:t>
            </a:r>
            <a:br>
              <a:rPr lang="en-US" altLang="en-US" sz="3600" b="1" dirty="0" smtClean="0">
                <a:solidFill>
                  <a:srgbClr val="0070C0"/>
                </a:solidFill>
                <a:latin typeface="Arial" panose="020B0604020202020204" pitchFamily="34" charset="0"/>
              </a:rPr>
            </a:br>
            <a:r>
              <a:rPr lang="en-US" altLang="en-US" sz="3600" b="1" dirty="0" smtClean="0">
                <a:latin typeface="Arial" panose="020B0604020202020204" pitchFamily="34" charset="0"/>
              </a:rPr>
              <a:t>29. The Beginning of the Cold War</a:t>
            </a:r>
            <a:br>
              <a:rPr lang="en-US" altLang="en-US" sz="3600" b="1" dirty="0" smtClean="0">
                <a:latin typeface="Arial" panose="020B0604020202020204" pitchFamily="34" charset="0"/>
              </a:rPr>
            </a:br>
            <a:r>
              <a:rPr lang="en-US" altLang="en-US" sz="3600" b="1" dirty="0" smtClean="0">
                <a:solidFill>
                  <a:srgbClr val="0070C0"/>
                </a:solidFill>
                <a:latin typeface="Arial" panose="020B0604020202020204" pitchFamily="34" charset="0"/>
              </a:rPr>
              <a:t>30. Bell Work #15</a:t>
            </a:r>
            <a:r>
              <a:rPr lang="en-US" altLang="en-US" sz="3600" b="1" dirty="0" smtClean="0">
                <a:latin typeface="Arial" panose="020B0604020202020204" pitchFamily="34" charset="0"/>
              </a:rPr>
              <a:t/>
            </a:r>
            <a:br>
              <a:rPr lang="en-US" altLang="en-US" sz="3600" b="1" dirty="0" smtClean="0">
                <a:latin typeface="Arial" panose="020B0604020202020204" pitchFamily="34" charset="0"/>
              </a:rPr>
            </a:br>
            <a:r>
              <a:rPr lang="en-US" altLang="en-US" sz="3600" b="1" dirty="0" smtClean="0">
                <a:latin typeface="Arial" panose="020B0604020202020204" pitchFamily="34" charset="0"/>
              </a:rPr>
              <a:t>31. Problems Truman Faced</a:t>
            </a:r>
            <a:br>
              <a:rPr lang="en-US" altLang="en-US" sz="3600" b="1" dirty="0" smtClean="0">
                <a:latin typeface="Arial" panose="020B0604020202020204" pitchFamily="34" charset="0"/>
              </a:rPr>
            </a:br>
            <a:r>
              <a:rPr lang="en-US" altLang="en-US" sz="3600" b="1" dirty="0" smtClean="0">
                <a:latin typeface="Arial" panose="020B0604020202020204" pitchFamily="34" charset="0"/>
              </a:rPr>
              <a:t>32. </a:t>
            </a:r>
            <a:r>
              <a:rPr lang="en-US" altLang="en-US" sz="3600" b="1" dirty="0" smtClean="0">
                <a:solidFill>
                  <a:srgbClr val="0070C0"/>
                </a:solidFill>
                <a:latin typeface="Arial" panose="020B0604020202020204" pitchFamily="34" charset="0"/>
              </a:rPr>
              <a:t>Bell Work #16</a:t>
            </a:r>
            <a:br>
              <a:rPr lang="en-US" altLang="en-US" sz="3600" b="1" dirty="0" smtClean="0">
                <a:solidFill>
                  <a:srgbClr val="0070C0"/>
                </a:solidFill>
                <a:latin typeface="Arial" panose="020B0604020202020204" pitchFamily="34" charset="0"/>
              </a:rPr>
            </a:br>
            <a:r>
              <a:rPr lang="en-US" altLang="en-US" sz="3600" b="1" dirty="0" smtClean="0">
                <a:latin typeface="Arial" panose="020B0604020202020204" pitchFamily="34" charset="0"/>
              </a:rPr>
              <a:t>33. The Containment Policy</a:t>
            </a:r>
            <a:br>
              <a:rPr lang="en-US" altLang="en-US" sz="3600" b="1" dirty="0" smtClean="0">
                <a:latin typeface="Arial" panose="020B0604020202020204" pitchFamily="34" charset="0"/>
              </a:rPr>
            </a:br>
            <a:r>
              <a:rPr lang="en-US" altLang="en-US" sz="3600" b="1" dirty="0">
                <a:latin typeface="Arial" panose="020B0604020202020204" pitchFamily="34" charset="0"/>
              </a:rPr>
              <a:t/>
            </a:r>
            <a:br>
              <a:rPr lang="en-US" altLang="en-US" sz="3600" b="1" dirty="0">
                <a:latin typeface="Arial" panose="020B0604020202020204" pitchFamily="34" charset="0"/>
              </a:rPr>
            </a:br>
            <a:r>
              <a:rPr lang="en-US" b="1" dirty="0" smtClean="0"/>
              <a:t> </a:t>
            </a:r>
            <a:br>
              <a:rPr lang="en-US" b="1" dirty="0" smtClean="0"/>
            </a:br>
            <a:endParaRPr lang="en-US" b="1" dirty="0"/>
          </a:p>
        </p:txBody>
      </p:sp>
    </p:spTree>
    <p:extLst>
      <p:ext uri="{BB962C8B-B14F-4D97-AF65-F5344CB8AC3E}">
        <p14:creationId xmlns:p14="http://schemas.microsoft.com/office/powerpoint/2010/main" val="4095991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b="29524"/>
          <a:stretch>
            <a:fillRect/>
          </a:stretch>
        </p:blipFill>
        <p:spPr bwMode="auto">
          <a:xfrm>
            <a:off x="4829176" y="0"/>
            <a:ext cx="5838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606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215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heckpoint Charli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163" r="11005"/>
          <a:stretch>
            <a:fillRect/>
          </a:stretch>
        </p:blipFill>
        <p:spPr bwMode="auto">
          <a:xfrm>
            <a:off x="2942518" y="1642820"/>
            <a:ext cx="7607431" cy="45812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3547240" y="427860"/>
            <a:ext cx="51395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effectLst>
                  <a:outerShdw blurRad="38100" dist="38100" dir="2700000" algn="tl">
                    <a:srgbClr val="808080"/>
                  </a:outerShdw>
                </a:effectLst>
                <a:latin typeface="Times New Roman" panose="02020603050405020304" pitchFamily="18" charset="0"/>
              </a:rPr>
              <a:t>Checkpoint Charlie</a:t>
            </a:r>
            <a:endParaRPr lang="en-US" altLang="en-US" sz="3200" b="1" dirty="0">
              <a:effectLst>
                <a:outerShdw blurRad="38100" dist="38100" dir="2700000" algn="tl">
                  <a:srgbClr val="808080"/>
                </a:outerShdw>
              </a:effectLst>
              <a:latin typeface="Times New Roman" panose="02020603050405020304" pitchFamily="18" charset="0"/>
            </a:endParaRPr>
          </a:p>
          <a:p>
            <a:pPr algn="ctr">
              <a:spcBef>
                <a:spcPct val="50000"/>
              </a:spcBef>
            </a:pPr>
            <a:endParaRPr lang="en-US" altLang="en-US" sz="3200" dirty="0">
              <a:latin typeface="Times New Roman" panose="02020603050405020304" pitchFamily="18" charset="0"/>
            </a:endParaRPr>
          </a:p>
        </p:txBody>
      </p:sp>
    </p:spTree>
    <p:extLst>
      <p:ext uri="{BB962C8B-B14F-4D97-AF65-F5344CB8AC3E}">
        <p14:creationId xmlns:p14="http://schemas.microsoft.com/office/powerpoint/2010/main" val="255477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7" descr="santa_dec12_63.jpg image by 5955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
            <a:ext cx="8839200" cy="70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486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4800" b="1">
                <a:solidFill>
                  <a:schemeClr val="accent2"/>
                </a:solidFill>
              </a:rPr>
              <a:t>NATO</a:t>
            </a:r>
          </a:p>
        </p:txBody>
      </p:sp>
      <p:sp>
        <p:nvSpPr>
          <p:cNvPr id="44036" name="Rectangle 4"/>
          <p:cNvSpPr>
            <a:spLocks noGrp="1" noChangeArrowheads="1"/>
          </p:cNvSpPr>
          <p:nvPr>
            <p:ph sz="half" idx="2"/>
          </p:nvPr>
        </p:nvSpPr>
        <p:spPr>
          <a:xfrm>
            <a:off x="2286000" y="1600201"/>
            <a:ext cx="7924800" cy="4525963"/>
          </a:xfrm>
        </p:spPr>
        <p:txBody>
          <a:bodyPr/>
          <a:lstStyle/>
          <a:p>
            <a:pPr>
              <a:buFontTx/>
              <a:buNone/>
            </a:pPr>
            <a:r>
              <a:rPr lang="en-US" altLang="en-US" sz="2400" b="1" dirty="0">
                <a:solidFill>
                  <a:schemeClr val="hlink"/>
                </a:solidFill>
              </a:rPr>
              <a:t>What was NATO?</a:t>
            </a:r>
            <a:endParaRPr lang="en-US" altLang="en-US" b="1" dirty="0">
              <a:solidFill>
                <a:schemeClr val="bg1">
                  <a:lumMod val="95000"/>
                </a:schemeClr>
              </a:solidFill>
            </a:endParaRPr>
          </a:p>
          <a:p>
            <a:r>
              <a:rPr lang="en-US" altLang="en-US" b="1" dirty="0">
                <a:solidFill>
                  <a:schemeClr val="bg1">
                    <a:lumMod val="95000"/>
                  </a:schemeClr>
                </a:solidFill>
              </a:rPr>
              <a:t>The North Atlantic Treaty Organization (NATO) was formed in April 1949</a:t>
            </a:r>
            <a:r>
              <a:rPr lang="en-US" altLang="en-US" b="1" dirty="0" smtClean="0">
                <a:solidFill>
                  <a:schemeClr val="bg1">
                    <a:lumMod val="95000"/>
                  </a:schemeClr>
                </a:solidFill>
              </a:rPr>
              <a:t>.</a:t>
            </a:r>
          </a:p>
          <a:p>
            <a:endParaRPr lang="en-US" altLang="en-US" b="1" dirty="0" smtClean="0">
              <a:solidFill>
                <a:schemeClr val="bg1">
                  <a:lumMod val="95000"/>
                </a:schemeClr>
              </a:solidFill>
            </a:endParaRPr>
          </a:p>
          <a:p>
            <a:r>
              <a:rPr lang="en-US" altLang="en-US" b="1" dirty="0" smtClean="0">
                <a:solidFill>
                  <a:schemeClr val="bg1">
                    <a:lumMod val="95000"/>
                  </a:schemeClr>
                </a:solidFill>
              </a:rPr>
              <a:t>In </a:t>
            </a:r>
            <a:r>
              <a:rPr lang="en-US" altLang="en-US" b="1" dirty="0">
                <a:solidFill>
                  <a:schemeClr val="bg1">
                    <a:lumMod val="95000"/>
                  </a:schemeClr>
                </a:solidFill>
              </a:rPr>
              <a:t>joining NATO, the United States, Canada, and ten Western European nations pledged to support one another against attack, a principle known as collective security</a:t>
            </a:r>
            <a:r>
              <a:rPr lang="en-US" altLang="en-US" sz="2400" b="1" dirty="0"/>
              <a:t>.</a:t>
            </a:r>
          </a:p>
        </p:txBody>
      </p:sp>
    </p:spTree>
    <p:extLst>
      <p:ext uri="{BB962C8B-B14F-4D97-AF65-F5344CB8AC3E}">
        <p14:creationId xmlns:p14="http://schemas.microsoft.com/office/powerpoint/2010/main" val="15463244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981200" y="152401"/>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u="sng">
                <a:solidFill>
                  <a:srgbClr val="D40000"/>
                </a:solidFill>
                <a:effectLst>
                  <a:outerShdw blurRad="38100" dist="38100" dir="2700000" algn="tl">
                    <a:srgbClr val="000000"/>
                  </a:outerShdw>
                </a:effectLst>
                <a:latin typeface="Biohazard Participants" pitchFamily="2" charset="0"/>
              </a:rPr>
              <a:t>N</a:t>
            </a:r>
            <a:r>
              <a:rPr lang="en-US" altLang="en-US" sz="3600" b="1">
                <a:solidFill>
                  <a:srgbClr val="D40000"/>
                </a:solidFill>
                <a:effectLst>
                  <a:outerShdw blurRad="38100" dist="38100" dir="2700000" algn="tl">
                    <a:srgbClr val="000000"/>
                  </a:outerShdw>
                </a:effectLst>
                <a:latin typeface="Biohazard Participants" pitchFamily="2" charset="0"/>
              </a:rPr>
              <a:t>orth </a:t>
            </a:r>
            <a:r>
              <a:rPr lang="en-US" altLang="en-US" sz="3600" b="1" u="sng">
                <a:solidFill>
                  <a:srgbClr val="D40000"/>
                </a:solidFill>
                <a:effectLst>
                  <a:outerShdw blurRad="38100" dist="38100" dir="2700000" algn="tl">
                    <a:srgbClr val="000000"/>
                  </a:outerShdw>
                </a:effectLst>
                <a:latin typeface="Biohazard Participants" pitchFamily="2" charset="0"/>
              </a:rPr>
              <a:t>A</a:t>
            </a:r>
            <a:r>
              <a:rPr lang="en-US" altLang="en-US" sz="3600" b="1">
                <a:solidFill>
                  <a:srgbClr val="D40000"/>
                </a:solidFill>
                <a:effectLst>
                  <a:outerShdw blurRad="38100" dist="38100" dir="2700000" algn="tl">
                    <a:srgbClr val="000000"/>
                  </a:outerShdw>
                </a:effectLst>
                <a:latin typeface="Biohazard Participants" pitchFamily="2" charset="0"/>
              </a:rPr>
              <a:t>tlantic </a:t>
            </a:r>
            <a:r>
              <a:rPr lang="en-US" altLang="en-US" sz="3600" b="1" u="sng">
                <a:solidFill>
                  <a:srgbClr val="D40000"/>
                </a:solidFill>
                <a:effectLst>
                  <a:outerShdw blurRad="38100" dist="38100" dir="2700000" algn="tl">
                    <a:srgbClr val="000000"/>
                  </a:outerShdw>
                </a:effectLst>
                <a:latin typeface="Biohazard Participants" pitchFamily="2" charset="0"/>
              </a:rPr>
              <a:t>T</a:t>
            </a:r>
            <a:r>
              <a:rPr lang="en-US" altLang="en-US" sz="3600" b="1">
                <a:solidFill>
                  <a:srgbClr val="D40000"/>
                </a:solidFill>
                <a:effectLst>
                  <a:outerShdw blurRad="38100" dist="38100" dir="2700000" algn="tl">
                    <a:srgbClr val="000000"/>
                  </a:outerShdw>
                </a:effectLst>
                <a:latin typeface="Biohazard Participants" pitchFamily="2" charset="0"/>
              </a:rPr>
              <a:t>reaty </a:t>
            </a:r>
            <a:r>
              <a:rPr lang="en-US" altLang="en-US" sz="3600" b="1" u="sng">
                <a:solidFill>
                  <a:srgbClr val="D40000"/>
                </a:solidFill>
                <a:effectLst>
                  <a:outerShdw blurRad="38100" dist="38100" dir="2700000" algn="tl">
                    <a:srgbClr val="000000"/>
                  </a:outerShdw>
                </a:effectLst>
                <a:latin typeface="Biohazard Participants" pitchFamily="2" charset="0"/>
              </a:rPr>
              <a:t>O</a:t>
            </a:r>
            <a:r>
              <a:rPr lang="en-US" altLang="en-US" sz="3600" b="1">
                <a:solidFill>
                  <a:srgbClr val="D40000"/>
                </a:solidFill>
                <a:effectLst>
                  <a:outerShdw blurRad="38100" dist="38100" dir="2700000" algn="tl">
                    <a:srgbClr val="000000"/>
                  </a:outerShdw>
                </a:effectLst>
                <a:latin typeface="Biohazard Participants" pitchFamily="2" charset="0"/>
              </a:rPr>
              <a:t>rganization (1949)</a:t>
            </a:r>
          </a:p>
        </p:txBody>
      </p:sp>
      <p:sp>
        <p:nvSpPr>
          <p:cNvPr id="55299" name="Text Box 3"/>
          <p:cNvSpPr txBox="1">
            <a:spLocks noChangeArrowheads="1"/>
          </p:cNvSpPr>
          <p:nvPr/>
        </p:nvSpPr>
        <p:spPr bwMode="auto">
          <a:xfrm>
            <a:off x="2362200" y="3581400"/>
            <a:ext cx="31242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a:solidFill>
                  <a:schemeClr val="tx1"/>
                </a:solidFill>
                <a:latin typeface="Arial" panose="020B0604020202020204" pitchFamily="34" charset="0"/>
              </a:defRPr>
            </a:lvl1pPr>
            <a:lvl2pPr marL="5127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United States</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Belgium</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Britain</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Canada</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Denmark</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France</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Iceland</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Italy</a:t>
            </a:r>
          </a:p>
        </p:txBody>
      </p:sp>
      <p:sp>
        <p:nvSpPr>
          <p:cNvPr id="55300" name="Text Box 4"/>
          <p:cNvSpPr txBox="1">
            <a:spLocks noChangeArrowheads="1"/>
          </p:cNvSpPr>
          <p:nvPr/>
        </p:nvSpPr>
        <p:spPr bwMode="auto">
          <a:xfrm>
            <a:off x="7543800" y="3733800"/>
            <a:ext cx="2895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a:solidFill>
                  <a:schemeClr val="tx1"/>
                </a:solidFill>
                <a:latin typeface="Arial" panose="020B0604020202020204" pitchFamily="34" charset="0"/>
              </a:defRPr>
            </a:lvl1pPr>
            <a:lvl2pPr marL="5127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Luxemburg</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Netherlands</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Norway</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Portugal</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1952: Greece &amp; </a:t>
            </a:r>
            <a:b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b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       Turkey</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1955: West Germany</a:t>
            </a:r>
          </a:p>
          <a:p>
            <a:pPr fontAlgn="base">
              <a:spcBef>
                <a:spcPct val="50000"/>
              </a:spcBef>
              <a:spcAft>
                <a:spcPct val="0"/>
              </a:spcAft>
              <a:buClr>
                <a:srgbClr val="333399"/>
              </a:buClr>
              <a:buSzPct val="105000"/>
              <a:buFont typeface="Wingdings" panose="05000000000000000000" pitchFamily="2" charset="2"/>
              <a:buChar char="v"/>
            </a:pPr>
            <a:r>
              <a:rPr lang="en-US" altLang="en-US" sz="1600" b="1" dirty="0">
                <a:solidFill>
                  <a:schemeClr val="bg1">
                    <a:lumMod val="95000"/>
                  </a:schemeClr>
                </a:solidFill>
                <a:effectLst>
                  <a:outerShdw blurRad="38100" dist="38100" dir="2700000" algn="tl">
                    <a:srgbClr val="FFFFFF"/>
                  </a:outerShdw>
                </a:effectLst>
                <a:latin typeface="Comic Sans MS" panose="030F0702030302020204" pitchFamily="66" charset="0"/>
              </a:rPr>
              <a:t>1983: Spain</a:t>
            </a:r>
          </a:p>
        </p:txBody>
      </p:sp>
      <p:pic>
        <p:nvPicPr>
          <p:cNvPr id="55301" name="Picture 5" descr="Map_of_NATO_countries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4283"/>
          <a:stretch>
            <a:fillRect/>
          </a:stretch>
        </p:blipFill>
        <p:spPr bwMode="auto">
          <a:xfrm>
            <a:off x="2667000" y="1447800"/>
            <a:ext cx="6592614" cy="1956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6" descr="NATO Flag"/>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4953000" y="4495801"/>
            <a:ext cx="1562100" cy="123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27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b="1">
                <a:solidFill>
                  <a:srgbClr val="FF0000"/>
                </a:solidFill>
              </a:rPr>
              <a:t>Warsaw Pact</a:t>
            </a:r>
          </a:p>
        </p:txBody>
      </p:sp>
      <p:sp>
        <p:nvSpPr>
          <p:cNvPr id="69635" name="Rectangle 3"/>
          <p:cNvSpPr>
            <a:spLocks noGrp="1" noChangeArrowheads="1"/>
          </p:cNvSpPr>
          <p:nvPr>
            <p:ph idx="1"/>
          </p:nvPr>
        </p:nvSpPr>
        <p:spPr/>
        <p:txBody>
          <a:bodyPr/>
          <a:lstStyle/>
          <a:p>
            <a:r>
              <a:rPr lang="en-US" altLang="en-US" sz="3600" dirty="0"/>
              <a:t>In </a:t>
            </a:r>
            <a:r>
              <a:rPr lang="en-US" altLang="en-US" sz="3600" b="1" dirty="0">
                <a:solidFill>
                  <a:schemeClr val="bg1">
                    <a:lumMod val="95000"/>
                  </a:schemeClr>
                </a:solidFill>
              </a:rPr>
              <a:t>response, the Soviet Union created a military alliance between the Soviet Union and its satellite nations.</a:t>
            </a:r>
          </a:p>
          <a:p>
            <a:endParaRPr lang="en-US" altLang="en-US" b="1" dirty="0">
              <a:solidFill>
                <a:schemeClr val="bg1">
                  <a:lumMod val="95000"/>
                </a:schemeClr>
              </a:solidFill>
            </a:endParaRPr>
          </a:p>
        </p:txBody>
      </p:sp>
    </p:spTree>
    <p:extLst>
      <p:ext uri="{BB962C8B-B14F-4D97-AF65-F5344CB8AC3E}">
        <p14:creationId xmlns:p14="http://schemas.microsoft.com/office/powerpoint/2010/main" val="3126489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276600" y="27305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solidFill>
                  <a:srgbClr val="D40000"/>
                </a:solidFill>
                <a:effectLst>
                  <a:outerShdw blurRad="38100" dist="38100" dir="2700000" algn="tl">
                    <a:srgbClr val="000000"/>
                  </a:outerShdw>
                </a:effectLst>
                <a:latin typeface="Biohazard Participants" pitchFamily="2" charset="0"/>
              </a:rPr>
              <a:t>Warsaw Pact (1955)</a:t>
            </a:r>
          </a:p>
        </p:txBody>
      </p:sp>
      <p:pic>
        <p:nvPicPr>
          <p:cNvPr id="56323" name="Picture 3" descr="Map_of_Warsaw_Pact_countri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133600" y="1676401"/>
            <a:ext cx="7581900" cy="27860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4" descr="Warsaw_Pact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029201"/>
            <a:ext cx="990600" cy="962025"/>
          </a:xfrm>
          <a:prstGeom prst="rect">
            <a:avLst/>
          </a:prstGeom>
          <a:noFill/>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3124200" y="4648201"/>
            <a:ext cx="2362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a:solidFill>
                  <a:schemeClr val="tx1"/>
                </a:solidFill>
                <a:latin typeface="Arial" panose="020B0604020202020204" pitchFamily="34" charset="0"/>
              </a:defRPr>
            </a:lvl1pPr>
            <a:lvl2pPr marL="5127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U. S. S. R.</a:t>
            </a:r>
          </a:p>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Albania</a:t>
            </a:r>
          </a:p>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Bulgaria</a:t>
            </a:r>
          </a:p>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Czechoslovakia</a:t>
            </a:r>
          </a:p>
        </p:txBody>
      </p:sp>
      <p:sp>
        <p:nvSpPr>
          <p:cNvPr id="56326" name="Text Box 6"/>
          <p:cNvSpPr txBox="1">
            <a:spLocks noChangeArrowheads="1"/>
          </p:cNvSpPr>
          <p:nvPr/>
        </p:nvSpPr>
        <p:spPr bwMode="auto">
          <a:xfrm>
            <a:off x="7239000" y="4643439"/>
            <a:ext cx="2362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a:solidFill>
                  <a:schemeClr val="tx1"/>
                </a:solidFill>
                <a:latin typeface="Arial" panose="020B0604020202020204" pitchFamily="34" charset="0"/>
              </a:defRPr>
            </a:lvl1pPr>
            <a:lvl2pPr marL="5127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East Germany</a:t>
            </a:r>
          </a:p>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Hungary</a:t>
            </a:r>
          </a:p>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Poland</a:t>
            </a:r>
          </a:p>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rPr>
              <a:t>Rumania</a:t>
            </a:r>
          </a:p>
          <a:p>
            <a:pPr fontAlgn="base">
              <a:spcBef>
                <a:spcPct val="50000"/>
              </a:spcBef>
              <a:spcAft>
                <a:spcPct val="0"/>
              </a:spcAft>
              <a:buClr>
                <a:srgbClr val="D40000"/>
              </a:buClr>
              <a:buFont typeface="Zymbols" pitchFamily="2" charset="0"/>
              <a:buChar char="}"/>
            </a:pPr>
            <a:r>
              <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hlinkClick r:id="rId4"/>
              </a:rPr>
              <a:t>Berlin/</a:t>
            </a:r>
            <a:r>
              <a:rPr lang="en-US" altLang="en-US" b="1" dirty="0" err="1">
                <a:solidFill>
                  <a:schemeClr val="bg1">
                    <a:lumMod val="95000"/>
                  </a:schemeClr>
                </a:solidFill>
                <a:effectLst>
                  <a:outerShdw blurRad="38100" dist="38100" dir="2700000" algn="tl">
                    <a:srgbClr val="FFFFFF"/>
                  </a:outerShdw>
                </a:effectLst>
                <a:latin typeface="Comic Sans MS" panose="030F0702030302020204" pitchFamily="66" charset="0"/>
                <a:hlinkClick r:id="rId4"/>
              </a:rPr>
              <a:t>Nato</a:t>
            </a:r>
            <a:endParaRPr lang="en-US" altLang="en-US" b="1" dirty="0">
              <a:solidFill>
                <a:schemeClr val="bg1">
                  <a:lumMod val="95000"/>
                </a:schemeClr>
              </a:solidFill>
              <a:effectLst>
                <a:outerShdw blurRad="38100" dist="38100" dir="2700000" algn="tl">
                  <a:srgbClr val="FFFFFF"/>
                </a:outerShdw>
              </a:effectLst>
              <a:latin typeface="Comic Sans MS" panose="030F0702030302020204" pitchFamily="66" charset="0"/>
            </a:endParaRPr>
          </a:p>
        </p:txBody>
      </p:sp>
    </p:spTree>
    <p:extLst>
      <p:ext uri="{BB962C8B-B14F-4D97-AF65-F5344CB8AC3E}">
        <p14:creationId xmlns:p14="http://schemas.microsoft.com/office/powerpoint/2010/main" val="2006501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Last Task</a:t>
            </a:r>
            <a:endParaRPr lang="en-US" dirty="0"/>
          </a:p>
        </p:txBody>
      </p:sp>
      <p:sp>
        <p:nvSpPr>
          <p:cNvPr id="3" name="Text Placeholder 2"/>
          <p:cNvSpPr>
            <a:spLocks noGrp="1"/>
          </p:cNvSpPr>
          <p:nvPr>
            <p:ph type="body" sz="half" idx="1"/>
          </p:nvPr>
        </p:nvSpPr>
        <p:spPr>
          <a:xfrm>
            <a:off x="1981200" y="1600199"/>
            <a:ext cx="4883426" cy="4893366"/>
          </a:xfrm>
        </p:spPr>
        <p:txBody>
          <a:bodyPr/>
          <a:lstStyle/>
          <a:p>
            <a:r>
              <a:rPr lang="en-US" dirty="0" smtClean="0"/>
              <a:t>In the box on your handout, Create a political cartoon that visually demonstrates each Term.</a:t>
            </a:r>
          </a:p>
        </p:txBody>
      </p:sp>
      <p:pic>
        <p:nvPicPr>
          <p:cNvPr id="5" name="Picture 4"/>
          <p:cNvPicPr>
            <a:picLocks noChangeAspect="1"/>
          </p:cNvPicPr>
          <p:nvPr/>
        </p:nvPicPr>
        <p:blipFill>
          <a:blip r:embed="rId2"/>
          <a:stretch>
            <a:fillRect/>
          </a:stretch>
        </p:blipFill>
        <p:spPr>
          <a:xfrm>
            <a:off x="6906040" y="1417638"/>
            <a:ext cx="3761961" cy="4664832"/>
          </a:xfrm>
          <a:prstGeom prst="rect">
            <a:avLst/>
          </a:prstGeom>
        </p:spPr>
      </p:pic>
    </p:spTree>
    <p:extLst>
      <p:ext uri="{BB962C8B-B14F-4D97-AF65-F5344CB8AC3E}">
        <p14:creationId xmlns:p14="http://schemas.microsoft.com/office/powerpoint/2010/main" val="354584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1981200" y="228600"/>
            <a:ext cx="8229600" cy="6400800"/>
          </a:xfrm>
        </p:spPr>
        <p:txBody>
          <a:bodyPr/>
          <a:lstStyle/>
          <a:p>
            <a:pPr algn="ctr">
              <a:lnSpc>
                <a:spcPct val="80000"/>
              </a:lnSpc>
              <a:buFontTx/>
              <a:buNone/>
            </a:pPr>
            <a:r>
              <a:rPr lang="en-US" altLang="en-US" sz="1600"/>
              <a:t>	 </a:t>
            </a:r>
            <a:r>
              <a:rPr lang="en-US" altLang="en-US" sz="1600" b="1">
                <a:solidFill>
                  <a:srgbClr val="FF0000"/>
                </a:solidFill>
              </a:rPr>
              <a:t>PRESIDENT HARRY S. TRUMAN'S ADDRESS BEFORE A JOINT SESSION OF CONGRESS, MARCH 12, 1947</a:t>
            </a:r>
            <a:r>
              <a:rPr lang="en-US" altLang="en-US" sz="1600" b="1">
                <a:solidFill>
                  <a:schemeClr val="accent1"/>
                </a:solidFill>
              </a:rPr>
              <a:t> </a:t>
            </a:r>
          </a:p>
          <a:p>
            <a:pPr algn="ctr">
              <a:lnSpc>
                <a:spcPct val="80000"/>
              </a:lnSpc>
              <a:buFontTx/>
              <a:buNone/>
            </a:pPr>
            <a:endParaRPr lang="en-US" altLang="en-US" sz="1600"/>
          </a:p>
          <a:p>
            <a:pPr>
              <a:lnSpc>
                <a:spcPct val="80000"/>
              </a:lnSpc>
              <a:buFontTx/>
              <a:buNone/>
            </a:pPr>
            <a:r>
              <a:rPr lang="en-US" altLang="en-US" sz="1800" b="1">
                <a:solidFill>
                  <a:schemeClr val="accent1"/>
                </a:solidFill>
              </a:rPr>
              <a:t>“At the present moment in world history nearly every nation must choose between alternative ways of life. The choice is too often not a free one. </a:t>
            </a:r>
          </a:p>
          <a:p>
            <a:pPr>
              <a:lnSpc>
                <a:spcPct val="80000"/>
              </a:lnSpc>
              <a:buFontTx/>
              <a:buNone/>
            </a:pPr>
            <a:endParaRPr lang="en-US" altLang="en-US" sz="1800" b="1">
              <a:solidFill>
                <a:schemeClr val="accent1"/>
              </a:solidFill>
            </a:endParaRPr>
          </a:p>
          <a:p>
            <a:pPr>
              <a:lnSpc>
                <a:spcPct val="80000"/>
              </a:lnSpc>
              <a:buFontTx/>
              <a:buNone/>
            </a:pPr>
            <a:r>
              <a:rPr lang="en-US" altLang="en-US" sz="1800" b="1">
                <a:solidFill>
                  <a:schemeClr val="accent1"/>
                </a:solidFill>
              </a:rPr>
              <a:t>One way of life is based upon the will of the majority, and is distinguished by free institutions, representative government, free elections, guarantees of individual liberty, freedom of speech and religion, and freedom from political oppression. </a:t>
            </a:r>
          </a:p>
          <a:p>
            <a:pPr>
              <a:lnSpc>
                <a:spcPct val="80000"/>
              </a:lnSpc>
              <a:buFontTx/>
              <a:buNone/>
            </a:pPr>
            <a:r>
              <a:rPr lang="en-US" altLang="en-US" sz="1800" b="1">
                <a:solidFill>
                  <a:schemeClr val="accent1"/>
                </a:solidFill>
              </a:rPr>
              <a:t>	</a:t>
            </a:r>
          </a:p>
          <a:p>
            <a:pPr>
              <a:lnSpc>
                <a:spcPct val="80000"/>
              </a:lnSpc>
              <a:buFontTx/>
              <a:buNone/>
            </a:pPr>
            <a:r>
              <a:rPr lang="en-US" altLang="en-US" sz="1800" b="1">
                <a:solidFill>
                  <a:schemeClr val="accent1"/>
                </a:solidFill>
              </a:rPr>
              <a:t>The second way of life is based upon the will of a minority forcibly imposed upon the majority. It relies upon terror and oppression, a controlled press and radio; fixed elections, and the suppression of personal freedoms. </a:t>
            </a:r>
          </a:p>
          <a:p>
            <a:pPr>
              <a:lnSpc>
                <a:spcPct val="80000"/>
              </a:lnSpc>
              <a:buFontTx/>
              <a:buNone/>
            </a:pPr>
            <a:r>
              <a:rPr lang="en-US" altLang="en-US" sz="1800" b="1">
                <a:solidFill>
                  <a:schemeClr val="accent1"/>
                </a:solidFill>
              </a:rPr>
              <a:t>	</a:t>
            </a:r>
          </a:p>
          <a:p>
            <a:pPr>
              <a:lnSpc>
                <a:spcPct val="80000"/>
              </a:lnSpc>
              <a:buFontTx/>
              <a:buNone/>
            </a:pPr>
            <a:r>
              <a:rPr lang="en-US" altLang="en-US" sz="1800" b="1" i="1">
                <a:solidFill>
                  <a:srgbClr val="FF66FF"/>
                </a:solidFill>
              </a:rPr>
              <a:t>I believe that it must be the policy of the United States to support free peoples</a:t>
            </a:r>
            <a:r>
              <a:rPr lang="en-US" altLang="en-US" sz="1800" b="1">
                <a:solidFill>
                  <a:srgbClr val="FF66FF"/>
                </a:solidFill>
              </a:rPr>
              <a:t> </a:t>
            </a:r>
            <a:r>
              <a:rPr lang="en-US" altLang="en-US" sz="1800" b="1" i="1">
                <a:solidFill>
                  <a:srgbClr val="FF66FF"/>
                </a:solidFill>
              </a:rPr>
              <a:t>who are resisting attempted subjugation</a:t>
            </a:r>
            <a:r>
              <a:rPr lang="en-US" altLang="en-US" sz="1800" b="1">
                <a:solidFill>
                  <a:schemeClr val="accent1"/>
                </a:solidFill>
              </a:rPr>
              <a:t> by armed minorities or by outside pressures. </a:t>
            </a:r>
          </a:p>
          <a:p>
            <a:pPr>
              <a:lnSpc>
                <a:spcPct val="80000"/>
              </a:lnSpc>
              <a:buFontTx/>
              <a:buNone/>
            </a:pPr>
            <a:r>
              <a:rPr lang="en-US" altLang="en-US" sz="1800" b="1">
                <a:solidFill>
                  <a:schemeClr val="accent1"/>
                </a:solidFill>
              </a:rPr>
              <a:t>	</a:t>
            </a:r>
          </a:p>
          <a:p>
            <a:pPr>
              <a:lnSpc>
                <a:spcPct val="80000"/>
              </a:lnSpc>
              <a:buFontTx/>
              <a:buNone/>
            </a:pPr>
            <a:r>
              <a:rPr lang="en-US" altLang="en-US" sz="1800" b="1">
                <a:solidFill>
                  <a:schemeClr val="accent1"/>
                </a:solidFill>
              </a:rPr>
              <a:t>I believe that we must assist free peoples to work out their own destinies in their own way. </a:t>
            </a:r>
          </a:p>
          <a:p>
            <a:pPr>
              <a:lnSpc>
                <a:spcPct val="80000"/>
              </a:lnSpc>
              <a:buFontTx/>
              <a:buNone/>
            </a:pPr>
            <a:r>
              <a:rPr lang="en-US" altLang="en-US" sz="1800" b="1">
                <a:solidFill>
                  <a:schemeClr val="accent1"/>
                </a:solidFill>
              </a:rPr>
              <a:t>	</a:t>
            </a:r>
          </a:p>
          <a:p>
            <a:pPr>
              <a:lnSpc>
                <a:spcPct val="80000"/>
              </a:lnSpc>
              <a:buFontTx/>
              <a:buNone/>
            </a:pPr>
            <a:r>
              <a:rPr lang="en-US" altLang="en-US" sz="1800" b="1" i="1">
                <a:solidFill>
                  <a:srgbClr val="FF66FF"/>
                </a:solidFill>
              </a:rPr>
              <a:t>I believe that our help should be primarily through economic and financial aid</a:t>
            </a:r>
            <a:r>
              <a:rPr lang="en-US" altLang="en-US" sz="1800" b="1">
                <a:solidFill>
                  <a:schemeClr val="accent1"/>
                </a:solidFill>
              </a:rPr>
              <a:t> which is essential to economic stability and orderly political processes.”</a:t>
            </a:r>
            <a:r>
              <a:rPr lang="en-US" altLang="en-US" sz="1600" b="1">
                <a:solidFill>
                  <a:schemeClr val="accent1"/>
                </a:solidFill>
              </a:rPr>
              <a:t> </a:t>
            </a:r>
          </a:p>
          <a:p>
            <a:pPr>
              <a:lnSpc>
                <a:spcPct val="80000"/>
              </a:lnSpc>
              <a:buFontTx/>
              <a:buNone/>
            </a:pPr>
            <a:endParaRPr lang="en-US" altLang="en-US" sz="1600" b="1">
              <a:solidFill>
                <a:srgbClr val="FF0000"/>
              </a:solidFill>
            </a:endParaRPr>
          </a:p>
          <a:p>
            <a:pPr>
              <a:lnSpc>
                <a:spcPct val="80000"/>
              </a:lnSpc>
              <a:buFontTx/>
              <a:buNone/>
            </a:pPr>
            <a:endParaRPr lang="en-US" altLang="en-US" sz="1600" b="1">
              <a:solidFill>
                <a:srgbClr val="FF0000"/>
              </a:solidFill>
            </a:endParaRPr>
          </a:p>
          <a:p>
            <a:pPr>
              <a:lnSpc>
                <a:spcPct val="80000"/>
              </a:lnSpc>
              <a:buFontTx/>
              <a:buNone/>
            </a:pPr>
            <a:endParaRPr lang="en-US" altLang="en-US" sz="1600" b="1">
              <a:solidFill>
                <a:schemeClr val="accent1"/>
              </a:solidFill>
            </a:endParaRPr>
          </a:p>
        </p:txBody>
      </p:sp>
    </p:spTree>
    <p:extLst>
      <p:ext uri="{BB962C8B-B14F-4D97-AF65-F5344CB8AC3E}">
        <p14:creationId xmlns:p14="http://schemas.microsoft.com/office/powerpoint/2010/main" val="3269363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24578">
                                            <p:txEl>
                                              <p:pRg st="0" end="0"/>
                                            </p:txEl>
                                          </p:spTgt>
                                        </p:tgtEl>
                                        <p:attrNameLst>
                                          <p:attrName>style.opacity</p:attrName>
                                        </p:attrNameLst>
                                      </p:cBhvr>
                                      <p:to>
                                        <p:strVal val="0.25"/>
                                      </p:to>
                                    </p:set>
                                    <p:animEffect filter="image" prLst="opacity: 0.25">
                                      <p:cBhvr rctx="IE">
                                        <p:cTn id="7" dur="indefinite"/>
                                        <p:tgtEl>
                                          <p:spTgt spid="24578">
                                            <p:txEl>
                                              <p:pRg st="0" end="0"/>
                                            </p:txEl>
                                          </p:spTgt>
                                        </p:tgtEl>
                                      </p:cBhvr>
                                    </p:animEffect>
                                  </p:childTnLst>
                                </p:cTn>
                              </p:par>
                              <p:par>
                                <p:cTn id="8" presetID="9" presetClass="emph" presetSubtype="0" grpId="0" nodeType="withEffect">
                                  <p:stCondLst>
                                    <p:cond delay="0"/>
                                  </p:stCondLst>
                                  <p:childTnLst>
                                    <p:set>
                                      <p:cBhvr rctx="PPT">
                                        <p:cTn id="9" dur="indefinite"/>
                                        <p:tgtEl>
                                          <p:spTgt spid="24578">
                                            <p:txEl>
                                              <p:pRg st="2" end="2"/>
                                            </p:txEl>
                                          </p:spTgt>
                                        </p:tgtEl>
                                        <p:attrNameLst>
                                          <p:attrName>style.opacity</p:attrName>
                                        </p:attrNameLst>
                                      </p:cBhvr>
                                      <p:to>
                                        <p:strVal val="0.25"/>
                                      </p:to>
                                    </p:set>
                                    <p:animEffect filter="image" prLst="opacity: 0.25">
                                      <p:cBhvr rctx="IE">
                                        <p:cTn id="10" dur="indefinite"/>
                                        <p:tgtEl>
                                          <p:spTgt spid="24578">
                                            <p:txEl>
                                              <p:pRg st="2" end="2"/>
                                            </p:txEl>
                                          </p:spTgt>
                                        </p:tgtEl>
                                      </p:cBhvr>
                                    </p:animEffect>
                                  </p:childTnLst>
                                </p:cTn>
                              </p:par>
                              <p:par>
                                <p:cTn id="11" presetID="9" presetClass="emph" presetSubtype="0" grpId="0" nodeType="withEffect">
                                  <p:stCondLst>
                                    <p:cond delay="0"/>
                                  </p:stCondLst>
                                  <p:childTnLst>
                                    <p:set>
                                      <p:cBhvr rctx="PPT">
                                        <p:cTn id="12" dur="indefinite"/>
                                        <p:tgtEl>
                                          <p:spTgt spid="24578">
                                            <p:txEl>
                                              <p:pRg st="4" end="4"/>
                                            </p:txEl>
                                          </p:spTgt>
                                        </p:tgtEl>
                                        <p:attrNameLst>
                                          <p:attrName>style.opacity</p:attrName>
                                        </p:attrNameLst>
                                      </p:cBhvr>
                                      <p:to>
                                        <p:strVal val="0.25"/>
                                      </p:to>
                                    </p:set>
                                    <p:animEffect filter="image" prLst="opacity: 0.25">
                                      <p:cBhvr rctx="IE">
                                        <p:cTn id="13" dur="indefinite"/>
                                        <p:tgtEl>
                                          <p:spTgt spid="24578">
                                            <p:txEl>
                                              <p:pRg st="4" end="4"/>
                                            </p:txEl>
                                          </p:spTgt>
                                        </p:tgtEl>
                                      </p:cBhvr>
                                    </p:animEffect>
                                  </p:childTnLst>
                                </p:cTn>
                              </p:par>
                              <p:par>
                                <p:cTn id="14" presetID="9" presetClass="emph" presetSubtype="0" grpId="0" nodeType="withEffect">
                                  <p:stCondLst>
                                    <p:cond delay="0"/>
                                  </p:stCondLst>
                                  <p:childTnLst>
                                    <p:set>
                                      <p:cBhvr rctx="PPT">
                                        <p:cTn id="15" dur="indefinite"/>
                                        <p:tgtEl>
                                          <p:spTgt spid="24578">
                                            <p:txEl>
                                              <p:pRg st="5" end="5"/>
                                            </p:txEl>
                                          </p:spTgt>
                                        </p:tgtEl>
                                        <p:attrNameLst>
                                          <p:attrName>style.opacity</p:attrName>
                                        </p:attrNameLst>
                                      </p:cBhvr>
                                      <p:to>
                                        <p:strVal val="0.25"/>
                                      </p:to>
                                    </p:set>
                                    <p:animEffect filter="image" prLst="opacity: 0.25">
                                      <p:cBhvr rctx="IE">
                                        <p:cTn id="16" dur="indefinite"/>
                                        <p:tgtEl>
                                          <p:spTgt spid="24578">
                                            <p:txEl>
                                              <p:pRg st="5" end="5"/>
                                            </p:txEl>
                                          </p:spTgt>
                                        </p:tgtEl>
                                      </p:cBhvr>
                                    </p:animEffect>
                                  </p:childTnLst>
                                </p:cTn>
                              </p:par>
                              <p:par>
                                <p:cTn id="17" presetID="9" presetClass="emph" presetSubtype="0" grpId="0" nodeType="withEffect">
                                  <p:stCondLst>
                                    <p:cond delay="0"/>
                                  </p:stCondLst>
                                  <p:childTnLst>
                                    <p:set>
                                      <p:cBhvr rctx="PPT">
                                        <p:cTn id="18" dur="indefinite"/>
                                        <p:tgtEl>
                                          <p:spTgt spid="24578">
                                            <p:txEl>
                                              <p:pRg st="6" end="6"/>
                                            </p:txEl>
                                          </p:spTgt>
                                        </p:tgtEl>
                                        <p:attrNameLst>
                                          <p:attrName>style.opacity</p:attrName>
                                        </p:attrNameLst>
                                      </p:cBhvr>
                                      <p:to>
                                        <p:strVal val="0.25"/>
                                      </p:to>
                                    </p:set>
                                    <p:animEffect filter="image" prLst="opacity: 0.25">
                                      <p:cBhvr rctx="IE">
                                        <p:cTn id="19" dur="indefinite"/>
                                        <p:tgtEl>
                                          <p:spTgt spid="24578">
                                            <p:txEl>
                                              <p:pRg st="6" end="6"/>
                                            </p:txEl>
                                          </p:spTgt>
                                        </p:tgtEl>
                                      </p:cBhvr>
                                    </p:animEffect>
                                  </p:childTnLst>
                                </p:cTn>
                              </p:par>
                              <p:par>
                                <p:cTn id="20" presetID="9" presetClass="emph" presetSubtype="0" grpId="0" nodeType="withEffect">
                                  <p:stCondLst>
                                    <p:cond delay="0"/>
                                  </p:stCondLst>
                                  <p:childTnLst>
                                    <p:set>
                                      <p:cBhvr rctx="PPT">
                                        <p:cTn id="21" dur="indefinite"/>
                                        <p:tgtEl>
                                          <p:spTgt spid="24578">
                                            <p:txEl>
                                              <p:pRg st="7" end="7"/>
                                            </p:txEl>
                                          </p:spTgt>
                                        </p:tgtEl>
                                        <p:attrNameLst>
                                          <p:attrName>style.opacity</p:attrName>
                                        </p:attrNameLst>
                                      </p:cBhvr>
                                      <p:to>
                                        <p:strVal val="0.25"/>
                                      </p:to>
                                    </p:set>
                                    <p:animEffect filter="image" prLst="opacity: 0.25">
                                      <p:cBhvr rctx="IE">
                                        <p:cTn id="22" dur="indefinite"/>
                                        <p:tgtEl>
                                          <p:spTgt spid="24578">
                                            <p:txEl>
                                              <p:pRg st="7" end="7"/>
                                            </p:txEl>
                                          </p:spTgt>
                                        </p:tgtEl>
                                      </p:cBhvr>
                                    </p:animEffect>
                                  </p:childTnLst>
                                </p:cTn>
                              </p:par>
                              <p:par>
                                <p:cTn id="23" presetID="9" presetClass="emph" presetSubtype="0" grpId="0" nodeType="withEffect">
                                  <p:stCondLst>
                                    <p:cond delay="0"/>
                                  </p:stCondLst>
                                  <p:childTnLst>
                                    <p:set>
                                      <p:cBhvr rctx="PPT">
                                        <p:cTn id="24" dur="indefinite"/>
                                        <p:tgtEl>
                                          <p:spTgt spid="24578">
                                            <p:txEl>
                                              <p:pRg st="8" end="8"/>
                                            </p:txEl>
                                          </p:spTgt>
                                        </p:tgtEl>
                                        <p:attrNameLst>
                                          <p:attrName>style.opacity</p:attrName>
                                        </p:attrNameLst>
                                      </p:cBhvr>
                                      <p:to>
                                        <p:strVal val="0.25"/>
                                      </p:to>
                                    </p:set>
                                    <p:animEffect filter="image" prLst="opacity: 0.25">
                                      <p:cBhvr rctx="IE">
                                        <p:cTn id="25" dur="indefinite"/>
                                        <p:tgtEl>
                                          <p:spTgt spid="24578">
                                            <p:txEl>
                                              <p:pRg st="8" end="8"/>
                                            </p:txEl>
                                          </p:spTgt>
                                        </p:tgtEl>
                                      </p:cBhvr>
                                    </p:animEffect>
                                  </p:childTnLst>
                                </p:cTn>
                              </p:par>
                              <p:par>
                                <p:cTn id="26" presetID="9" presetClass="emph" presetSubtype="0" grpId="0" nodeType="withEffect">
                                  <p:stCondLst>
                                    <p:cond delay="0"/>
                                  </p:stCondLst>
                                  <p:childTnLst>
                                    <p:set>
                                      <p:cBhvr rctx="PPT">
                                        <p:cTn id="27" dur="indefinite"/>
                                        <p:tgtEl>
                                          <p:spTgt spid="24578">
                                            <p:txEl>
                                              <p:pRg st="9" end="9"/>
                                            </p:txEl>
                                          </p:spTgt>
                                        </p:tgtEl>
                                        <p:attrNameLst>
                                          <p:attrName>style.opacity</p:attrName>
                                        </p:attrNameLst>
                                      </p:cBhvr>
                                      <p:to>
                                        <p:strVal val="0.25"/>
                                      </p:to>
                                    </p:set>
                                    <p:animEffect filter="image" prLst="opacity: 0.25">
                                      <p:cBhvr rctx="IE">
                                        <p:cTn id="28" dur="indefinite"/>
                                        <p:tgtEl>
                                          <p:spTgt spid="24578">
                                            <p:txEl>
                                              <p:pRg st="9" end="9"/>
                                            </p:txEl>
                                          </p:spTgt>
                                        </p:tgtEl>
                                      </p:cBhvr>
                                    </p:animEffect>
                                  </p:childTnLst>
                                </p:cTn>
                              </p:par>
                              <p:par>
                                <p:cTn id="29" presetID="9" presetClass="emph" presetSubtype="0" grpId="0" nodeType="withEffect">
                                  <p:stCondLst>
                                    <p:cond delay="0"/>
                                  </p:stCondLst>
                                  <p:childTnLst>
                                    <p:set>
                                      <p:cBhvr rctx="PPT">
                                        <p:cTn id="30" dur="indefinite"/>
                                        <p:tgtEl>
                                          <p:spTgt spid="24578">
                                            <p:txEl>
                                              <p:pRg st="10" end="10"/>
                                            </p:txEl>
                                          </p:spTgt>
                                        </p:tgtEl>
                                        <p:attrNameLst>
                                          <p:attrName>style.opacity</p:attrName>
                                        </p:attrNameLst>
                                      </p:cBhvr>
                                      <p:to>
                                        <p:strVal val="0.25"/>
                                      </p:to>
                                    </p:set>
                                    <p:animEffect filter="image" prLst="opacity: 0.25">
                                      <p:cBhvr rctx="IE">
                                        <p:cTn id="31" dur="indefinite"/>
                                        <p:tgtEl>
                                          <p:spTgt spid="24578">
                                            <p:txEl>
                                              <p:pRg st="10" end="10"/>
                                            </p:txEl>
                                          </p:spTgt>
                                        </p:tgtEl>
                                      </p:cBhvr>
                                    </p:animEffect>
                                  </p:childTnLst>
                                </p:cTn>
                              </p:par>
                              <p:par>
                                <p:cTn id="32" presetID="9" presetClass="emph" presetSubtype="0" grpId="0" nodeType="withEffect">
                                  <p:stCondLst>
                                    <p:cond delay="0"/>
                                  </p:stCondLst>
                                  <p:childTnLst>
                                    <p:set>
                                      <p:cBhvr rctx="PPT">
                                        <p:cTn id="33" dur="indefinite"/>
                                        <p:tgtEl>
                                          <p:spTgt spid="24578">
                                            <p:txEl>
                                              <p:pRg st="11" end="11"/>
                                            </p:txEl>
                                          </p:spTgt>
                                        </p:tgtEl>
                                        <p:attrNameLst>
                                          <p:attrName>style.opacity</p:attrName>
                                        </p:attrNameLst>
                                      </p:cBhvr>
                                      <p:to>
                                        <p:strVal val="0.25"/>
                                      </p:to>
                                    </p:set>
                                    <p:animEffect filter="image" prLst="opacity: 0.25">
                                      <p:cBhvr rctx="IE">
                                        <p:cTn id="34" dur="indefinite"/>
                                        <p:tgtEl>
                                          <p:spTgt spid="24578">
                                            <p:txEl>
                                              <p:pRg st="11" end="11"/>
                                            </p:txEl>
                                          </p:spTgt>
                                        </p:tgtEl>
                                      </p:cBhvr>
                                    </p:animEffect>
                                  </p:childTnLst>
                                </p:cTn>
                              </p:par>
                              <p:par>
                                <p:cTn id="35" presetID="9" presetClass="emph" presetSubtype="0" grpId="0" nodeType="withEffect">
                                  <p:stCondLst>
                                    <p:cond delay="0"/>
                                  </p:stCondLst>
                                  <p:childTnLst>
                                    <p:set>
                                      <p:cBhvr rctx="PPT">
                                        <p:cTn id="36" dur="indefinite"/>
                                        <p:tgtEl>
                                          <p:spTgt spid="24578">
                                            <p:txEl>
                                              <p:pRg st="12" end="12"/>
                                            </p:txEl>
                                          </p:spTgt>
                                        </p:tgtEl>
                                        <p:attrNameLst>
                                          <p:attrName>style.opacity</p:attrName>
                                        </p:attrNameLst>
                                      </p:cBhvr>
                                      <p:to>
                                        <p:strVal val="0.25"/>
                                      </p:to>
                                    </p:set>
                                    <p:animEffect filter="image" prLst="opacity: 0.25">
                                      <p:cBhvr rctx="IE">
                                        <p:cTn id="37" dur="indefinite"/>
                                        <p:tgtEl>
                                          <p:spTgt spid="24578">
                                            <p:txEl>
                                              <p:pRg st="12" end="1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mph" presetSubtype="0" grpId="1" nodeType="clickEffect">
                                  <p:stCondLst>
                                    <p:cond delay="0"/>
                                  </p:stCondLst>
                                  <p:endCondLst>
                                    <p:cond evt="onNext" delay="0">
                                      <p:tgtEl>
                                        <p:sldTgt/>
                                      </p:tgtEl>
                                    </p:cond>
                                  </p:endCondLst>
                                  <p:childTnLst>
                                    <p:set>
                                      <p:cBhvr rctx="PPT">
                                        <p:cTn id="41" dur="indefinite"/>
                                        <p:tgtEl>
                                          <p:spTgt spid="24578">
                                            <p:txEl>
                                              <p:pRg st="0" end="0"/>
                                            </p:txEl>
                                          </p:spTgt>
                                        </p:tgtEl>
                                        <p:attrNameLst>
                                          <p:attrName>style.opacity</p:attrName>
                                        </p:attrNameLst>
                                      </p:cBhvr>
                                      <p:to>
                                        <p:strVal val="1.0"/>
                                      </p:to>
                                    </p:set>
                                    <p:animEffect filter="image" prLst="opacity: 1.0">
                                      <p:cBhvr rctx="IE">
                                        <p:cTn id="42" dur="indefinite"/>
                                        <p:tgtEl>
                                          <p:spTgt spid="2457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mph" presetSubtype="0" grpId="1" nodeType="clickEffect">
                                  <p:stCondLst>
                                    <p:cond delay="0"/>
                                  </p:stCondLst>
                                  <p:endCondLst>
                                    <p:cond evt="onNext" delay="0">
                                      <p:tgtEl>
                                        <p:sldTgt/>
                                      </p:tgtEl>
                                    </p:cond>
                                  </p:endCondLst>
                                  <p:childTnLst>
                                    <p:set>
                                      <p:cBhvr rctx="PPT">
                                        <p:cTn id="46" dur="indefinite"/>
                                        <p:tgtEl>
                                          <p:spTgt spid="24578">
                                            <p:txEl>
                                              <p:pRg st="2" end="2"/>
                                            </p:txEl>
                                          </p:spTgt>
                                        </p:tgtEl>
                                        <p:attrNameLst>
                                          <p:attrName>style.opacity</p:attrName>
                                        </p:attrNameLst>
                                      </p:cBhvr>
                                      <p:to>
                                        <p:strVal val="1.0"/>
                                      </p:to>
                                    </p:set>
                                    <p:animEffect filter="image" prLst="opacity: 1.0">
                                      <p:cBhvr rctx="IE">
                                        <p:cTn id="47" dur="indefinite"/>
                                        <p:tgtEl>
                                          <p:spTgt spid="24578">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mph" presetSubtype="0" grpId="1" nodeType="clickEffect">
                                  <p:stCondLst>
                                    <p:cond delay="0"/>
                                  </p:stCondLst>
                                  <p:endCondLst>
                                    <p:cond evt="onNext" delay="0">
                                      <p:tgtEl>
                                        <p:sldTgt/>
                                      </p:tgtEl>
                                    </p:cond>
                                  </p:endCondLst>
                                  <p:childTnLst>
                                    <p:set>
                                      <p:cBhvr rctx="PPT">
                                        <p:cTn id="51" dur="indefinite"/>
                                        <p:tgtEl>
                                          <p:spTgt spid="24578">
                                            <p:txEl>
                                              <p:pRg st="4" end="4"/>
                                            </p:txEl>
                                          </p:spTgt>
                                        </p:tgtEl>
                                        <p:attrNameLst>
                                          <p:attrName>style.opacity</p:attrName>
                                        </p:attrNameLst>
                                      </p:cBhvr>
                                      <p:to>
                                        <p:strVal val="1.0"/>
                                      </p:to>
                                    </p:set>
                                    <p:animEffect filter="image" prLst="opacity: 1.0">
                                      <p:cBhvr rctx="IE">
                                        <p:cTn id="52" dur="indefinite"/>
                                        <p:tgtEl>
                                          <p:spTgt spid="2457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mph" presetSubtype="0" grpId="1" nodeType="clickEffect">
                                  <p:stCondLst>
                                    <p:cond delay="0"/>
                                  </p:stCondLst>
                                  <p:endCondLst>
                                    <p:cond evt="onNext" delay="0">
                                      <p:tgtEl>
                                        <p:sldTgt/>
                                      </p:tgtEl>
                                    </p:cond>
                                  </p:endCondLst>
                                  <p:childTnLst>
                                    <p:set>
                                      <p:cBhvr rctx="PPT">
                                        <p:cTn id="56" dur="indefinite"/>
                                        <p:tgtEl>
                                          <p:spTgt spid="24578">
                                            <p:txEl>
                                              <p:pRg st="5" end="5"/>
                                            </p:txEl>
                                          </p:spTgt>
                                        </p:tgtEl>
                                        <p:attrNameLst>
                                          <p:attrName>style.opacity</p:attrName>
                                        </p:attrNameLst>
                                      </p:cBhvr>
                                      <p:to>
                                        <p:strVal val="1.0"/>
                                      </p:to>
                                    </p:set>
                                    <p:animEffect filter="image" prLst="opacity: 1.0">
                                      <p:cBhvr rctx="IE">
                                        <p:cTn id="57" dur="indefinite"/>
                                        <p:tgtEl>
                                          <p:spTgt spid="24578">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mph" presetSubtype="0" grpId="1" nodeType="clickEffect">
                                  <p:stCondLst>
                                    <p:cond delay="0"/>
                                  </p:stCondLst>
                                  <p:endCondLst>
                                    <p:cond evt="onNext" delay="0">
                                      <p:tgtEl>
                                        <p:sldTgt/>
                                      </p:tgtEl>
                                    </p:cond>
                                  </p:endCondLst>
                                  <p:childTnLst>
                                    <p:set>
                                      <p:cBhvr rctx="PPT">
                                        <p:cTn id="61" dur="indefinite"/>
                                        <p:tgtEl>
                                          <p:spTgt spid="24578">
                                            <p:txEl>
                                              <p:pRg st="6" end="6"/>
                                            </p:txEl>
                                          </p:spTgt>
                                        </p:tgtEl>
                                        <p:attrNameLst>
                                          <p:attrName>style.opacity</p:attrName>
                                        </p:attrNameLst>
                                      </p:cBhvr>
                                      <p:to>
                                        <p:strVal val="1.0"/>
                                      </p:to>
                                    </p:set>
                                    <p:animEffect filter="image" prLst="opacity: 1.0">
                                      <p:cBhvr rctx="IE">
                                        <p:cTn id="62" dur="indefinite"/>
                                        <p:tgtEl>
                                          <p:spTgt spid="24578">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mph" presetSubtype="0" grpId="1" nodeType="clickEffect">
                                  <p:stCondLst>
                                    <p:cond delay="0"/>
                                  </p:stCondLst>
                                  <p:endCondLst>
                                    <p:cond evt="onNext" delay="0">
                                      <p:tgtEl>
                                        <p:sldTgt/>
                                      </p:tgtEl>
                                    </p:cond>
                                  </p:endCondLst>
                                  <p:childTnLst>
                                    <p:set>
                                      <p:cBhvr rctx="PPT">
                                        <p:cTn id="66" dur="indefinite"/>
                                        <p:tgtEl>
                                          <p:spTgt spid="24578">
                                            <p:txEl>
                                              <p:pRg st="7" end="7"/>
                                            </p:txEl>
                                          </p:spTgt>
                                        </p:tgtEl>
                                        <p:attrNameLst>
                                          <p:attrName>style.opacity</p:attrName>
                                        </p:attrNameLst>
                                      </p:cBhvr>
                                      <p:to>
                                        <p:strVal val="1.0"/>
                                      </p:to>
                                    </p:set>
                                    <p:animEffect filter="image" prLst="opacity: 1.0">
                                      <p:cBhvr rctx="IE">
                                        <p:cTn id="67" dur="indefinite"/>
                                        <p:tgtEl>
                                          <p:spTgt spid="24578">
                                            <p:txEl>
                                              <p:pRg st="7" end="7"/>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mph" presetSubtype="0" grpId="1" nodeType="clickEffect">
                                  <p:stCondLst>
                                    <p:cond delay="0"/>
                                  </p:stCondLst>
                                  <p:endCondLst>
                                    <p:cond evt="onNext" delay="0">
                                      <p:tgtEl>
                                        <p:sldTgt/>
                                      </p:tgtEl>
                                    </p:cond>
                                  </p:endCondLst>
                                  <p:childTnLst>
                                    <p:set>
                                      <p:cBhvr rctx="PPT">
                                        <p:cTn id="71" dur="indefinite"/>
                                        <p:tgtEl>
                                          <p:spTgt spid="24578">
                                            <p:txEl>
                                              <p:pRg st="8" end="8"/>
                                            </p:txEl>
                                          </p:spTgt>
                                        </p:tgtEl>
                                        <p:attrNameLst>
                                          <p:attrName>style.opacity</p:attrName>
                                        </p:attrNameLst>
                                      </p:cBhvr>
                                      <p:to>
                                        <p:strVal val="1.0"/>
                                      </p:to>
                                    </p:set>
                                    <p:animEffect filter="image" prLst="opacity: 1.0">
                                      <p:cBhvr rctx="IE">
                                        <p:cTn id="72" dur="indefinite"/>
                                        <p:tgtEl>
                                          <p:spTgt spid="24578">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mph" presetSubtype="0" grpId="1" nodeType="clickEffect">
                                  <p:stCondLst>
                                    <p:cond delay="0"/>
                                  </p:stCondLst>
                                  <p:endCondLst>
                                    <p:cond evt="onNext" delay="0">
                                      <p:tgtEl>
                                        <p:sldTgt/>
                                      </p:tgtEl>
                                    </p:cond>
                                  </p:endCondLst>
                                  <p:childTnLst>
                                    <p:set>
                                      <p:cBhvr rctx="PPT">
                                        <p:cTn id="76" dur="indefinite"/>
                                        <p:tgtEl>
                                          <p:spTgt spid="24578">
                                            <p:txEl>
                                              <p:pRg st="9" end="9"/>
                                            </p:txEl>
                                          </p:spTgt>
                                        </p:tgtEl>
                                        <p:attrNameLst>
                                          <p:attrName>style.opacity</p:attrName>
                                        </p:attrNameLst>
                                      </p:cBhvr>
                                      <p:to>
                                        <p:strVal val="1.0"/>
                                      </p:to>
                                    </p:set>
                                    <p:animEffect filter="image" prLst="opacity: 1.0">
                                      <p:cBhvr rctx="IE">
                                        <p:cTn id="77" dur="indefinite"/>
                                        <p:tgtEl>
                                          <p:spTgt spid="24578">
                                            <p:txEl>
                                              <p:pRg st="9" end="9"/>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mph" presetSubtype="0" grpId="1" nodeType="clickEffect">
                                  <p:stCondLst>
                                    <p:cond delay="0"/>
                                  </p:stCondLst>
                                  <p:endCondLst>
                                    <p:cond evt="onNext" delay="0">
                                      <p:tgtEl>
                                        <p:sldTgt/>
                                      </p:tgtEl>
                                    </p:cond>
                                  </p:endCondLst>
                                  <p:childTnLst>
                                    <p:set>
                                      <p:cBhvr rctx="PPT">
                                        <p:cTn id="81" dur="indefinite"/>
                                        <p:tgtEl>
                                          <p:spTgt spid="24578">
                                            <p:txEl>
                                              <p:pRg st="10" end="10"/>
                                            </p:txEl>
                                          </p:spTgt>
                                        </p:tgtEl>
                                        <p:attrNameLst>
                                          <p:attrName>style.opacity</p:attrName>
                                        </p:attrNameLst>
                                      </p:cBhvr>
                                      <p:to>
                                        <p:strVal val="1.0"/>
                                      </p:to>
                                    </p:set>
                                    <p:animEffect filter="image" prLst="opacity: 1.0">
                                      <p:cBhvr rctx="IE">
                                        <p:cTn id="82" dur="indefinite"/>
                                        <p:tgtEl>
                                          <p:spTgt spid="24578">
                                            <p:txEl>
                                              <p:pRg st="10" end="1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mph" presetSubtype="0" grpId="1" nodeType="clickEffect">
                                  <p:stCondLst>
                                    <p:cond delay="0"/>
                                  </p:stCondLst>
                                  <p:endCondLst>
                                    <p:cond evt="onNext" delay="0">
                                      <p:tgtEl>
                                        <p:sldTgt/>
                                      </p:tgtEl>
                                    </p:cond>
                                  </p:endCondLst>
                                  <p:childTnLst>
                                    <p:set>
                                      <p:cBhvr rctx="PPT">
                                        <p:cTn id="86" dur="indefinite"/>
                                        <p:tgtEl>
                                          <p:spTgt spid="24578">
                                            <p:txEl>
                                              <p:pRg st="11" end="11"/>
                                            </p:txEl>
                                          </p:spTgt>
                                        </p:tgtEl>
                                        <p:attrNameLst>
                                          <p:attrName>style.opacity</p:attrName>
                                        </p:attrNameLst>
                                      </p:cBhvr>
                                      <p:to>
                                        <p:strVal val="1.0"/>
                                      </p:to>
                                    </p:set>
                                    <p:animEffect filter="image" prLst="opacity: 1.0">
                                      <p:cBhvr rctx="IE">
                                        <p:cTn id="87" dur="indefinite"/>
                                        <p:tgtEl>
                                          <p:spTgt spid="24578">
                                            <p:txEl>
                                              <p:pRg st="11" end="11"/>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mph" presetSubtype="0" grpId="1" nodeType="clickEffect">
                                  <p:stCondLst>
                                    <p:cond delay="0"/>
                                  </p:stCondLst>
                                  <p:endCondLst>
                                    <p:cond evt="onNext" delay="0">
                                      <p:tgtEl>
                                        <p:sldTgt/>
                                      </p:tgtEl>
                                    </p:cond>
                                  </p:endCondLst>
                                  <p:childTnLst>
                                    <p:set>
                                      <p:cBhvr rctx="PPT">
                                        <p:cTn id="91" dur="indefinite"/>
                                        <p:tgtEl>
                                          <p:spTgt spid="24578">
                                            <p:txEl>
                                              <p:pRg st="12" end="12"/>
                                            </p:txEl>
                                          </p:spTgt>
                                        </p:tgtEl>
                                        <p:attrNameLst>
                                          <p:attrName>style.opacity</p:attrName>
                                        </p:attrNameLst>
                                      </p:cBhvr>
                                      <p:to>
                                        <p:strVal val="1.0"/>
                                      </p:to>
                                    </p:set>
                                    <p:animEffect filter="image" prLst="opacity: 1.0">
                                      <p:cBhvr rctx="IE">
                                        <p:cTn id="92" dur="indefinite"/>
                                        <p:tgtEl>
                                          <p:spTgt spid="2457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allAtOnce"/>
      <p:bldP spid="24578" grpI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solidFill>
                  <a:srgbClr val="FF0000"/>
                </a:solidFill>
              </a:rPr>
              <a:t>Containment</a:t>
            </a:r>
          </a:p>
        </p:txBody>
      </p:sp>
      <p:sp>
        <p:nvSpPr>
          <p:cNvPr id="22531" name="Rectangle 3"/>
          <p:cNvSpPr>
            <a:spLocks noGrp="1" noChangeArrowheads="1"/>
          </p:cNvSpPr>
          <p:nvPr>
            <p:ph type="body" sz="half" idx="1"/>
          </p:nvPr>
        </p:nvSpPr>
        <p:spPr>
          <a:xfrm>
            <a:off x="1981200" y="1219200"/>
            <a:ext cx="8229600" cy="2185988"/>
          </a:xfrm>
        </p:spPr>
        <p:txBody>
          <a:bodyPr/>
          <a:lstStyle/>
          <a:p>
            <a:pPr>
              <a:lnSpc>
                <a:spcPct val="90000"/>
              </a:lnSpc>
              <a:buFont typeface="Wingdings" panose="05000000000000000000" pitchFamily="2" charset="2"/>
              <a:buChar char="v"/>
            </a:pPr>
            <a:r>
              <a:rPr lang="en-US" altLang="en-US" sz="2400">
                <a:solidFill>
                  <a:schemeClr val="bg1"/>
                </a:solidFill>
              </a:rPr>
              <a:t>The American policy of containment accepted the fact   that Eastern Europe was under Communist control, but sought to prevent Communist governments from forming elsewhere in the world.</a:t>
            </a:r>
          </a:p>
          <a:p>
            <a:pPr>
              <a:lnSpc>
                <a:spcPct val="90000"/>
              </a:lnSpc>
              <a:buFont typeface="Wingdings" panose="05000000000000000000" pitchFamily="2" charset="2"/>
              <a:buChar char="v"/>
            </a:pPr>
            <a:r>
              <a:rPr lang="en-US" altLang="en-US" sz="2400">
                <a:solidFill>
                  <a:schemeClr val="bg1"/>
                </a:solidFill>
              </a:rPr>
              <a:t>It called for the United States to resist Soviet attempts to form Communist governments elsewhere in the world</a:t>
            </a:r>
          </a:p>
        </p:txBody>
      </p:sp>
      <p:pic>
        <p:nvPicPr>
          <p:cNvPr id="22532" name="Picture 4" descr="image00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0" y="3429000"/>
            <a:ext cx="3016250" cy="3200400"/>
          </a:xfrm>
        </p:spPr>
      </p:pic>
      <p:pic>
        <p:nvPicPr>
          <p:cNvPr id="22533"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429000"/>
            <a:ext cx="2819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20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p:cTn id="13"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 calcmode="lin" valueType="num">
                                      <p:cBhvr>
                                        <p:cTn id="19"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53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74638"/>
            <a:ext cx="10972800" cy="839459"/>
          </a:xfrm>
        </p:spPr>
        <p:txBody>
          <a:bodyPr/>
          <a:lstStyle/>
          <a:p>
            <a:r>
              <a:rPr lang="en-US" altLang="en-US" dirty="0">
                <a:solidFill>
                  <a:srgbClr val="FF0000"/>
                </a:solidFill>
              </a:rPr>
              <a:t>The Marshall Plan</a:t>
            </a:r>
          </a:p>
        </p:txBody>
      </p:sp>
      <p:sp>
        <p:nvSpPr>
          <p:cNvPr id="34819" name="Rectangle 3"/>
          <p:cNvSpPr>
            <a:spLocks noGrp="1" noChangeArrowheads="1"/>
          </p:cNvSpPr>
          <p:nvPr>
            <p:ph type="body" sz="half" idx="1"/>
          </p:nvPr>
        </p:nvSpPr>
        <p:spPr>
          <a:xfrm>
            <a:off x="346840" y="1198179"/>
            <a:ext cx="6894787" cy="5465379"/>
          </a:xfrm>
        </p:spPr>
        <p:txBody>
          <a:bodyPr>
            <a:noAutofit/>
          </a:bodyPr>
          <a:lstStyle/>
          <a:p>
            <a:pPr>
              <a:lnSpc>
                <a:spcPct val="90000"/>
              </a:lnSpc>
            </a:pPr>
            <a:r>
              <a:rPr lang="en-US" altLang="en-US" dirty="0">
                <a:solidFill>
                  <a:schemeClr val="bg1"/>
                </a:solidFill>
              </a:rPr>
              <a:t>The </a:t>
            </a:r>
            <a:r>
              <a:rPr lang="en-US" altLang="en-US" dirty="0">
                <a:solidFill>
                  <a:srgbClr val="FF0000"/>
                </a:solidFill>
              </a:rPr>
              <a:t>Marshall Plan</a:t>
            </a:r>
            <a:r>
              <a:rPr lang="en-US" altLang="en-US" dirty="0">
                <a:solidFill>
                  <a:schemeClr val="bg1"/>
                </a:solidFill>
              </a:rPr>
              <a:t> was created in 1947 by U.S. Secretary of State George C. Marshall as a means to achieve the goals of containment and the Truman Doctrine. </a:t>
            </a:r>
          </a:p>
          <a:p>
            <a:pPr>
              <a:lnSpc>
                <a:spcPct val="90000"/>
              </a:lnSpc>
            </a:pPr>
            <a:r>
              <a:rPr lang="en-US" altLang="en-US" dirty="0">
                <a:solidFill>
                  <a:schemeClr val="bg1"/>
                </a:solidFill>
              </a:rPr>
              <a:t>According to the Marshall Plan, participating nations would design recovery programs and would receive financial aid from the United </a:t>
            </a:r>
            <a:r>
              <a:rPr lang="en-US" altLang="en-US" dirty="0" smtClean="0">
                <a:solidFill>
                  <a:schemeClr val="bg1"/>
                </a:solidFill>
              </a:rPr>
              <a:t>States if they promised not to create a communist government.</a:t>
            </a:r>
            <a:endParaRPr lang="en-US" altLang="en-US" dirty="0">
              <a:solidFill>
                <a:schemeClr val="bg1"/>
              </a:solidFill>
            </a:endParaRPr>
          </a:p>
          <a:p>
            <a:pPr>
              <a:lnSpc>
                <a:spcPct val="90000"/>
              </a:lnSpc>
            </a:pPr>
            <a:r>
              <a:rPr lang="en-US" altLang="en-US" dirty="0">
                <a:solidFill>
                  <a:schemeClr val="bg1"/>
                </a:solidFill>
              </a:rPr>
              <a:t>Seventeen Western European nations joined the plan, receiving a total of $</a:t>
            </a:r>
            <a:r>
              <a:rPr lang="en-US" altLang="en-US" dirty="0" smtClean="0">
                <a:solidFill>
                  <a:schemeClr val="bg1"/>
                </a:solidFill>
              </a:rPr>
              <a:t>17 </a:t>
            </a:r>
            <a:r>
              <a:rPr lang="en-US" altLang="en-US" dirty="0">
                <a:solidFill>
                  <a:schemeClr val="bg1"/>
                </a:solidFill>
              </a:rPr>
              <a:t>billion in aid.</a:t>
            </a:r>
          </a:p>
          <a:p>
            <a:pPr>
              <a:lnSpc>
                <a:spcPct val="90000"/>
              </a:lnSpc>
            </a:pPr>
            <a:r>
              <a:rPr lang="en-US" altLang="en-US" dirty="0">
                <a:solidFill>
                  <a:schemeClr val="bg1"/>
                </a:solidFill>
                <a:hlinkClick r:id="rId2"/>
              </a:rPr>
              <a:t>Marshall Plan</a:t>
            </a:r>
            <a:endParaRPr lang="en-US" altLang="en-US" dirty="0">
              <a:solidFill>
                <a:schemeClr val="bg1"/>
              </a:solidFill>
            </a:endParaRPr>
          </a:p>
        </p:txBody>
      </p:sp>
      <p:pic>
        <p:nvPicPr>
          <p:cNvPr id="34820" name="Picture 4" descr="george_c_marshal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438033" y="943304"/>
            <a:ext cx="3033900" cy="3707523"/>
          </a:xfrm>
        </p:spPr>
      </p:pic>
    </p:spTree>
    <p:extLst>
      <p:ext uri="{BB962C8B-B14F-4D97-AF65-F5344CB8AC3E}">
        <p14:creationId xmlns:p14="http://schemas.microsoft.com/office/powerpoint/2010/main" val="2826420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0"/>
            <a:ext cx="8229600" cy="1143000"/>
          </a:xfrm>
        </p:spPr>
        <p:txBody>
          <a:bodyPr/>
          <a:lstStyle/>
          <a:p>
            <a:r>
              <a:rPr lang="en-US" altLang="en-US">
                <a:solidFill>
                  <a:srgbClr val="FF0000"/>
                </a:solidFill>
              </a:rPr>
              <a:t>Germany</a:t>
            </a:r>
          </a:p>
        </p:txBody>
      </p:sp>
      <p:sp>
        <p:nvSpPr>
          <p:cNvPr id="35843" name="Rectangle 3"/>
          <p:cNvSpPr>
            <a:spLocks noGrp="1" noChangeArrowheads="1"/>
          </p:cNvSpPr>
          <p:nvPr>
            <p:ph type="body" sz="half" idx="2"/>
          </p:nvPr>
        </p:nvSpPr>
        <p:spPr>
          <a:xfrm>
            <a:off x="6172200" y="1524000"/>
            <a:ext cx="4038600" cy="4648200"/>
          </a:xfrm>
        </p:spPr>
        <p:txBody>
          <a:bodyPr/>
          <a:lstStyle/>
          <a:p>
            <a:pPr>
              <a:lnSpc>
                <a:spcPct val="80000"/>
              </a:lnSpc>
            </a:pPr>
            <a:r>
              <a:rPr lang="en-US" altLang="en-US" sz="2400">
                <a:solidFill>
                  <a:schemeClr val="bg1"/>
                </a:solidFill>
              </a:rPr>
              <a:t>As part of the postwar division of Germany, the city of Berlin, located in Communist East Germany, was divided into West Berlin (capitalist) and East Berlin (Communist).</a:t>
            </a:r>
          </a:p>
          <a:p>
            <a:pPr>
              <a:lnSpc>
                <a:spcPct val="80000"/>
              </a:lnSpc>
              <a:buFontTx/>
              <a:buNone/>
            </a:pPr>
            <a:endParaRPr lang="en-US" altLang="en-US" sz="2400">
              <a:solidFill>
                <a:schemeClr val="bg1"/>
              </a:solidFill>
            </a:endParaRPr>
          </a:p>
        </p:txBody>
      </p:sp>
      <p:pic>
        <p:nvPicPr>
          <p:cNvPr id="35844" name="Picture 4" descr="east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4192588"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672b3f8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28575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73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rlin block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558" y="347005"/>
            <a:ext cx="7704084" cy="578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073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erlin_wall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1"/>
            <a:ext cx="8305800" cy="5491163"/>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title"/>
          </p:nvPr>
        </p:nvSpPr>
        <p:spPr/>
        <p:txBody>
          <a:bodyPr/>
          <a:lstStyle/>
          <a:p>
            <a:r>
              <a:rPr lang="en-US" altLang="en-US">
                <a:solidFill>
                  <a:schemeClr val="bg1"/>
                </a:solidFill>
              </a:rPr>
              <a:t>Early Division</a:t>
            </a:r>
          </a:p>
        </p:txBody>
      </p:sp>
    </p:spTree>
    <p:extLst>
      <p:ext uri="{BB962C8B-B14F-4D97-AF65-F5344CB8AC3E}">
        <p14:creationId xmlns:p14="http://schemas.microsoft.com/office/powerpoint/2010/main" val="195667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0" y="0"/>
            <a:ext cx="5105400" cy="1143000"/>
          </a:xfrm>
        </p:spPr>
        <p:txBody>
          <a:bodyPr/>
          <a:lstStyle/>
          <a:p>
            <a:r>
              <a:rPr lang="en-US" altLang="en-US" dirty="0">
                <a:solidFill>
                  <a:srgbClr val="FF0000"/>
                </a:solidFill>
              </a:rPr>
              <a:t>The Berlin </a:t>
            </a:r>
            <a:r>
              <a:rPr lang="en-US" altLang="en-US" dirty="0" smtClean="0">
                <a:solidFill>
                  <a:srgbClr val="FF0000"/>
                </a:solidFill>
              </a:rPr>
              <a:t>blockade</a:t>
            </a:r>
            <a:endParaRPr lang="en-US" altLang="en-US" dirty="0">
              <a:solidFill>
                <a:srgbClr val="FF0000"/>
              </a:solidFill>
            </a:endParaRPr>
          </a:p>
        </p:txBody>
      </p:sp>
      <p:sp>
        <p:nvSpPr>
          <p:cNvPr id="38916" name="Rectangle 4"/>
          <p:cNvSpPr>
            <a:spLocks noChangeArrowheads="1"/>
          </p:cNvSpPr>
          <p:nvPr/>
        </p:nvSpPr>
        <p:spPr bwMode="auto">
          <a:xfrm>
            <a:off x="6180083" y="709598"/>
            <a:ext cx="4803227"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FontTx/>
              <a:buChar char="•"/>
            </a:pPr>
            <a:r>
              <a:rPr lang="en-US" altLang="en-US" sz="2400" dirty="0">
                <a:solidFill>
                  <a:srgbClr val="FFFFFF"/>
                </a:solidFill>
              </a:rPr>
              <a:t>In June 1948, Stalin banned all shipments to West Berlin through East Germany, creating a blockade which threatened to cut off supplies to the city. No  food or electricity would be allowed to be supplied in the Western region.</a:t>
            </a:r>
          </a:p>
          <a:p>
            <a:pPr fontAlgn="base">
              <a:spcBef>
                <a:spcPct val="0"/>
              </a:spcBef>
              <a:spcAft>
                <a:spcPct val="0"/>
              </a:spcAft>
            </a:pPr>
            <a:endParaRPr lang="en-US" altLang="en-US" sz="2400" dirty="0">
              <a:solidFill>
                <a:srgbClr val="FFFFFF"/>
              </a:solidFill>
            </a:endParaRPr>
          </a:p>
          <a:p>
            <a:pPr fontAlgn="base">
              <a:spcBef>
                <a:spcPct val="0"/>
              </a:spcBef>
              <a:spcAft>
                <a:spcPct val="0"/>
              </a:spcAft>
              <a:buFontTx/>
              <a:buChar char="•"/>
            </a:pPr>
            <a:r>
              <a:rPr lang="en-US" altLang="en-US" sz="2400" smtClean="0">
                <a:solidFill>
                  <a:srgbClr val="FFFFFF"/>
                </a:solidFill>
              </a:rPr>
              <a:t>In </a:t>
            </a:r>
            <a:r>
              <a:rPr lang="en-US" altLang="en-US" sz="2400" dirty="0">
                <a:solidFill>
                  <a:srgbClr val="FFFFFF"/>
                </a:solidFill>
              </a:rPr>
              <a:t>the winter of </a:t>
            </a:r>
            <a:r>
              <a:rPr lang="en-US" altLang="en-US" sz="2400">
                <a:solidFill>
                  <a:srgbClr val="FFFFFF"/>
                </a:solidFill>
              </a:rPr>
              <a:t>1948-1949 </a:t>
            </a:r>
            <a:r>
              <a:rPr lang="en-US" altLang="en-US" sz="2400" smtClean="0">
                <a:solidFill>
                  <a:srgbClr val="FFFFFF"/>
                </a:solidFill>
              </a:rPr>
              <a:t>, </a:t>
            </a:r>
            <a:r>
              <a:rPr lang="en-US" altLang="en-US" sz="2400" dirty="0">
                <a:solidFill>
                  <a:srgbClr val="FFFFFF"/>
                </a:solidFill>
              </a:rPr>
              <a:t>Berliners found their stockpiles of food and coal gone. They chopped down all the trees in the city for fuel and scavenged garbage cans for food. </a:t>
            </a:r>
          </a:p>
          <a:p>
            <a:pPr fontAlgn="base">
              <a:spcBef>
                <a:spcPct val="0"/>
              </a:spcBef>
              <a:spcAft>
                <a:spcPct val="0"/>
              </a:spcAft>
            </a:pPr>
            <a:endParaRPr lang="en-US" altLang="en-US" sz="2800" dirty="0">
              <a:solidFill>
                <a:srgbClr val="FFFFFF"/>
              </a:solidFill>
            </a:endParaRPr>
          </a:p>
        </p:txBody>
      </p:sp>
      <p:pic>
        <p:nvPicPr>
          <p:cNvPr id="2050"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35"/>
          <a:stretch/>
        </p:blipFill>
        <p:spPr bwMode="auto">
          <a:xfrm>
            <a:off x="779408" y="924910"/>
            <a:ext cx="4523062" cy="522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979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6">
                                            <p:txEl>
                                              <p:pRg st="0" end="0"/>
                                            </p:txEl>
                                          </p:spTgt>
                                        </p:tgtEl>
                                        <p:attrNameLst>
                                          <p:attrName>style.visibility</p:attrName>
                                        </p:attrNameLst>
                                      </p:cBhvr>
                                      <p:to>
                                        <p:strVal val="visible"/>
                                      </p:to>
                                    </p:set>
                                    <p:animEffect transition="in" filter="blinds(horizontal)">
                                      <p:cBhvr>
                                        <p:cTn id="12" dur="500"/>
                                        <p:tgtEl>
                                          <p:spTgt spid="389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animEffect transition="in" filter="blinds(horizontal)">
                                      <p:cBhvr>
                                        <p:cTn id="17" dur="500"/>
                                        <p:tgtEl>
                                          <p:spTgt spid="389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theme/theme1.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546</Words>
  <Application>Microsoft Office PowerPoint</Application>
  <PresentationFormat>Widescreen</PresentationFormat>
  <Paragraphs>81</Paragraphs>
  <Slides>28</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Arial</vt:lpstr>
      <vt:lpstr>Biohazard Participants</vt:lpstr>
      <vt:lpstr>Calibri</vt:lpstr>
      <vt:lpstr>Calibri Light</vt:lpstr>
      <vt:lpstr>Comic Sans MS</vt:lpstr>
      <vt:lpstr>Showcard Gothic</vt:lpstr>
      <vt:lpstr>Times New Roman</vt:lpstr>
      <vt:lpstr>Wingdings</vt:lpstr>
      <vt:lpstr>Zymbols</vt:lpstr>
      <vt:lpstr>1_Default Design</vt:lpstr>
      <vt:lpstr>2_Default Design</vt:lpstr>
      <vt:lpstr>Office Theme</vt:lpstr>
      <vt:lpstr>3_Default Design</vt:lpstr>
      <vt:lpstr>PowerPoint Presentation</vt:lpstr>
      <vt:lpstr>22. Bell Work #11 23. Unit 2 Study Guide 24. Bell Work # 12 25. Truman Bio 26. Bell Work #13 27. Cold War Map  28. Bell Work #14 29. The Beginning of the Cold War 30. Bell Work #15 31. Problems Truman Faced 32. Bell Work #16 33. The Containment Policy    </vt:lpstr>
      <vt:lpstr>PowerPoint Presentation</vt:lpstr>
      <vt:lpstr>Containment</vt:lpstr>
      <vt:lpstr>The Marshall Plan</vt:lpstr>
      <vt:lpstr>Germany</vt:lpstr>
      <vt:lpstr>PowerPoint Presentation</vt:lpstr>
      <vt:lpstr>Early Division</vt:lpstr>
      <vt:lpstr>The Berlin blockade</vt:lpstr>
      <vt:lpstr>PowerPoint Presentation</vt:lpstr>
      <vt:lpstr>PowerPoint Presentation</vt:lpstr>
      <vt:lpstr>PowerPoint Presentation</vt:lpstr>
      <vt:lpstr>The Berlin Wall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NATO</vt:lpstr>
      <vt:lpstr>PowerPoint Presentation</vt:lpstr>
      <vt:lpstr>Warsaw Pact</vt:lpstr>
      <vt:lpstr>PowerPoint Presentation</vt:lpstr>
      <vt:lpstr>Your Last Task</vt:lpstr>
    </vt:vector>
  </TitlesOfParts>
  <Company>Salem-Keizer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Deanne Bello</dc:creator>
  <cp:lastModifiedBy>Deanne Bello</cp:lastModifiedBy>
  <cp:revision>26</cp:revision>
  <dcterms:created xsi:type="dcterms:W3CDTF">2015-10-22T15:53:35Z</dcterms:created>
  <dcterms:modified xsi:type="dcterms:W3CDTF">2018-10-19T14:33:44Z</dcterms:modified>
</cp:coreProperties>
</file>