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68" r:id="rId3"/>
    <p:sldId id="269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DDD44-2D91-42BE-9EC6-4EAF0EFC4AC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CFD87-FD17-46F5-A102-0949D0CA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5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49D0D-2CBE-4AE1-8B7D-4B34560377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7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CBC17-68DF-4984-9564-88BEC2632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653A92-9C67-4668-ADE2-6BD8DEBAB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EEE82-22A4-4C61-962A-B1129269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229-69EA-4C1E-82DE-483233C123D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EABF6-7D18-4457-87C6-749D154C1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9E815-01EA-46CF-9130-95681AD9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C2F6-B78A-4CFF-B4F4-C80C5388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66503-2E9F-46A4-ACFD-F49A1BC5B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8227F-DEF4-450B-8517-34445391C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59AED-2020-4B99-94B3-2F43A0E3F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229-69EA-4C1E-82DE-483233C123D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74EDD-15FF-44DA-8F45-8996EE89C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A9E81-88C8-44CF-B400-4C56900C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C2F6-B78A-4CFF-B4F4-C80C5388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FF1E0D-9A4A-419F-9227-0EC16F83B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64E0C6-0948-4D15-8EFC-8E074A16D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5B495-6875-48F1-A45C-C37566BB4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229-69EA-4C1E-82DE-483233C123D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1CD52-E060-4F01-BC82-A04B7B0DA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C034D-21E4-4577-AA75-493DF068A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C2F6-B78A-4CFF-B4F4-C80C5388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9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F7B5E-2FC9-4FC8-8DEE-41CA5B814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B5EEC-40AE-4DEA-8EBA-F5A0D0385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D6319-0C80-4B35-959C-483BFFCA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229-69EA-4C1E-82DE-483233C123D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FF9A0-5DD5-498A-90B8-8E210FF0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1D400-8684-40E8-8E4C-22058BDD1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C2F6-B78A-4CFF-B4F4-C80C5388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8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55D8E-186C-4F6C-A567-2F8D503F7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99E35-CCEE-40E9-B09F-BDAEAF93B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9E1DA-905D-4903-97A4-816A119F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229-69EA-4C1E-82DE-483233C123D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D1630-3200-41D0-8196-7D27F36B4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866CE-5582-440B-B55B-18F216048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C2F6-B78A-4CFF-B4F4-C80C5388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4AAE5-AB56-4F0D-96C2-62FB33548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8ECB4-6EF5-42A1-A41A-EDDC17B68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226A7-2E24-47BD-835D-1C34E3A02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D0F5B-F773-42A1-ACFD-6D0444163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229-69EA-4C1E-82DE-483233C123D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30268-7A21-4104-BFE3-EE7C43B7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3A7AF-146D-4C98-9BD3-F70FAAAB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C2F6-B78A-4CFF-B4F4-C80C5388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3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F5909-0AD0-4C5A-BE63-ECE649F38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9E5C9-6CA7-4448-8847-419F81325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C47F15-710D-4644-A0CA-23CAF0FD3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9E4EEF-ECA2-49ED-9E2D-EB358B1EF2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5341E4-CAE1-4198-A82A-FB2FE40BD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8B5C60-E127-4B6E-BB89-F3A518BE7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229-69EA-4C1E-82DE-483233C123D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E6DF20-03B8-4E80-82F6-C8A02A573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6B32A9-A4B1-4C37-AB50-4C27A3005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C2F6-B78A-4CFF-B4F4-C80C5388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0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7605F-C036-4E12-B32C-16B6564CC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D227E9-8450-4CE3-9A72-27E5D23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229-69EA-4C1E-82DE-483233C123D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9613FB-D13B-4D64-B8AF-8AC0FBF18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6F7962-59A6-426F-9F24-BE4687C3B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C2F6-B78A-4CFF-B4F4-C80C5388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5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20BDF5-0EBC-4D16-BA22-F964F0FDA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229-69EA-4C1E-82DE-483233C123D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4009DA-4DBE-494C-A360-88E3B5D54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64451-BAE7-4C7F-A1C7-C0F3A029E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C2F6-B78A-4CFF-B4F4-C80C5388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8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0B17B-A58E-4F31-BD68-88FBE8CD6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AE18-0D34-4399-BF8E-E3204BC05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BED88-BFDE-42AB-88FA-E7D3CB362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B5180-4882-4C71-ADF0-D4BD3E063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229-69EA-4C1E-82DE-483233C123D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40037-4F54-45E1-ABB3-A39D6BA0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7913F-C314-4E74-A705-A948BA2C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C2F6-B78A-4CFF-B4F4-C80C5388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9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624F5-3469-443C-BBBC-9BC09C97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A6EECD-5B47-4BF1-975B-E74388FBB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E4758-C5C7-4437-A052-0E1BD1D41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B3EB6-E00B-48CD-93EF-B48B31DB3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229-69EA-4C1E-82DE-483233C123D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B3204-C013-4130-B263-6C78A56C9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E658A-5CF0-42C7-8C8C-0E0B9343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C2F6-B78A-4CFF-B4F4-C80C5388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8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32EFF4-96B7-4BF9-873A-500B91C6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EC946-62AC-46EA-AD99-F6714D281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B7D18-6EA5-4CDE-B1CF-A314F173E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41229-69EA-4C1E-82DE-483233C123D9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B4E84-09E3-4B07-8265-7F2024EF5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D34FA-D6C7-438D-9D8D-C3780A212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3C2F6-B78A-4CFF-B4F4-C80C5388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8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>
            <a:extLst>
              <a:ext uri="{FF2B5EF4-FFF2-40B4-BE49-F238E27FC236}">
                <a16:creationId xmlns:a16="http://schemas.microsoft.com/office/drawing/2014/main" id="{63FD0F87-8E77-4F51-9227-175352AE7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>
              <a:latin typeface="Georgia" panose="02040502050405020303" pitchFamily="18" charset="0"/>
            </a:endParaRPr>
          </a:p>
        </p:txBody>
      </p:sp>
      <p:sp>
        <p:nvSpPr>
          <p:cNvPr id="3075" name="Rectangle 10">
            <a:extLst>
              <a:ext uri="{FF2B5EF4-FFF2-40B4-BE49-F238E27FC236}">
                <a16:creationId xmlns:a16="http://schemas.microsoft.com/office/drawing/2014/main" id="{14AF8BBD-0212-4F05-8FF5-BE2764514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132013"/>
            <a:ext cx="4008438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200" dirty="0">
                <a:solidFill>
                  <a:srgbClr val="2B4CA8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Divide notes into 3 “chunks” of information that go together.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2B4CA8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3076" name="Picture 11">
            <a:extLst>
              <a:ext uri="{FF2B5EF4-FFF2-40B4-BE49-F238E27FC236}">
                <a16:creationId xmlns:a16="http://schemas.microsoft.com/office/drawing/2014/main" id="{FB535578-6E9A-40BA-9219-34425D7D1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2187575"/>
            <a:ext cx="251301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7" name="Straight Connector 2">
            <a:extLst>
              <a:ext uri="{FF2B5EF4-FFF2-40B4-BE49-F238E27FC236}">
                <a16:creationId xmlns:a16="http://schemas.microsoft.com/office/drawing/2014/main" id="{6875AA3E-3676-45FE-B93D-5A2E076CCD7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72175" y="3429000"/>
            <a:ext cx="2484438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8" name="Straight Connector 7">
            <a:extLst>
              <a:ext uri="{FF2B5EF4-FFF2-40B4-BE49-F238E27FC236}">
                <a16:creationId xmlns:a16="http://schemas.microsoft.com/office/drawing/2014/main" id="{6FE40113-2344-40A5-A19C-0A2E336CDE9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43600" y="4114800"/>
            <a:ext cx="2513013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6">
            <a:extLst>
              <a:ext uri="{FF2B5EF4-FFF2-40B4-BE49-F238E27FC236}">
                <a16:creationId xmlns:a16="http://schemas.microsoft.com/office/drawing/2014/main" id="{5BC08520-9D7A-4638-B619-578FD1700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713" y="944563"/>
            <a:ext cx="3194050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latin typeface="Georgia" panose="02040502050405020303" pitchFamily="18" charset="0"/>
              </a:rPr>
              <a:t>On B.W. 9/16</a:t>
            </a:r>
          </a:p>
        </p:txBody>
      </p:sp>
      <p:sp>
        <p:nvSpPr>
          <p:cNvPr id="4099" name="Rectangle 10">
            <a:extLst>
              <a:ext uri="{FF2B5EF4-FFF2-40B4-BE49-F238E27FC236}">
                <a16:creationId xmlns:a16="http://schemas.microsoft.com/office/drawing/2014/main" id="{C9EB627F-B967-49C2-AEFA-858DDB454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20875"/>
            <a:ext cx="66516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57300" indent="-5143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200" dirty="0">
                <a:solidFill>
                  <a:srgbClr val="2B4CA8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Write a test a question for each chunk of notes.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3200" dirty="0">
                <a:solidFill>
                  <a:srgbClr val="2B4CA8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The questions should be higher level.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3200" dirty="0">
                <a:solidFill>
                  <a:srgbClr val="2B4CA8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If you can answer this question you will understand the main idea of the chunk.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3200" dirty="0">
              <a:solidFill>
                <a:srgbClr val="2B4CA8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1619CA0-9A06-4E10-8F7B-37F6F5B77FDB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76200"/>
          <a:ext cx="10668000" cy="6691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>
                  <a:extLst>
                    <a:ext uri="{9D8B030D-6E8A-4147-A177-3AD203B41FA5}">
                      <a16:colId xmlns:a16="http://schemas.microsoft.com/office/drawing/2014/main" val="2952052184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698333761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614165932"/>
                    </a:ext>
                  </a:extLst>
                </a:gridCol>
              </a:tblGrid>
              <a:tr h="930378">
                <a:tc gridSpan="3"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tx1"/>
                          </a:solidFill>
                        </a:rPr>
                        <a:t>Costa’s Level of thinking</a:t>
                      </a:r>
                    </a:p>
                  </a:txBody>
                  <a:tcPr marL="68579" marR="68579" marT="34296" marB="34296" anchor="ctr"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895153"/>
                  </a:ext>
                </a:extLst>
              </a:tr>
              <a:tr h="55630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1- Gathering</a:t>
                      </a:r>
                    </a:p>
                  </a:txBody>
                  <a:tcPr marL="68579" marR="68579" marT="34296" marB="34296"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2- Processing</a:t>
                      </a:r>
                    </a:p>
                  </a:txBody>
                  <a:tcPr marL="68579" marR="68579" marT="34296" marB="34296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3- Applying</a:t>
                      </a:r>
                    </a:p>
                  </a:txBody>
                  <a:tcPr marL="68579" marR="68579" marT="34296" marB="34296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73349"/>
                  </a:ext>
                </a:extLst>
              </a:tr>
              <a:tr h="74664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/>
                        <a:t>On the Page</a:t>
                      </a:r>
                    </a:p>
                  </a:txBody>
                  <a:tcPr marL="68579" marR="68579" marT="34296" marB="34296"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/>
                        <a:t>Between</a:t>
                      </a:r>
                      <a:r>
                        <a:rPr lang="en-US" sz="3200" i="1" baseline="0" dirty="0"/>
                        <a:t> the Lines</a:t>
                      </a:r>
                      <a:endParaRPr lang="en-US" sz="3200" i="1" dirty="0"/>
                    </a:p>
                  </a:txBody>
                  <a:tcPr marL="68579" marR="68579" marT="34296" marB="34296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/>
                        <a:t>Off the Page</a:t>
                      </a:r>
                    </a:p>
                  </a:txBody>
                  <a:tcPr marL="68579" marR="68579" marT="34296" marB="34296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775694"/>
                  </a:ext>
                </a:extLst>
              </a:tr>
              <a:tr h="445799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Complete</a:t>
                      </a:r>
                    </a:p>
                    <a:p>
                      <a:pPr algn="ctr"/>
                      <a:r>
                        <a:rPr lang="en-US" sz="3200" b="1" dirty="0"/>
                        <a:t>Identify</a:t>
                      </a:r>
                    </a:p>
                    <a:p>
                      <a:pPr algn="ctr"/>
                      <a:r>
                        <a:rPr lang="en-US" sz="3200" b="1" dirty="0"/>
                        <a:t>Recite</a:t>
                      </a:r>
                    </a:p>
                    <a:p>
                      <a:pPr algn="ctr"/>
                      <a:r>
                        <a:rPr lang="en-US" sz="3200" b="1" dirty="0"/>
                        <a:t>Define</a:t>
                      </a:r>
                    </a:p>
                    <a:p>
                      <a:pPr algn="ctr"/>
                      <a:r>
                        <a:rPr lang="en-US" sz="3200" b="1" dirty="0"/>
                        <a:t>List</a:t>
                      </a:r>
                      <a:endParaRPr lang="en-US" sz="3200" b="1" baseline="0" dirty="0"/>
                    </a:p>
                    <a:p>
                      <a:pPr algn="ctr"/>
                      <a:r>
                        <a:rPr lang="en-US" sz="3200" b="1" baseline="0" dirty="0"/>
                        <a:t>Select</a:t>
                      </a:r>
                    </a:p>
                    <a:p>
                      <a:pPr algn="ctr"/>
                      <a:r>
                        <a:rPr lang="en-US" sz="3200" b="1" baseline="0" dirty="0"/>
                        <a:t>Describe</a:t>
                      </a:r>
                    </a:p>
                    <a:p>
                      <a:pPr algn="ctr"/>
                      <a:r>
                        <a:rPr lang="en-US" sz="3200" b="1" baseline="0" dirty="0"/>
                        <a:t>Observe</a:t>
                      </a:r>
                      <a:endParaRPr lang="en-US" sz="3200" b="1" dirty="0"/>
                    </a:p>
                  </a:txBody>
                  <a:tcPr marL="68579" marR="68579" marT="34296" marB="34296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Compare</a:t>
                      </a:r>
                    </a:p>
                    <a:p>
                      <a:pPr algn="ctr"/>
                      <a:r>
                        <a:rPr lang="en-US" sz="3200" b="1" dirty="0"/>
                        <a:t>Sort</a:t>
                      </a:r>
                    </a:p>
                    <a:p>
                      <a:pPr algn="ctr"/>
                      <a:r>
                        <a:rPr lang="en-US" sz="3200" b="1" dirty="0"/>
                        <a:t>Infer</a:t>
                      </a:r>
                    </a:p>
                    <a:p>
                      <a:pPr algn="ctr"/>
                      <a:r>
                        <a:rPr lang="en-US" sz="3200" b="1" dirty="0"/>
                        <a:t>Contrast</a:t>
                      </a:r>
                    </a:p>
                    <a:p>
                      <a:pPr algn="ctr"/>
                      <a:r>
                        <a:rPr lang="en-US" sz="3200" b="1" dirty="0"/>
                        <a:t>Distinguish</a:t>
                      </a:r>
                    </a:p>
                    <a:p>
                      <a:pPr algn="ctr"/>
                      <a:r>
                        <a:rPr lang="en-US" sz="3200" b="1" dirty="0"/>
                        <a:t>Analyze</a:t>
                      </a:r>
                    </a:p>
                    <a:p>
                      <a:pPr algn="ctr"/>
                      <a:r>
                        <a:rPr lang="en-US" sz="3200" b="1" dirty="0"/>
                        <a:t>Classify</a:t>
                      </a:r>
                    </a:p>
                    <a:p>
                      <a:pPr algn="ctr"/>
                      <a:r>
                        <a:rPr lang="en-US" sz="3200" b="1" dirty="0"/>
                        <a:t>Explain</a:t>
                      </a:r>
                      <a:r>
                        <a:rPr lang="en-US" sz="3200" b="1" baseline="0" dirty="0"/>
                        <a:t> (Why)</a:t>
                      </a:r>
                      <a:endParaRPr lang="en-US" sz="3200" b="1" dirty="0"/>
                    </a:p>
                  </a:txBody>
                  <a:tcPr marL="68579" marR="68579" marT="34296" marB="34296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Evaluate</a:t>
                      </a:r>
                    </a:p>
                    <a:p>
                      <a:pPr algn="ctr"/>
                      <a:r>
                        <a:rPr lang="en-US" sz="3200" b="1" dirty="0"/>
                        <a:t>Judge</a:t>
                      </a:r>
                    </a:p>
                    <a:p>
                      <a:pPr algn="ctr"/>
                      <a:r>
                        <a:rPr lang="en-US" sz="3200" b="1" dirty="0"/>
                        <a:t>If/Then</a:t>
                      </a:r>
                    </a:p>
                    <a:p>
                      <a:pPr algn="ctr"/>
                      <a:r>
                        <a:rPr lang="en-US" sz="3200" b="1" dirty="0"/>
                        <a:t>Generalize</a:t>
                      </a:r>
                    </a:p>
                    <a:p>
                      <a:pPr algn="ctr"/>
                      <a:r>
                        <a:rPr lang="en-US" sz="3200" b="1" dirty="0"/>
                        <a:t>Predict</a:t>
                      </a:r>
                    </a:p>
                    <a:p>
                      <a:pPr algn="ctr"/>
                      <a:r>
                        <a:rPr lang="en-US" sz="3200" b="1" dirty="0"/>
                        <a:t>Hypothesize</a:t>
                      </a:r>
                    </a:p>
                    <a:p>
                      <a:pPr algn="ctr"/>
                      <a:r>
                        <a:rPr lang="en-US" sz="3200" b="1" dirty="0"/>
                        <a:t>Imagine</a:t>
                      </a:r>
                    </a:p>
                    <a:p>
                      <a:pPr algn="ctr"/>
                      <a:r>
                        <a:rPr lang="en-US" sz="3200" b="1" dirty="0"/>
                        <a:t>Speculate</a:t>
                      </a:r>
                    </a:p>
                    <a:p>
                      <a:pPr algn="ctr"/>
                      <a:r>
                        <a:rPr lang="en-US" sz="3200" b="1" dirty="0" err="1"/>
                        <a:t>Forcast</a:t>
                      </a:r>
                      <a:endParaRPr lang="en-US" sz="3200" b="1" dirty="0"/>
                    </a:p>
                  </a:txBody>
                  <a:tcPr marL="68579" marR="68579" marT="34296" marB="34296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5256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E50AD6B7-17FB-4E06-BF44-CAC1D97B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762000"/>
            <a:ext cx="5915025" cy="48736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alt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081CB-812B-49C8-BB42-59700B489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219200"/>
            <a:ext cx="10439400" cy="1401763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25" b="1" dirty="0">
              <a:solidFill>
                <a:srgbClr val="0070C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dirty="0">
                <a:solidFill>
                  <a:srgbClr val="0070C0"/>
                </a:solidFill>
              </a:rPr>
              <a:t>Answer on Page 5 of your Notebook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200" b="1" i="1" u="sng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800" b="1" u="sng" dirty="0"/>
          </a:p>
        </p:txBody>
      </p:sp>
      <p:sp>
        <p:nvSpPr>
          <p:cNvPr id="2052" name="Content Placeholder 2">
            <a:extLst>
              <a:ext uri="{FF2B5EF4-FFF2-40B4-BE49-F238E27FC236}">
                <a16:creationId xmlns:a16="http://schemas.microsoft.com/office/drawing/2014/main" id="{0018EF9F-1E9E-4EC7-AE64-29A672E031F9}"/>
              </a:ext>
            </a:extLst>
          </p:cNvPr>
          <p:cNvSpPr txBox="1">
            <a:spLocks/>
          </p:cNvSpPr>
          <p:nvPr/>
        </p:nvSpPr>
        <p:spPr bwMode="auto">
          <a:xfrm>
            <a:off x="762000" y="24384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Create two comic strips</a:t>
            </a:r>
          </a:p>
          <a:p>
            <a:pPr defTabSz="914400" eaLnBrk="1" hangingPunct="1">
              <a:buFontTx/>
              <a:buNone/>
            </a:pPr>
            <a:r>
              <a:rPr lang="en-US" altLang="en-US" b="1"/>
              <a:t>#1: Marx’s 5 step theory</a:t>
            </a:r>
          </a:p>
          <a:p>
            <a:pPr defTabSz="914400" eaLnBrk="1" hangingPunct="1">
              <a:buFontTx/>
              <a:buNone/>
            </a:pPr>
            <a:r>
              <a:rPr lang="en-US" altLang="en-US" b="1"/>
              <a:t>#2: Lenin’s 5 step Theory</a:t>
            </a:r>
          </a:p>
          <a:p>
            <a:pPr lvl="1" defTabSz="914400" eaLnBrk="1" hangingPunct="1"/>
            <a:endParaRPr lang="en-US" altLang="en-US" b="1"/>
          </a:p>
          <a:p>
            <a:pPr lvl="1" defTabSz="914400" eaLnBrk="1" hangingPunct="1"/>
            <a:r>
              <a:rPr lang="en-US" altLang="en-US" b="1"/>
              <a:t>Remember: The largest thing in the picture is the most powerful.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Widescreen</PresentationFormat>
  <Paragraphs>45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Office Theme</vt:lpstr>
      <vt:lpstr>PowerPoint Presentation</vt:lpstr>
      <vt:lpstr>On B.W. 9/16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Ackerman</dc:creator>
  <cp:lastModifiedBy>Patrick Ackerman</cp:lastModifiedBy>
  <cp:revision>1</cp:revision>
  <dcterms:created xsi:type="dcterms:W3CDTF">2019-09-16T20:10:18Z</dcterms:created>
  <dcterms:modified xsi:type="dcterms:W3CDTF">2019-09-16T20:10:58Z</dcterms:modified>
</cp:coreProperties>
</file>