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9144000"/>
  <p:notesSz cx="6858000" cy="9144000"/>
  <p:embeddedFontLst>
    <p:embeddedFont>
      <p:font typeface="Constantia"/>
      <p:regular r:id="rId8"/>
      <p:bold r:id="rId9"/>
      <p:italic r:id="rId10"/>
      <p:boldItalic r:id="rId11"/>
    </p:embeddedFont>
    <p:embeddedFont>
      <p:font typeface="Source Sans Pr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nstantia-boldItalic.fntdata"/><Relationship Id="rId10" Type="http://schemas.openxmlformats.org/officeDocument/2006/relationships/font" Target="fonts/Constantia-italic.fntdata"/><Relationship Id="rId13" Type="http://schemas.openxmlformats.org/officeDocument/2006/relationships/font" Target="fonts/SourceSansPro-bold.fntdata"/><Relationship Id="rId12" Type="http://schemas.openxmlformats.org/officeDocument/2006/relationships/font" Target="fonts/SourceSansPr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Constantia-bold.fntdata"/><Relationship Id="rId15" Type="http://schemas.openxmlformats.org/officeDocument/2006/relationships/font" Target="fonts/SourceSansPro-boldItalic.fntdata"/><Relationship Id="rId14" Type="http://schemas.openxmlformats.org/officeDocument/2006/relationships/font" Target="fonts/SourceSansPr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Constanti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7344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25755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49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49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49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49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49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7344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25755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49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49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49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49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49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 rot="5400000">
            <a:off x="2759337" y="822961"/>
            <a:ext cx="3603812" cy="6196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7344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25755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49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49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49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49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49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7344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25755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49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49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49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49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49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7344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25755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49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49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49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49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49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hape 3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9" name="Shape 3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1" name="Shape 41"/>
          <p:cNvSpPr/>
          <p:nvPr/>
        </p:nvSpPr>
        <p:spPr>
          <a:xfrm rot="10800000">
            <a:off x="891821" y="5617774"/>
            <a:ext cx="7382935" cy="53721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C:\Users\Administrator\Desktop\Pushpin Dev\Assets\pushpinLeft.png" id="44" name="Shape 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769586" y="702027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45" name="Shape 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7855639" y="749680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b="0" i="0" sz="4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b="0" i="0" sz="2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6770676" y="535759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1174044" y="5357592"/>
            <a:ext cx="50348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213930" y="535759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b="0" i="0" sz="4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b="1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1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b="1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1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Shape 64"/>
          <p:cNvSpPr txBox="1"/>
          <p:nvPr>
            <p:ph idx="3" type="body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7344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25755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49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49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49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49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49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4" type="body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7344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25755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49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49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49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49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49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0" type="dt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hape 7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" name="Shape 7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4" name="Shape 74"/>
          <p:cNvSpPr/>
          <p:nvPr/>
        </p:nvSpPr>
        <p:spPr>
          <a:xfrm rot="10800000">
            <a:off x="632177" y="6058038"/>
            <a:ext cx="7721601" cy="53721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Shape 7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Shape 7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Shape 77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Shape 78"/>
          <p:cNvSpPr/>
          <p:nvPr/>
        </p:nvSpPr>
        <p:spPr>
          <a:xfrm rot="-60000">
            <a:off x="749808" y="576072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C:\Users\Administrator\Desktop\Pushpin Dev\Assets\pushpinLeft.png"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171" y="293911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80" name="Shape 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79853" y="333123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7345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2575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49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04164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Char char="O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65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365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365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365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b="0" i="0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 rot="60000">
            <a:off x="6341698" y="588567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 rot="-60000">
            <a:off x="914554" y="5829261"/>
            <a:ext cx="35226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 rot="60000">
            <a:off x="7557313" y="589696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Shape 8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9" name="Shape 8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1" name="Shape 91"/>
          <p:cNvSpPr/>
          <p:nvPr/>
        </p:nvSpPr>
        <p:spPr>
          <a:xfrm rot="10800000">
            <a:off x="632177" y="6058038"/>
            <a:ext cx="7721601" cy="53721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Shape 92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Shape 93"/>
          <p:cNvSpPr/>
          <p:nvPr/>
        </p:nvSpPr>
        <p:spPr>
          <a:xfrm rot="-60000">
            <a:off x="745058" y="575769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Shape 94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Shape 95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C:\Users\Administrator\Desktop\Pushpin Dev\Assets\pushpinLeft.png"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171" y="293911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79853" y="333123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Shape 99"/>
          <p:cNvSpPr/>
          <p:nvPr>
            <p:ph idx="2" type="pic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cap="rnd" cmpd="sng" w="101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b="0" i="0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 rot="60000">
            <a:off x="6345936" y="5888737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 rot="-60000">
            <a:off x="914569" y="5831037"/>
            <a:ext cx="33190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 rot="60000">
            <a:off x="7562089" y="5900026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Shap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" name="Shape 9"/>
          <p:cNvSpPr/>
          <p:nvPr/>
        </p:nvSpPr>
        <p:spPr>
          <a:xfrm rot="10800000">
            <a:off x="628650" y="6069330"/>
            <a:ext cx="7920991" cy="53721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C:\Users\Administrator\Desktop\Pushpin Dev\Assets\pushpinLeft.png"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543806" y="273049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3" name="Shape 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8115285" y="298123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7344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25755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49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49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49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49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49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</a:pPr>
            <a:r>
              <a:rPr lang="en-US"/>
              <a:t>Cerebral Cortex</a:t>
            </a:r>
            <a:endParaRPr b="0" i="0" sz="4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140" lvl="0" marL="457200" marR="0" rtl="0" algn="l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Quiz</a:t>
            </a:r>
            <a:endParaRPr/>
          </a:p>
          <a:p>
            <a:pPr indent="-358140" lvl="0" marL="457200" marR="0" rtl="0" algn="l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Brain Hats!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O"/>
            </a:pPr>
            <a:r>
              <a:rPr lang="en-US"/>
              <a:t>Identify the various regions of the cerebral cortex and explain its basic function. </a:t>
            </a:r>
            <a:endParaRPr b="0" i="0" sz="2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Good Morning!</a:t>
            </a:r>
            <a:endParaRPr b="0" i="0" sz="4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528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ourgette"/>
              <a:buChar char="O"/>
            </a:pPr>
            <a:r>
              <a:rPr b="1" i="0" lang="en-US" sz="3000" u="none" cap="none" strike="noStrike">
                <a:solidFill>
                  <a:srgbClr val="FF0000"/>
                </a:solidFill>
              </a:rPr>
              <a:t>HW: Module</a:t>
            </a:r>
            <a:r>
              <a:rPr b="1" lang="en-US" sz="3000">
                <a:solidFill>
                  <a:srgbClr val="FF0000"/>
                </a:solidFill>
              </a:rPr>
              <a:t> 13</a:t>
            </a:r>
            <a:endParaRPr b="1" sz="3000">
              <a:solidFill>
                <a:srgbClr val="FF0000"/>
              </a:solidFill>
            </a:endParaRPr>
          </a:p>
          <a:p>
            <a:pPr indent="-33528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urgette"/>
              <a:buChar char="O"/>
            </a:pPr>
            <a:r>
              <a:rPr lang="en-US" sz="3000">
                <a:solidFill>
                  <a:srgbClr val="000000"/>
                </a:solidFill>
              </a:rPr>
              <a:t>Upcoming: </a:t>
            </a:r>
            <a:endParaRPr sz="3000">
              <a:solidFill>
                <a:srgbClr val="000000"/>
              </a:solidFill>
            </a:endParaRPr>
          </a:p>
          <a:p>
            <a:pPr indent="-311150" lvl="2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O"/>
            </a:pPr>
            <a:r>
              <a:rPr lang="en-US" sz="3000">
                <a:solidFill>
                  <a:srgbClr val="000000"/>
                </a:solidFill>
              </a:rPr>
              <a:t>Tuesday: Module 13 and 14 in class - Homework Module 15</a:t>
            </a:r>
            <a:endParaRPr sz="3000">
              <a:solidFill>
                <a:srgbClr val="000000"/>
              </a:solidFill>
            </a:endParaRPr>
          </a:p>
          <a:p>
            <a:pPr indent="-311150" lvl="2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O"/>
            </a:pPr>
            <a:r>
              <a:rPr lang="en-US" sz="3000">
                <a:solidFill>
                  <a:srgbClr val="000000"/>
                </a:solidFill>
              </a:rPr>
              <a:t>Wednesday: PSAT Day (No class) </a:t>
            </a:r>
            <a:endParaRPr sz="3000">
              <a:solidFill>
                <a:srgbClr val="000000"/>
              </a:solidFill>
            </a:endParaRPr>
          </a:p>
          <a:p>
            <a:pPr indent="-311150" lvl="2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O"/>
            </a:pPr>
            <a:r>
              <a:rPr lang="en-US" sz="3000">
                <a:solidFill>
                  <a:srgbClr val="000000"/>
                </a:solidFill>
              </a:rPr>
              <a:t>Thursday: Unit 3 Exam 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Brain Hat</a:t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1473740" y="1885157"/>
            <a:ext cx="6196500" cy="3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8140" lvl="0" marL="45720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Frontal Lobe (add cerebral cortex to this)</a:t>
            </a:r>
            <a:endParaRPr/>
          </a:p>
          <a:p>
            <a:pPr indent="-358140" lvl="0" marL="45720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Parietal Lobe</a:t>
            </a:r>
            <a:endParaRPr/>
          </a:p>
          <a:p>
            <a:pPr indent="-358140" lvl="0" marL="45720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Temporal Lobe</a:t>
            </a:r>
            <a:endParaRPr/>
          </a:p>
          <a:p>
            <a:pPr indent="-358140" lvl="0" marL="45720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Occipital Lobe </a:t>
            </a:r>
            <a:endParaRPr/>
          </a:p>
          <a:p>
            <a:pPr indent="-358140" lvl="0" marL="45720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Motor Function Area (Motor Cortex)</a:t>
            </a:r>
            <a:endParaRPr/>
          </a:p>
          <a:p>
            <a:pPr indent="-358140" lvl="0" marL="45720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Prefrontal Cortex</a:t>
            </a:r>
            <a:endParaRPr/>
          </a:p>
          <a:p>
            <a:pPr indent="-358140" lvl="0" marL="45720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Broca's</a:t>
            </a:r>
            <a:r>
              <a:rPr lang="en-US"/>
              <a:t> Area (Left hemisphere only)</a:t>
            </a:r>
            <a:endParaRPr/>
          </a:p>
          <a:p>
            <a:pPr indent="-358140" lvl="0" marL="45720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Wernicke’s Area </a:t>
            </a:r>
            <a:endParaRPr/>
          </a:p>
          <a:p>
            <a:pPr indent="-358140" lvl="0" marL="45720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Corpus </a:t>
            </a:r>
            <a:r>
              <a:rPr lang="en-US"/>
              <a:t>Callosum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ushpin">
  <a:themeElements>
    <a:clrScheme name="Plaza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