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8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7010400" cy="9296400"/>
  <p:embeddedFontLs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30 min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monozygotic</a:t>
            </a:r>
            <a:endParaRPr/>
          </a:p>
          <a:p>
            <a:pPr marL="0" indent="0">
              <a:buNone/>
            </a:pPr>
            <a:r>
              <a:rPr lang="en-US"/>
              <a:t>mono-zy-go-tic</a:t>
            </a:r>
            <a:endParaRPr/>
          </a:p>
          <a:p>
            <a:pPr marL="0" indent="0">
              <a:buNone/>
            </a:pPr>
            <a:r>
              <a:rPr lang="en-US"/>
              <a:t>di-zy-go-tic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-US"/>
              <a:t>Identical twins share extremely similar DNA structure - interesting thing about fingerprints. Fingerprints will differ depending on distance of umbilical cords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Things the twins had in common:</a:t>
            </a:r>
            <a:endParaRPr dirty="0"/>
          </a:p>
          <a:p>
            <a:pPr marL="0" indent="0">
              <a:buNone/>
            </a:pPr>
            <a:r>
              <a:rPr lang="en-US" dirty="0"/>
              <a:t>-married and divorced women named Linda</a:t>
            </a:r>
            <a:endParaRPr dirty="0"/>
          </a:p>
          <a:p>
            <a:pPr marL="0" indent="0">
              <a:buNone/>
            </a:pPr>
            <a:r>
              <a:rPr lang="en-US" dirty="0"/>
              <a:t>-second marriages with women named Betty. </a:t>
            </a:r>
            <a:endParaRPr dirty="0"/>
          </a:p>
          <a:p>
            <a:pPr marL="0" indent="0">
              <a:buNone/>
            </a:pPr>
            <a:r>
              <a:rPr lang="en-US" dirty="0"/>
              <a:t>-police training and worked part-time with law enforcement agencies</a:t>
            </a:r>
            <a:endParaRPr dirty="0"/>
          </a:p>
          <a:p>
            <a:pPr marL="0" indent="0">
              <a:buNone/>
            </a:pPr>
            <a:r>
              <a:rPr lang="en-US" dirty="0"/>
              <a:t>-childhood pets named Toy</a:t>
            </a:r>
            <a:endParaRPr dirty="0"/>
          </a:p>
          <a:p>
            <a:pPr marL="0" indent="0">
              <a:buNone/>
            </a:pPr>
            <a:r>
              <a:rPr lang="en-US" dirty="0"/>
              <a:t>-identical drinking and smoking patterns</a:t>
            </a:r>
            <a:endParaRPr dirty="0"/>
          </a:p>
          <a:p>
            <a:pPr marL="0" indent="0">
              <a:buNone/>
            </a:pPr>
            <a:r>
              <a:rPr lang="en-US" dirty="0"/>
              <a:t>-chewed their fingernails to the nub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en-US" dirty="0"/>
              <a:t>How can some of these be explained? Culture could have something to do with it. Think: popular names at the time etc. 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0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3" name="Shape 43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" name="Shape 48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86" y="702027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639" y="749680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Shape 7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Shape 96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5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Shape 12" descr="C:\Users\Administrator\Desktop\Pushpin Dev\Assets\pushpinLeft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435684">
            <a:off x="543806" y="273049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C:\Users\Administrator\Desktop\Pushpin Dev\Assets\pushpinLeft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4096196">
            <a:off x="8115285" y="298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zLEd70n5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ocelyne_bloch_the_brain_may_be_able_to_repair_itself_with_hel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LzP1VCAN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wfYbgdo8e-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NVIWMC7f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8zsSxrlIR_c" TargetMode="External"/><Relationship Id="rId4" Type="http://schemas.openxmlformats.org/officeDocument/2006/relationships/hyperlink" Target="https://youtu.be/_aCCsRCw78g?t=1m19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UzqLeC6XT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lang="en-US"/>
              <a:t>The Brain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O"/>
            </a:pPr>
            <a:r>
              <a:rPr lang="en-US"/>
              <a:t>The Brain Lobes - Review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Phineas Gage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Neurogenesis/Plasticity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Designer Babies 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Molecular Genetics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Split Brain  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Finish Brain Hats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dirty="0"/>
              <a:t>Identify the various regions of the cerebral cortex and explain its basic functions</a:t>
            </a:r>
          </a:p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dirty="0">
                <a:solidFill>
                  <a:srgbClr val="FF0000"/>
                </a:solidFill>
              </a:rPr>
              <a:t>HW:  Study for exam</a:t>
            </a:r>
          </a:p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lang="en-US" sz="2400" b="0" i="0" u="none" strike="noStrike" cap="non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*Exam is next class. 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 only  </a:t>
            </a:r>
            <a:endParaRPr sz="2400" b="0" i="0" u="none" strike="noStrike" cap="non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Phineas Gage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73850" y="1735150"/>
            <a:ext cx="3115200" cy="4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First look at the frontal lobe and personality</a:t>
            </a: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Phineas Gage Video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501" y="1948998"/>
            <a:ext cx="3490300" cy="41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225" y="3016796"/>
            <a:ext cx="1830625" cy="25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65500" y="803825"/>
            <a:ext cx="74130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Neurogenesis/Neuroplasticity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095026" y="2119263"/>
            <a:ext cx="36993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Neurogenesis - the brain's ability to generate new brain cells </a:t>
            </a:r>
            <a:endParaRPr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Neuroplasticity - brain is flexible and can change. </a:t>
            </a: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Ted Talk: The Brain May Be Able to Repair Itself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425" y="3054394"/>
            <a:ext cx="3292950" cy="185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13 Review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38" y="1809750"/>
            <a:ext cx="8646538" cy="389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-762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Divided Brain</a:t>
            </a:r>
            <a:b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Splitting the Brain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175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297500" y="1161725"/>
            <a:ext cx="75321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Essential Question: Why do people commit atrocities?</a:t>
            </a:r>
            <a:endParaRPr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25" name="Shape 225"/>
          <p:cNvGraphicFramePr/>
          <p:nvPr>
            <p:extLst>
              <p:ext uri="{D42A27DB-BD31-4B8C-83A1-F6EECF244321}">
                <p14:modId xmlns:p14="http://schemas.microsoft.com/office/powerpoint/2010/main" val="3841080508"/>
              </p:ext>
            </p:extLst>
          </p:nvPr>
        </p:nvGraphicFramePr>
        <p:xfrm>
          <a:off x="1434353" y="3155676"/>
          <a:ext cx="7248697" cy="20537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29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4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1"/>
                          </a:solidFill>
                        </a:rPr>
                        <a:t>In which parts of the criminal’s brains could there be a problem?</a:t>
                      </a:r>
                      <a:r>
                        <a:rPr lang="en" sz="2400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5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" name="Shape 226"/>
          <p:cNvSpPr txBox="1"/>
          <p:nvPr/>
        </p:nvSpPr>
        <p:spPr>
          <a:xfrm>
            <a:off x="2828650" y="1776775"/>
            <a:ext cx="59616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chemeClr val="tx1"/>
                </a:solidFill>
              </a:rPr>
              <a:t>Using your notes, and Module 11 and Module 12 notes write as many ways as you can in the first column. 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905400" y="1888525"/>
            <a:ext cx="854400" cy="113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5775"/>
            <a:ext cx="6518482" cy="6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0"/>
            <a:ext cx="2532932" cy="686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Brain Joe!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463045" y="2119250"/>
            <a:ext cx="30516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Joe suffered from a series of seizures due to epilepsy </a:t>
            </a:r>
            <a:endParaRPr dirty="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To treat, his corpus callosum was severed.</a:t>
            </a:r>
            <a:endParaRPr dirty="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Joe - Video</a:t>
            </a:r>
            <a:endParaRPr dirty="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You is Two - Video</a:t>
            </a:r>
            <a:endParaRPr dirty="0"/>
          </a:p>
        </p:txBody>
      </p:sp>
      <p:pic>
        <p:nvPicPr>
          <p:cNvPr id="254" name="Shape 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351" y="1791849"/>
            <a:ext cx="2767000" cy="42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14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Designer Babies </a:t>
            </a: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62" y="2019976"/>
            <a:ext cx="7558274" cy="35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Designer Babies 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63050" y="2119250"/>
            <a:ext cx="3087000" cy="18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-DNA</a:t>
            </a:r>
            <a:endParaRPr sz="300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-Chromosomes</a:t>
            </a:r>
            <a:endParaRPr sz="3000"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-Genes</a:t>
            </a:r>
            <a:r>
              <a:rPr lang="en-US"/>
              <a:t> </a:t>
            </a:r>
            <a:endParaRPr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14478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714725" y="2119250"/>
            <a:ext cx="30870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Books</a:t>
            </a:r>
            <a:endParaRPr sz="3000"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Chapters</a:t>
            </a:r>
            <a:endParaRPr sz="3000"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Words</a:t>
            </a:r>
            <a:endParaRPr sz="3000"/>
          </a:p>
        </p:txBody>
      </p:sp>
      <p:cxnSp>
        <p:nvCxnSpPr>
          <p:cNvPr id="278" name="Shape 278"/>
          <p:cNvCxnSpPr/>
          <p:nvPr/>
        </p:nvCxnSpPr>
        <p:spPr>
          <a:xfrm>
            <a:off x="2722475" y="2515225"/>
            <a:ext cx="1855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Shape 279"/>
          <p:cNvCxnSpPr/>
          <p:nvPr/>
        </p:nvCxnSpPr>
        <p:spPr>
          <a:xfrm rot="10800000" flipH="1">
            <a:off x="2921975" y="3523075"/>
            <a:ext cx="1684500" cy="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322550" y="3069950"/>
            <a:ext cx="498900" cy="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Shape 281"/>
          <p:cNvSpPr txBox="1"/>
          <p:nvPr/>
        </p:nvSpPr>
        <p:spPr>
          <a:xfrm>
            <a:off x="1463050" y="4389875"/>
            <a:ext cx="65538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9900"/>
                </a:solidFill>
              </a:rPr>
              <a:t>Behavioral Genetics</a:t>
            </a:r>
            <a:r>
              <a:rPr lang="en-US" sz="3000"/>
              <a:t> = study of genetic and environmental influences on behavior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TWINS</a:t>
            </a: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803625" y="2109825"/>
            <a:ext cx="22956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3"/>
                </a:solidFill>
              </a:rPr>
              <a:t>Identical </a:t>
            </a:r>
            <a:endParaRPr sz="3000" b="1">
              <a:solidFill>
                <a:schemeClr val="accent3"/>
              </a:solidFill>
            </a:endParaRPr>
          </a:p>
          <a:p>
            <a:pPr marL="274320" lvl="0" indent="-14478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(monozygotic)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5764525" y="2109825"/>
            <a:ext cx="22956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3"/>
                </a:solidFill>
              </a:rPr>
              <a:t>Fraternal</a:t>
            </a:r>
            <a:endParaRPr sz="3000" b="1">
              <a:solidFill>
                <a:schemeClr val="accent3"/>
              </a:solidFill>
            </a:endParaRPr>
          </a:p>
          <a:p>
            <a:pPr marL="274320" lvl="0" indent="-14478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(dizygotic)</a:t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588" y="1832975"/>
            <a:ext cx="2539975" cy="435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25" y="3330898"/>
            <a:ext cx="2387350" cy="15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2525" y="3307625"/>
            <a:ext cx="1844749" cy="2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Twins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Why would psychologists study twins? </a:t>
            </a:r>
            <a:endParaRPr/>
          </a:p>
          <a:p>
            <a:pPr marL="457200" lvl="0" indent="-35814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Most famous case: Bouchard’s - Jim Twins</a:t>
            </a:r>
            <a:endParaRPr/>
          </a:p>
        </p:txBody>
      </p:sp>
      <p:pic>
        <p:nvPicPr>
          <p:cNvPr id="298" name="Shape 298" descr="Image result for bouchard jim twins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851" y="2437198"/>
            <a:ext cx="3629700" cy="27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17D2-39A1-4654-9DF4-7D8C8E87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281BF-96DD-4E1B-8539-3A6B3D96B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Jim Twins on the Tonite Show 5 10 1979">
            <a:hlinkClick r:id="" action="ppaction://media"/>
            <a:extLst>
              <a:ext uri="{FF2B5EF4-FFF2-40B4-BE49-F238E27FC236}">
                <a16:creationId xmlns:a16="http://schemas.microsoft.com/office/drawing/2014/main" id="{FC3D8D22-F16E-4D92-BDF8-71C5E325E5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4557" y="1313329"/>
            <a:ext cx="7458636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297500" y="1161725"/>
            <a:ext cx="75321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Essential Question: Why do people commit atrocities?</a:t>
            </a:r>
            <a:endParaRPr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33" name="Shape 233"/>
          <p:cNvGraphicFramePr/>
          <p:nvPr>
            <p:extLst>
              <p:ext uri="{D42A27DB-BD31-4B8C-83A1-F6EECF244321}">
                <p14:modId xmlns:p14="http://schemas.microsoft.com/office/powerpoint/2010/main" val="1598878237"/>
              </p:ext>
            </p:extLst>
          </p:nvPr>
        </p:nvGraphicFramePr>
        <p:xfrm>
          <a:off x="1444050" y="3155676"/>
          <a:ext cx="7239000" cy="24194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4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</a:rPr>
                        <a:t>In which parts of the criminal’s brains could there be a problem? </a:t>
                      </a:r>
                      <a:endParaRPr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1"/>
                          </a:solidFill>
                        </a:rPr>
                        <a:t>What potentially could have been wrong in the Las Vegas Shooter’s brain?</a:t>
                      </a:r>
                      <a:endParaRPr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4" name="Shape 234"/>
          <p:cNvSpPr txBox="1"/>
          <p:nvPr/>
        </p:nvSpPr>
        <p:spPr>
          <a:xfrm>
            <a:off x="3113475" y="1927825"/>
            <a:ext cx="47241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chemeClr val="accent1"/>
                </a:solidFill>
              </a:rPr>
              <a:t>As you read the article add specific ways to this column 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346650" y="1927825"/>
            <a:ext cx="854400" cy="113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Molecular Genetics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63045" y="2119250"/>
            <a:ext cx="3096300" cy="3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How genes are structured and how they function. </a:t>
            </a:r>
            <a:endParaRPr/>
          </a:p>
          <a:p>
            <a:pPr marL="457200" lvl="0" indent="-35814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Example: BRCA-1 gene found in most (not all) breast cancer cases. </a:t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925" y="2119250"/>
            <a:ext cx="2677275" cy="3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Finish Brain Hat/</a:t>
            </a:r>
            <a:r>
              <a:rPr lang="en-US" dirty="0" err="1"/>
              <a:t>proj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12 Review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13" y="947738"/>
            <a:ext cx="7674371" cy="49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0" y="-381000"/>
            <a:ext cx="9144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the Cortex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1308847" y="4634753"/>
            <a:ext cx="6088551" cy="13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hlinkClick r:id="rId4"/>
              </a:rPr>
              <a:t>Lobe Overview</a:t>
            </a:r>
            <a:r>
              <a:rPr lang="en-US" sz="2400" dirty="0">
                <a:solidFill>
                  <a:srgbClr val="FFFFFF"/>
                </a:solidFill>
              </a:rPr>
              <a:t>			</a:t>
            </a:r>
            <a:r>
              <a:rPr lang="en-US" sz="2400" u="sng" dirty="0">
                <a:solidFill>
                  <a:srgbClr val="FFFFFF"/>
                </a:solidFill>
                <a:hlinkClick r:id="rId5"/>
              </a:rPr>
              <a:t>Unfixed Brain</a:t>
            </a:r>
            <a:r>
              <a:rPr lang="en-US" sz="2400" u="sng" dirty="0">
                <a:solidFill>
                  <a:srgbClr val="FFFFFF"/>
                </a:solidFill>
              </a:rPr>
              <a:t> 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the Cortex</a:t>
            </a:r>
            <a:b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Functions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Cortex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676400"/>
            <a:ext cx="5088169" cy="492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the Cortex</a:t>
            </a:r>
            <a:b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Sensory Functions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Sensory                                     cortex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2000" y="1676400"/>
            <a:ext cx="5460987" cy="486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853" y="3211679"/>
            <a:ext cx="2639000" cy="28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349575" y="4269023"/>
            <a:ext cx="6309900" cy="14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 err="1"/>
              <a:t>Broca’s</a:t>
            </a:r>
            <a:r>
              <a:rPr lang="en-US" dirty="0"/>
              <a:t> area - can comprehend, but cannot speak (sounds jumbled) </a:t>
            </a:r>
            <a:endParaRPr dirty="0"/>
          </a:p>
          <a:p>
            <a:pPr marL="274320" lvl="0" indent="-14478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Wernicke’s area - can speak, but cannot comprehend</a:t>
            </a:r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525" y="830950"/>
            <a:ext cx="5562600" cy="343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692750" y="1445975"/>
            <a:ext cx="15285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Video: Minor Stroke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Paul Broca’s Discovery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800" y="2019967"/>
            <a:ext cx="5725875" cy="40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456</Words>
  <Application>Microsoft Office PowerPoint</Application>
  <PresentationFormat>On-screen Show (4:3)</PresentationFormat>
  <Paragraphs>93</Paragraphs>
  <Slides>31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Constantia</vt:lpstr>
      <vt:lpstr>Arial</vt:lpstr>
      <vt:lpstr>Source Sans Pro</vt:lpstr>
      <vt:lpstr>Courgette</vt:lpstr>
      <vt:lpstr>Pushpin</vt:lpstr>
      <vt:lpstr>The Brain</vt:lpstr>
      <vt:lpstr>PowerPoint Presentation</vt:lpstr>
      <vt:lpstr>PowerPoint Presentation</vt:lpstr>
      <vt:lpstr>Module 12 Review</vt:lpstr>
      <vt:lpstr>Structure of the Cortex</vt:lpstr>
      <vt:lpstr>Functions of the Cortex Motor Functions</vt:lpstr>
      <vt:lpstr>Functions of the Cortex Sensory Functions</vt:lpstr>
      <vt:lpstr>PowerPoint Presentation</vt:lpstr>
      <vt:lpstr>Paul Broca’s Discovery</vt:lpstr>
      <vt:lpstr>Phineas Gage</vt:lpstr>
      <vt:lpstr>Neurogenesis/Neuroplasticity</vt:lpstr>
      <vt:lpstr>Module 13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 Brain Joe!</vt:lpstr>
      <vt:lpstr>Module 14</vt:lpstr>
      <vt:lpstr>Designer Babies </vt:lpstr>
      <vt:lpstr>Designer Babies </vt:lpstr>
      <vt:lpstr>TWINS</vt:lpstr>
      <vt:lpstr>Twins</vt:lpstr>
      <vt:lpstr>PowerPoint Presentation</vt:lpstr>
      <vt:lpstr>Molecular Genetics</vt:lpstr>
      <vt:lpstr>Finish Brain Hat/proj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</dc:title>
  <cp:lastModifiedBy>Patrick Ackerman</cp:lastModifiedBy>
  <cp:revision>15</cp:revision>
  <cp:lastPrinted>2018-10-23T21:35:20Z</cp:lastPrinted>
  <dcterms:modified xsi:type="dcterms:W3CDTF">2018-10-24T21:19:16Z</dcterms:modified>
</cp:coreProperties>
</file>