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9" r:id="rId3"/>
    <p:sldMasterId id="2147483703" r:id="rId4"/>
  </p:sldMasterIdLst>
  <p:notesMasterIdLst>
    <p:notesMasterId r:id="rId20"/>
  </p:notesMasterIdLst>
  <p:sldIdLst>
    <p:sldId id="269" r:id="rId5"/>
    <p:sldId id="270" r:id="rId6"/>
    <p:sldId id="271" r:id="rId7"/>
    <p:sldId id="262" r:id="rId8"/>
    <p:sldId id="263" r:id="rId9"/>
    <p:sldId id="264" r:id="rId10"/>
    <p:sldId id="265" r:id="rId11"/>
    <p:sldId id="266" r:id="rId12"/>
    <p:sldId id="267" r:id="rId13"/>
    <p:sldId id="272" r:id="rId14"/>
    <p:sldId id="273" r:id="rId15"/>
    <p:sldId id="274" r:id="rId16"/>
    <p:sldId id="275"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74" d="100"/>
          <a:sy n="74" d="100"/>
        </p:scale>
        <p:origin x="62" y="38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A7302D-6FA1-4097-A1D4-E5D4FA95AA16}" type="datetimeFigureOut">
              <a:rPr lang="en-US" smtClean="0"/>
              <a:t>12/3/2019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C47F8-9518-426D-9586-17149176ECC1}" type="slidenum">
              <a:rPr lang="en-US" smtClean="0"/>
              <a:t>‹#›</a:t>
            </a:fld>
            <a:endParaRPr lang="en-US"/>
          </a:p>
        </p:txBody>
      </p:sp>
    </p:spTree>
    <p:extLst>
      <p:ext uri="{BB962C8B-B14F-4D97-AF65-F5344CB8AC3E}">
        <p14:creationId xmlns:p14="http://schemas.microsoft.com/office/powerpoint/2010/main" val="279884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Bell</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7CC5DA-9AF8-4EB6-BC36-21569C2B0DF7}" type="slidenum">
              <a:rPr lang="en-US" altLang="en-US"/>
              <a:pPr/>
              <a:t>1</a:t>
            </a:fld>
            <a:endParaRPr lang="en-US" altLang="en-US"/>
          </a:p>
        </p:txBody>
      </p:sp>
    </p:spTree>
    <p:extLst>
      <p:ext uri="{BB962C8B-B14F-4D97-AF65-F5344CB8AC3E}">
        <p14:creationId xmlns:p14="http://schemas.microsoft.com/office/powerpoint/2010/main" val="385815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8CB20D-08AC-4038-A95A-824A14959CEE}" type="slidenum">
              <a:rPr kumimoji="0" lang="en-US" alt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685800" y="4343400"/>
            <a:ext cx="5486400" cy="4114800"/>
          </a:xfrm>
          <a:noFill/>
        </p:spPr>
        <p:txBody>
          <a:bodyPr/>
          <a:lstStyle/>
          <a:p>
            <a:pPr eaLnBrk="1" hangingPunct="1"/>
            <a:endParaRPr lang="en-US" altLang="en-US"/>
          </a:p>
        </p:txBody>
      </p:sp>
    </p:spTree>
    <p:extLst>
      <p:ext uri="{BB962C8B-B14F-4D97-AF65-F5344CB8AC3E}">
        <p14:creationId xmlns:p14="http://schemas.microsoft.com/office/powerpoint/2010/main" val="55766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8CB20D-08AC-4038-A95A-824A14959CEE}" type="slidenum">
              <a:rPr kumimoji="0" lang="en-US" alt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685800" y="4343400"/>
            <a:ext cx="5486400" cy="4114800"/>
          </a:xfrm>
          <a:noFill/>
        </p:spPr>
        <p:txBody>
          <a:bodyPr/>
          <a:lstStyle/>
          <a:p>
            <a:pPr eaLnBrk="1" hangingPunct="1"/>
            <a:endParaRPr lang="en-US" altLang="en-US"/>
          </a:p>
        </p:txBody>
      </p:sp>
    </p:spTree>
    <p:extLst>
      <p:ext uri="{BB962C8B-B14F-4D97-AF65-F5344CB8AC3E}">
        <p14:creationId xmlns:p14="http://schemas.microsoft.com/office/powerpoint/2010/main" val="354552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8CB20D-08AC-4038-A95A-824A14959CEE}" type="slidenum">
              <a:rPr kumimoji="0" lang="en-US" alt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685800" y="4343400"/>
            <a:ext cx="5486400" cy="4114800"/>
          </a:xfrm>
          <a:noFill/>
        </p:spPr>
        <p:txBody>
          <a:bodyPr/>
          <a:lstStyle/>
          <a:p>
            <a:pPr eaLnBrk="1" hangingPunct="1"/>
            <a:endParaRPr lang="en-US" altLang="en-US"/>
          </a:p>
        </p:txBody>
      </p:sp>
    </p:spTree>
    <p:extLst>
      <p:ext uri="{BB962C8B-B14F-4D97-AF65-F5344CB8AC3E}">
        <p14:creationId xmlns:p14="http://schemas.microsoft.com/office/powerpoint/2010/main" val="384922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F8CB20D-08AC-4038-A95A-824A14959CEE}" type="slidenum">
              <a:rPr kumimoji="0" lang="en-US" altLang="en-US" sz="1200" b="0" i="0" u="none" strike="noStrike" kern="1200" cap="none" spc="0" normalizeH="0" baseline="0" noProof="0" smtClean="0">
                <a:ln>
                  <a:noFill/>
                </a:ln>
                <a:solidFill>
                  <a:srgbClr val="000000"/>
                </a:solidFill>
                <a:effectLst/>
                <a:uLnTx/>
                <a:uFillTx/>
                <a:latin typeface="Arial Narrow" panose="020B0606020202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xfrm>
            <a:off x="685800" y="4343400"/>
            <a:ext cx="5486400" cy="4114800"/>
          </a:xfrm>
          <a:noFill/>
        </p:spPr>
        <p:txBody>
          <a:bodyPr/>
          <a:lstStyle/>
          <a:p>
            <a:pPr eaLnBrk="1" hangingPunct="1"/>
            <a:endParaRPr lang="en-US" altLang="en-US"/>
          </a:p>
        </p:txBody>
      </p:sp>
    </p:spTree>
    <p:extLst>
      <p:ext uri="{BB962C8B-B14F-4D97-AF65-F5344CB8AC3E}">
        <p14:creationId xmlns:p14="http://schemas.microsoft.com/office/powerpoint/2010/main" val="111651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6F1CBD-47E9-4561-BB48-2DDE5745FD9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2959505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6F1CBD-47E9-4561-BB48-2DDE5745FD9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215089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6F1CBD-47E9-4561-BB48-2DDE5745FD9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4138077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277600" cy="5943600"/>
            <a:chOff x="0" y="0"/>
            <a:chExt cx="5328" cy="3744"/>
          </a:xfrm>
        </p:grpSpPr>
        <p:sp>
          <p:nvSpPr>
            <p:cNvPr id="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9941" name="Rectangle 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39945" name="Rectangle 9"/>
          <p:cNvSpPr>
            <a:spLocks noGrp="1" noChangeArrowheads="1"/>
          </p:cNvSpPr>
          <p:nvPr>
            <p:ph type="ctrTitle" sz="quarter"/>
          </p:nvPr>
        </p:nvSpPr>
        <p:spPr>
          <a:xfrm>
            <a:off x="914400" y="1768476"/>
            <a:ext cx="10363200" cy="1736725"/>
          </a:xfrm>
        </p:spPr>
        <p:txBody>
          <a:bodyPr anchor="b" anchorCtr="1"/>
          <a:lstStyle>
            <a:lvl1pPr>
              <a:defRPr sz="5400"/>
            </a:lvl1pPr>
          </a:lstStyle>
          <a:p>
            <a:pPr lvl="0"/>
            <a:r>
              <a:rPr lang="en-US" noProof="0"/>
              <a:t>Click to edit Master title style</a:t>
            </a:r>
          </a:p>
        </p:txBody>
      </p:sp>
      <p:sp>
        <p:nvSpPr>
          <p:cNvPr id="7" name="Date Placeholder 6"/>
          <p:cNvSpPr>
            <a:spLocks noGrp="1" noChangeArrowheads="1"/>
          </p:cNvSpPr>
          <p:nvPr>
            <p:ph type="dt" sz="quarter" idx="10"/>
          </p:nvPr>
        </p:nvSpPr>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p:cNvSpPr>
            <a:spLocks noGrp="1" noChangeArrowheads="1"/>
          </p:cNvSpPr>
          <p:nvPr>
            <p:ph type="sldNum" sz="quarter" idx="12"/>
          </p:nvPr>
        </p:nvSpPr>
        <p:spPr/>
        <p:txBody>
          <a:bodyPr/>
          <a:lstStyle>
            <a:lvl1pPr>
              <a:defRPr/>
            </a:lvl1pPr>
          </a:lstStyle>
          <a:p>
            <a:pPr>
              <a:defRPr/>
            </a:pPr>
            <a:fld id="{ABD7896F-74E5-45DD-8D19-13448A3363FD}" type="slidenum">
              <a:rPr lang="en-US" altLang="en-US"/>
              <a:pPr>
                <a:defRPr/>
              </a:pPr>
              <a:t>‹#›</a:t>
            </a:fld>
            <a:endParaRPr lang="en-US" altLang="en-US"/>
          </a:p>
        </p:txBody>
      </p:sp>
    </p:spTree>
    <p:extLst>
      <p:ext uri="{BB962C8B-B14F-4D97-AF65-F5344CB8AC3E}">
        <p14:creationId xmlns:p14="http://schemas.microsoft.com/office/powerpoint/2010/main" val="671425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A57D7A2-3FB5-4BFD-AE32-E2EB0AEC6092}" type="slidenum">
              <a:rPr lang="en-US" altLang="en-US"/>
              <a:pPr>
                <a:defRPr/>
              </a:pPr>
              <a:t>‹#›</a:t>
            </a:fld>
            <a:endParaRPr lang="en-US" altLang="en-US"/>
          </a:p>
        </p:txBody>
      </p:sp>
    </p:spTree>
    <p:extLst>
      <p:ext uri="{BB962C8B-B14F-4D97-AF65-F5344CB8AC3E}">
        <p14:creationId xmlns:p14="http://schemas.microsoft.com/office/powerpoint/2010/main" val="1092999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8043AE1-E78A-4A05-AD67-C557C3394000}" type="slidenum">
              <a:rPr lang="en-US" altLang="en-US"/>
              <a:pPr>
                <a:defRPr/>
              </a:pPr>
              <a:t>‹#›</a:t>
            </a:fld>
            <a:endParaRPr lang="en-US" altLang="en-US"/>
          </a:p>
        </p:txBody>
      </p:sp>
    </p:spTree>
    <p:extLst>
      <p:ext uri="{BB962C8B-B14F-4D97-AF65-F5344CB8AC3E}">
        <p14:creationId xmlns:p14="http://schemas.microsoft.com/office/powerpoint/2010/main" val="1334770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FE74145-39AF-41D2-B933-F21D0096787B}" type="slidenum">
              <a:rPr lang="en-US" altLang="en-US"/>
              <a:pPr>
                <a:defRPr/>
              </a:pPr>
              <a:t>‹#›</a:t>
            </a:fld>
            <a:endParaRPr lang="en-US" altLang="en-US"/>
          </a:p>
        </p:txBody>
      </p:sp>
    </p:spTree>
    <p:extLst>
      <p:ext uri="{BB962C8B-B14F-4D97-AF65-F5344CB8AC3E}">
        <p14:creationId xmlns:p14="http://schemas.microsoft.com/office/powerpoint/2010/main" val="550293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461775D2-2549-4902-9C38-1F18ED1CCBC6}" type="slidenum">
              <a:rPr lang="en-US" altLang="en-US"/>
              <a:pPr>
                <a:defRPr/>
              </a:pPr>
              <a:t>‹#›</a:t>
            </a:fld>
            <a:endParaRPr lang="en-US" altLang="en-US"/>
          </a:p>
        </p:txBody>
      </p:sp>
    </p:spTree>
    <p:extLst>
      <p:ext uri="{BB962C8B-B14F-4D97-AF65-F5344CB8AC3E}">
        <p14:creationId xmlns:p14="http://schemas.microsoft.com/office/powerpoint/2010/main" val="225530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8666B59C-BDC4-4DEC-ABE1-DE4C5CD998B3}" type="slidenum">
              <a:rPr lang="en-US" altLang="en-US"/>
              <a:pPr>
                <a:defRPr/>
              </a:pPr>
              <a:t>‹#›</a:t>
            </a:fld>
            <a:endParaRPr lang="en-US" altLang="en-US"/>
          </a:p>
        </p:txBody>
      </p:sp>
    </p:spTree>
    <p:extLst>
      <p:ext uri="{BB962C8B-B14F-4D97-AF65-F5344CB8AC3E}">
        <p14:creationId xmlns:p14="http://schemas.microsoft.com/office/powerpoint/2010/main" val="3489848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739EA225-C184-4ABC-BBE3-4097EDF1AECB}" type="slidenum">
              <a:rPr lang="en-US" altLang="en-US"/>
              <a:pPr>
                <a:defRPr/>
              </a:pPr>
              <a:t>‹#›</a:t>
            </a:fld>
            <a:endParaRPr lang="en-US" altLang="en-US"/>
          </a:p>
        </p:txBody>
      </p:sp>
    </p:spTree>
    <p:extLst>
      <p:ext uri="{BB962C8B-B14F-4D97-AF65-F5344CB8AC3E}">
        <p14:creationId xmlns:p14="http://schemas.microsoft.com/office/powerpoint/2010/main" val="1648375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63BEE4D-0586-4C97-B4EF-A43BAD9B4DC0}" type="slidenum">
              <a:rPr lang="en-US" altLang="en-US"/>
              <a:pPr>
                <a:defRPr/>
              </a:pPr>
              <a:t>‹#›</a:t>
            </a:fld>
            <a:endParaRPr lang="en-US" altLang="en-US"/>
          </a:p>
        </p:txBody>
      </p:sp>
    </p:spTree>
    <p:extLst>
      <p:ext uri="{BB962C8B-B14F-4D97-AF65-F5344CB8AC3E}">
        <p14:creationId xmlns:p14="http://schemas.microsoft.com/office/powerpoint/2010/main" val="345495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6F1CBD-47E9-4561-BB48-2DDE5745FD9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26877159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00D881A-835F-448B-A9A9-29221E3B9792}" type="slidenum">
              <a:rPr lang="en-US" altLang="en-US"/>
              <a:pPr>
                <a:defRPr/>
              </a:pPr>
              <a:t>‹#›</a:t>
            </a:fld>
            <a:endParaRPr lang="en-US" altLang="en-US"/>
          </a:p>
        </p:txBody>
      </p:sp>
    </p:spTree>
    <p:extLst>
      <p:ext uri="{BB962C8B-B14F-4D97-AF65-F5344CB8AC3E}">
        <p14:creationId xmlns:p14="http://schemas.microsoft.com/office/powerpoint/2010/main" val="3812791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C6F609C-5A38-4A62-8F72-3AB69B5753B6}" type="slidenum">
              <a:rPr lang="en-US" altLang="en-US"/>
              <a:pPr>
                <a:defRPr/>
              </a:pPr>
              <a:t>‹#›</a:t>
            </a:fld>
            <a:endParaRPr lang="en-US" altLang="en-US"/>
          </a:p>
        </p:txBody>
      </p:sp>
    </p:spTree>
    <p:extLst>
      <p:ext uri="{BB962C8B-B14F-4D97-AF65-F5344CB8AC3E}">
        <p14:creationId xmlns:p14="http://schemas.microsoft.com/office/powerpoint/2010/main" val="2981906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0879E98-1137-45BE-89C7-68668314FDA8}" type="slidenum">
              <a:rPr lang="en-US" altLang="en-US"/>
              <a:pPr>
                <a:defRPr/>
              </a:pPr>
              <a:t>‹#›</a:t>
            </a:fld>
            <a:endParaRPr lang="en-US" altLang="en-US"/>
          </a:p>
        </p:txBody>
      </p:sp>
    </p:spTree>
    <p:extLst>
      <p:ext uri="{BB962C8B-B14F-4D97-AF65-F5344CB8AC3E}">
        <p14:creationId xmlns:p14="http://schemas.microsoft.com/office/powerpoint/2010/main" val="1264760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24300"/>
            <a:ext cx="5384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dt" sz="half" idx="10"/>
          </p:nvPr>
        </p:nvSpPr>
        <p:spPr>
          <a:ln/>
        </p:spPr>
        <p:txBody>
          <a:bodyPr/>
          <a:lstStyle>
            <a:lvl1pPr>
              <a:defRPr/>
            </a:lvl1pPr>
          </a:lstStyle>
          <a:p>
            <a:pPr>
              <a:defRPr/>
            </a:pPr>
            <a:endParaRPr lang="en-US"/>
          </a:p>
        </p:txBody>
      </p:sp>
      <p:sp>
        <p:nvSpPr>
          <p:cNvPr id="7" name="Rectangle 8"/>
          <p:cNvSpPr>
            <a:spLocks noGrp="1" noChangeArrowheads="1"/>
          </p:cNvSpPr>
          <p:nvPr>
            <p:ph type="ftr" sz="quarter" idx="11"/>
          </p:nvPr>
        </p:nvSpPr>
        <p:spPr>
          <a:ln/>
        </p:spPr>
        <p:txBody>
          <a:bodyPr/>
          <a:lstStyle>
            <a:lvl1pPr>
              <a:defRPr/>
            </a:lvl1pPr>
          </a:lstStyle>
          <a:p>
            <a:pPr>
              <a:defRPr/>
            </a:pPr>
            <a:endParaRPr lang="en-US"/>
          </a:p>
        </p:txBody>
      </p:sp>
      <p:sp>
        <p:nvSpPr>
          <p:cNvPr id="8" name="Rectangle 9"/>
          <p:cNvSpPr>
            <a:spLocks noGrp="1" noChangeArrowheads="1"/>
          </p:cNvSpPr>
          <p:nvPr>
            <p:ph type="sldNum" sz="quarter" idx="12"/>
          </p:nvPr>
        </p:nvSpPr>
        <p:spPr>
          <a:ln/>
        </p:spPr>
        <p:txBody>
          <a:bodyPr/>
          <a:lstStyle>
            <a:lvl1pPr>
              <a:defRPr/>
            </a:lvl1pPr>
          </a:lstStyle>
          <a:p>
            <a:pPr>
              <a:defRPr/>
            </a:pPr>
            <a:fld id="{250055CA-DA21-495E-B8B7-5722D8F4FC37}" type="slidenum">
              <a:rPr lang="en-US" altLang="en-US"/>
              <a:pPr>
                <a:defRPr/>
              </a:pPr>
              <a:t>‹#›</a:t>
            </a:fld>
            <a:endParaRPr lang="en-US" altLang="en-US"/>
          </a:p>
        </p:txBody>
      </p:sp>
    </p:spTree>
    <p:extLst>
      <p:ext uri="{BB962C8B-B14F-4D97-AF65-F5344CB8AC3E}">
        <p14:creationId xmlns:p14="http://schemas.microsoft.com/office/powerpoint/2010/main" val="13193584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A6C6E08-DE40-4D58-A669-866DE54C4656}" type="slidenum">
              <a:rPr lang="en-US" altLang="en-US"/>
              <a:pPr>
                <a:defRPr/>
              </a:pPr>
              <a:t>‹#›</a:t>
            </a:fld>
            <a:endParaRPr lang="en-US" altLang="en-US"/>
          </a:p>
        </p:txBody>
      </p:sp>
    </p:spTree>
    <p:extLst>
      <p:ext uri="{BB962C8B-B14F-4D97-AF65-F5344CB8AC3E}">
        <p14:creationId xmlns:p14="http://schemas.microsoft.com/office/powerpoint/2010/main" val="53714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600200"/>
            <a:ext cx="5384800" cy="4495800"/>
          </a:xfrm>
        </p:spPr>
        <p:txBody>
          <a:bodyPr/>
          <a:lstStyle/>
          <a:p>
            <a:pPr lvl="0"/>
            <a:endParaRPr lang="en-US" noProof="0"/>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3DED854-F0CD-47FC-A005-A681A5C6DFD5}" type="slidenum">
              <a:rPr lang="en-US" altLang="en-US"/>
              <a:pPr>
                <a:defRPr/>
              </a:pPr>
              <a:t>‹#›</a:t>
            </a:fld>
            <a:endParaRPr lang="en-US" altLang="en-US"/>
          </a:p>
        </p:txBody>
      </p:sp>
    </p:spTree>
    <p:extLst>
      <p:ext uri="{BB962C8B-B14F-4D97-AF65-F5344CB8AC3E}">
        <p14:creationId xmlns:p14="http://schemas.microsoft.com/office/powerpoint/2010/main" val="20834525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3ADA94A-D740-468F-9B62-1012E016F27A}" type="slidenum">
              <a:rPr lang="en-US" altLang="en-US"/>
              <a:pPr>
                <a:defRPr/>
              </a:pPr>
              <a:t>‹#›</a:t>
            </a:fld>
            <a:endParaRPr lang="en-US" altLang="en-US"/>
          </a:p>
        </p:txBody>
      </p:sp>
    </p:spTree>
    <p:extLst>
      <p:ext uri="{BB962C8B-B14F-4D97-AF65-F5344CB8AC3E}">
        <p14:creationId xmlns:p14="http://schemas.microsoft.com/office/powerpoint/2010/main" val="2215429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24300"/>
            <a:ext cx="10972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FE100E9-4733-4E49-BF42-341F19417C1A}" type="slidenum">
              <a:rPr lang="en-US" altLang="en-US"/>
              <a:pPr>
                <a:defRPr/>
              </a:pPr>
              <a:t>‹#›</a:t>
            </a:fld>
            <a:endParaRPr lang="en-US" altLang="en-US"/>
          </a:p>
        </p:txBody>
      </p:sp>
    </p:spTree>
    <p:extLst>
      <p:ext uri="{BB962C8B-B14F-4D97-AF65-F5344CB8AC3E}">
        <p14:creationId xmlns:p14="http://schemas.microsoft.com/office/powerpoint/2010/main" val="3731367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grpSp>
        </p:grpSp>
      </p:grpSp>
      <p:sp>
        <p:nvSpPr>
          <p:cNvPr id="28371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noProof="0"/>
              <a:t>Click to edit Master title style</a:t>
            </a:r>
          </a:p>
        </p:txBody>
      </p:sp>
      <p:sp>
        <p:nvSpPr>
          <p:cNvPr id="28371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smtClean="0"/>
            </a:lvl1pPr>
          </a:lstStyle>
          <a:p>
            <a:pPr>
              <a:defRPr/>
            </a:pPr>
            <a:endParaRPr lang="en-US"/>
          </a:p>
        </p:txBody>
      </p:sp>
      <p:sp>
        <p:nvSpPr>
          <p:cNvPr id="69" name="Rectangle 69"/>
          <p:cNvSpPr>
            <a:spLocks noGrp="1" noChangeArrowheads="1"/>
          </p:cNvSpPr>
          <p:nvPr>
            <p:ph type="ftr" sz="quarter" idx="11"/>
          </p:nvPr>
        </p:nvSpPr>
        <p:spPr>
          <a:xfrm>
            <a:off x="4165600" y="6248400"/>
            <a:ext cx="3860800" cy="457200"/>
          </a:xfrm>
        </p:spPr>
        <p:txBody>
          <a:bodyPr/>
          <a:lstStyle>
            <a:lvl1pPr>
              <a:defRPr smtClean="0"/>
            </a:lvl1pPr>
          </a:lstStyle>
          <a:p>
            <a:pPr>
              <a:defRPr/>
            </a:pPr>
            <a:endParaRPr lang="en-US"/>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fld id="{60980BFE-F8FA-4273-B06B-B205638E4EF2}" type="slidenum">
              <a:rPr lang="en-US" altLang="en-US"/>
              <a:pPr/>
              <a:t>‹#›</a:t>
            </a:fld>
            <a:endParaRPr lang="en-US" altLang="en-US"/>
          </a:p>
        </p:txBody>
      </p:sp>
    </p:spTree>
    <p:extLst>
      <p:ext uri="{BB962C8B-B14F-4D97-AF65-F5344CB8AC3E}">
        <p14:creationId xmlns:p14="http://schemas.microsoft.com/office/powerpoint/2010/main" val="1855102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fld id="{FCDE9FFE-8680-4FA3-BB65-ED73B95CC25C}" type="slidenum">
              <a:rPr lang="en-US" altLang="en-US"/>
              <a:pPr/>
              <a:t>‹#›</a:t>
            </a:fld>
            <a:endParaRPr lang="en-US" altLang="en-US"/>
          </a:p>
        </p:txBody>
      </p:sp>
    </p:spTree>
    <p:extLst>
      <p:ext uri="{BB962C8B-B14F-4D97-AF65-F5344CB8AC3E}">
        <p14:creationId xmlns:p14="http://schemas.microsoft.com/office/powerpoint/2010/main" val="379670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6F1CBD-47E9-4561-BB48-2DDE5745FD9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7673508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fld id="{2672896E-9588-4554-999F-FB3C090FF081}" type="slidenum">
              <a:rPr lang="en-US" altLang="en-US"/>
              <a:pPr/>
              <a:t>‹#›</a:t>
            </a:fld>
            <a:endParaRPr lang="en-US" altLang="en-US"/>
          </a:p>
        </p:txBody>
      </p:sp>
    </p:spTree>
    <p:extLst>
      <p:ext uri="{BB962C8B-B14F-4D97-AF65-F5344CB8AC3E}">
        <p14:creationId xmlns:p14="http://schemas.microsoft.com/office/powerpoint/2010/main" val="25245577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fld id="{0D9F841E-4702-476A-8B31-272EA849B110}" type="slidenum">
              <a:rPr lang="en-US" altLang="en-US"/>
              <a:pPr/>
              <a:t>‹#›</a:t>
            </a:fld>
            <a:endParaRPr lang="en-US" altLang="en-US"/>
          </a:p>
        </p:txBody>
      </p:sp>
    </p:spTree>
    <p:extLst>
      <p:ext uri="{BB962C8B-B14F-4D97-AF65-F5344CB8AC3E}">
        <p14:creationId xmlns:p14="http://schemas.microsoft.com/office/powerpoint/2010/main" val="29005899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fld id="{B047A627-590A-488D-81C5-0BE448BE2F8F}" type="slidenum">
              <a:rPr lang="en-US" altLang="en-US"/>
              <a:pPr/>
              <a:t>‹#›</a:t>
            </a:fld>
            <a:endParaRPr lang="en-US" altLang="en-US"/>
          </a:p>
        </p:txBody>
      </p:sp>
    </p:spTree>
    <p:extLst>
      <p:ext uri="{BB962C8B-B14F-4D97-AF65-F5344CB8AC3E}">
        <p14:creationId xmlns:p14="http://schemas.microsoft.com/office/powerpoint/2010/main" val="209200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fld id="{B08CEF67-0F34-468C-A0E1-3B49EFA94C58}" type="slidenum">
              <a:rPr lang="en-US" altLang="en-US"/>
              <a:pPr/>
              <a:t>‹#›</a:t>
            </a:fld>
            <a:endParaRPr lang="en-US" altLang="en-US"/>
          </a:p>
        </p:txBody>
      </p:sp>
    </p:spTree>
    <p:extLst>
      <p:ext uri="{BB962C8B-B14F-4D97-AF65-F5344CB8AC3E}">
        <p14:creationId xmlns:p14="http://schemas.microsoft.com/office/powerpoint/2010/main" val="2963732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fld id="{00112FB9-0355-4239-9845-03998593FA40}" type="slidenum">
              <a:rPr lang="en-US" altLang="en-US"/>
              <a:pPr/>
              <a:t>‹#›</a:t>
            </a:fld>
            <a:endParaRPr lang="en-US" altLang="en-US"/>
          </a:p>
        </p:txBody>
      </p:sp>
    </p:spTree>
    <p:extLst>
      <p:ext uri="{BB962C8B-B14F-4D97-AF65-F5344CB8AC3E}">
        <p14:creationId xmlns:p14="http://schemas.microsoft.com/office/powerpoint/2010/main" val="42799939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fld id="{185B7391-8D98-4CB8-A1A1-018E1C421FE2}" type="slidenum">
              <a:rPr lang="en-US" altLang="en-US"/>
              <a:pPr/>
              <a:t>‹#›</a:t>
            </a:fld>
            <a:endParaRPr lang="en-US" altLang="en-US"/>
          </a:p>
        </p:txBody>
      </p:sp>
    </p:spTree>
    <p:extLst>
      <p:ext uri="{BB962C8B-B14F-4D97-AF65-F5344CB8AC3E}">
        <p14:creationId xmlns:p14="http://schemas.microsoft.com/office/powerpoint/2010/main" val="3137315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fld id="{82794EDE-004C-489E-9F42-8C9B27F070D6}" type="slidenum">
              <a:rPr lang="en-US" altLang="en-US"/>
              <a:pPr/>
              <a:t>‹#›</a:t>
            </a:fld>
            <a:endParaRPr lang="en-US" altLang="en-US"/>
          </a:p>
        </p:txBody>
      </p:sp>
    </p:spTree>
    <p:extLst>
      <p:ext uri="{BB962C8B-B14F-4D97-AF65-F5344CB8AC3E}">
        <p14:creationId xmlns:p14="http://schemas.microsoft.com/office/powerpoint/2010/main" val="2522588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fld id="{359FD8EE-1639-41E2-B7B5-83EB2AFA83B1}" type="slidenum">
              <a:rPr lang="en-US" altLang="en-US"/>
              <a:pPr/>
              <a:t>‹#›</a:t>
            </a:fld>
            <a:endParaRPr lang="en-US" altLang="en-US"/>
          </a:p>
        </p:txBody>
      </p:sp>
    </p:spTree>
    <p:extLst>
      <p:ext uri="{BB962C8B-B14F-4D97-AF65-F5344CB8AC3E}">
        <p14:creationId xmlns:p14="http://schemas.microsoft.com/office/powerpoint/2010/main" val="3151888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fld id="{D80039B2-74C4-408E-84C6-F6FD42C82686}" type="slidenum">
              <a:rPr lang="en-US" altLang="en-US"/>
              <a:pPr/>
              <a:t>‹#›</a:t>
            </a:fld>
            <a:endParaRPr lang="en-US" altLang="en-US"/>
          </a:p>
        </p:txBody>
      </p:sp>
    </p:spTree>
    <p:extLst>
      <p:ext uri="{BB962C8B-B14F-4D97-AF65-F5344CB8AC3E}">
        <p14:creationId xmlns:p14="http://schemas.microsoft.com/office/powerpoint/2010/main" val="24324864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fld id="{E2B9061D-94A3-427D-B4B1-9D217BDDDDFD}" type="slidenum">
              <a:rPr lang="en-US" altLang="en-US"/>
              <a:pPr/>
              <a:t>‹#›</a:t>
            </a:fld>
            <a:endParaRPr lang="en-US" altLang="en-US"/>
          </a:p>
        </p:txBody>
      </p:sp>
    </p:spTree>
    <p:extLst>
      <p:ext uri="{BB962C8B-B14F-4D97-AF65-F5344CB8AC3E}">
        <p14:creationId xmlns:p14="http://schemas.microsoft.com/office/powerpoint/2010/main" val="349426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6F1CBD-47E9-4561-BB48-2DDE5745FD9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14273999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9"/>
          <p:cNvSpPr>
            <a:spLocks noGrp="1" noChangeArrowheads="1"/>
          </p:cNvSpPr>
          <p:nvPr>
            <p:ph type="dt" sz="half" idx="10"/>
          </p:nvPr>
        </p:nvSpPr>
        <p:spPr>
          <a:ln/>
        </p:spPr>
        <p:txBody>
          <a:bodyPr/>
          <a:lstStyle>
            <a:lvl1pPr>
              <a:defRPr/>
            </a:lvl1pPr>
          </a:lstStyle>
          <a:p>
            <a:pPr>
              <a:defRPr/>
            </a:pPr>
            <a:endParaRPr lang="en-US"/>
          </a:p>
        </p:txBody>
      </p:sp>
      <p:sp>
        <p:nvSpPr>
          <p:cNvPr id="7" name="Rectangle 70"/>
          <p:cNvSpPr>
            <a:spLocks noGrp="1" noChangeArrowheads="1"/>
          </p:cNvSpPr>
          <p:nvPr>
            <p:ph type="ftr" sz="quarter" idx="11"/>
          </p:nvPr>
        </p:nvSpPr>
        <p:spPr>
          <a:ln/>
        </p:spPr>
        <p:txBody>
          <a:bodyPr/>
          <a:lstStyle>
            <a:lvl1pPr>
              <a:defRPr/>
            </a:lvl1pPr>
          </a:lstStyle>
          <a:p>
            <a:pPr>
              <a:defRPr/>
            </a:pPr>
            <a:endParaRPr lang="en-US"/>
          </a:p>
        </p:txBody>
      </p:sp>
      <p:sp>
        <p:nvSpPr>
          <p:cNvPr id="8" name="Rectangle 71"/>
          <p:cNvSpPr>
            <a:spLocks noGrp="1" noChangeArrowheads="1"/>
          </p:cNvSpPr>
          <p:nvPr>
            <p:ph type="sldNum" sz="quarter" idx="12"/>
          </p:nvPr>
        </p:nvSpPr>
        <p:spPr>
          <a:ln/>
        </p:spPr>
        <p:txBody>
          <a:bodyPr/>
          <a:lstStyle>
            <a:lvl1pPr>
              <a:defRPr/>
            </a:lvl1pPr>
          </a:lstStyle>
          <a:p>
            <a:fld id="{7899FA86-DA21-415B-93CB-42891B60E4C0}" type="slidenum">
              <a:rPr lang="en-US" altLang="en-US"/>
              <a:pPr/>
              <a:t>‹#›</a:t>
            </a:fld>
            <a:endParaRPr lang="en-US" altLang="en-US"/>
          </a:p>
        </p:txBody>
      </p:sp>
    </p:spTree>
    <p:extLst>
      <p:ext uri="{BB962C8B-B14F-4D97-AF65-F5344CB8AC3E}">
        <p14:creationId xmlns:p14="http://schemas.microsoft.com/office/powerpoint/2010/main" val="2998478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4E1A94-4A42-43E1-82DF-C83ABD6C07EB}"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21995151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E1A94-4A42-43E1-82DF-C83ABD6C07EB}"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9977679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4E1A94-4A42-43E1-82DF-C83ABD6C07EB}"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33349546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4E1A94-4A42-43E1-82DF-C83ABD6C07EB}"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24222287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4E1A94-4A42-43E1-82DF-C83ABD6C07EB}"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41427574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4E1A94-4A42-43E1-82DF-C83ABD6C07EB}"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5473407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E1A94-4A42-43E1-82DF-C83ABD6C07EB}"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35585558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4E1A94-4A42-43E1-82DF-C83ABD6C07EB}"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8117285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4E1A94-4A42-43E1-82DF-C83ABD6C07EB}"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25100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6F1CBD-47E9-4561-BB48-2DDE5745FD99}"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3690553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E1A94-4A42-43E1-82DF-C83ABD6C07EB}"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1392794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E1A94-4A42-43E1-82DF-C83ABD6C07EB}"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39F5D-10FF-483A-AB4C-BE6425FEF296}" type="slidenum">
              <a:rPr lang="en-US" smtClean="0"/>
              <a:t>‹#›</a:t>
            </a:fld>
            <a:endParaRPr lang="en-US"/>
          </a:p>
        </p:txBody>
      </p:sp>
    </p:spTree>
    <p:extLst>
      <p:ext uri="{BB962C8B-B14F-4D97-AF65-F5344CB8AC3E}">
        <p14:creationId xmlns:p14="http://schemas.microsoft.com/office/powerpoint/2010/main" val="309943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6F1CBD-47E9-4561-BB48-2DDE5745FD99}"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133733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F1CBD-47E9-4561-BB48-2DDE5745FD99}"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178261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6F1CBD-47E9-4561-BB48-2DDE5745FD9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279194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6F1CBD-47E9-4561-BB48-2DDE5745FD9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F2B8E-1476-4DCF-ABE6-B8F855CCEAF9}" type="slidenum">
              <a:rPr lang="en-US" smtClean="0"/>
              <a:t>‹#›</a:t>
            </a:fld>
            <a:endParaRPr lang="en-US"/>
          </a:p>
        </p:txBody>
      </p:sp>
    </p:spTree>
    <p:extLst>
      <p:ext uri="{BB962C8B-B14F-4D97-AF65-F5344CB8AC3E}">
        <p14:creationId xmlns:p14="http://schemas.microsoft.com/office/powerpoint/2010/main" val="313700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F1CBD-47E9-4561-BB48-2DDE5745FD99}" type="datetimeFigureOut">
              <a:rPr lang="en-US" smtClean="0"/>
              <a:t>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F2B8E-1476-4DCF-ABE6-B8F855CCEAF9}" type="slidenum">
              <a:rPr lang="en-US" smtClean="0"/>
              <a:t>‹#›</a:t>
            </a:fld>
            <a:endParaRPr lang="en-US"/>
          </a:p>
        </p:txBody>
      </p:sp>
    </p:spTree>
    <p:extLst>
      <p:ext uri="{BB962C8B-B14F-4D97-AF65-F5344CB8AC3E}">
        <p14:creationId xmlns:p14="http://schemas.microsoft.com/office/powerpoint/2010/main" val="95829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656763" cy="1981200"/>
            <a:chOff x="0" y="0"/>
            <a:chExt cx="4562" cy="1248"/>
          </a:xfrm>
        </p:grpSpPr>
        <p:sp>
          <p:nvSpPr>
            <p:cNvPr id="38915"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38917" name="Rectangle 5"/>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8918" name="Rectangle 6"/>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9" name="Rectangle 7"/>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38920" name="Rectangle 8"/>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38921" name="Rectangle 9"/>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Tahoma" panose="020B0604030504040204" pitchFamily="34" charset="0"/>
              </a:defRPr>
            </a:lvl1pPr>
          </a:lstStyle>
          <a:p>
            <a:pPr>
              <a:defRPr/>
            </a:pPr>
            <a:fld id="{9193731E-C294-4066-89BD-3C4724E17ED3}" type="slidenum">
              <a:rPr lang="en-US" altLang="en-US"/>
              <a:pPr>
                <a:defRPr/>
              </a:pPr>
              <a:t>‹#›</a:t>
            </a:fld>
            <a:endParaRPr lang="en-US" altLang="en-US"/>
          </a:p>
        </p:txBody>
      </p:sp>
    </p:spTree>
    <p:extLst>
      <p:ext uri="{BB962C8B-B14F-4D97-AF65-F5344CB8AC3E}">
        <p14:creationId xmlns:p14="http://schemas.microsoft.com/office/powerpoint/2010/main" val="365252414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626" name="Freeform 2"/>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grpSp>
        <p:nvGrpSpPr>
          <p:cNvPr id="2051" name="Group 3"/>
          <p:cNvGrpSpPr>
            <a:grpSpLocks/>
          </p:cNvGrpSpPr>
          <p:nvPr/>
        </p:nvGrpSpPr>
        <p:grpSpPr bwMode="auto">
          <a:xfrm>
            <a:off x="4234" y="4267200"/>
            <a:ext cx="12187767" cy="2590800"/>
            <a:chOff x="2" y="2688"/>
            <a:chExt cx="5758" cy="1632"/>
          </a:xfrm>
        </p:grpSpPr>
        <p:sp>
          <p:nvSpPr>
            <p:cNvPr id="2057" name="Freeform 4"/>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2058" name="Group 5"/>
            <p:cNvGrpSpPr>
              <a:grpSpLocks/>
            </p:cNvGrpSpPr>
            <p:nvPr userDrawn="1"/>
          </p:nvGrpSpPr>
          <p:grpSpPr bwMode="auto">
            <a:xfrm>
              <a:off x="3528" y="3715"/>
              <a:ext cx="792" cy="521"/>
              <a:chOff x="3527" y="3715"/>
              <a:chExt cx="792" cy="521"/>
            </a:xfrm>
          </p:grpSpPr>
          <p:sp>
            <p:nvSpPr>
              <p:cNvPr id="28263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3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3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3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3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35"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36"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37"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38"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39"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4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grpSp>
        <p:grpSp>
          <p:nvGrpSpPr>
            <p:cNvPr id="2059" name="Group 17"/>
            <p:cNvGrpSpPr>
              <a:grpSpLocks/>
            </p:cNvGrpSpPr>
            <p:nvPr userDrawn="1"/>
          </p:nvGrpSpPr>
          <p:grpSpPr bwMode="auto">
            <a:xfrm>
              <a:off x="1776" y="3631"/>
              <a:ext cx="1626" cy="683"/>
              <a:chOff x="1776" y="3631"/>
              <a:chExt cx="1626" cy="683"/>
            </a:xfrm>
          </p:grpSpPr>
          <p:sp>
            <p:nvSpPr>
              <p:cNvPr id="28264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4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50"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51"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52"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53"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103"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104"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82656"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57"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58"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108"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grpSp>
          <p:nvGrpSpPr>
            <p:cNvPr id="2060" name="Group 36"/>
            <p:cNvGrpSpPr>
              <a:grpSpLocks/>
            </p:cNvGrpSpPr>
            <p:nvPr userDrawn="1"/>
          </p:nvGrpSpPr>
          <p:grpSpPr bwMode="auto">
            <a:xfrm>
              <a:off x="4128" y="3360"/>
              <a:ext cx="1351" cy="821"/>
              <a:chOff x="4128" y="3360"/>
              <a:chExt cx="1351" cy="821"/>
            </a:xfrm>
          </p:grpSpPr>
          <p:sp>
            <p:nvSpPr>
              <p:cNvPr id="282661"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62"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63"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64"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65"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66"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67"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081"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82669"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70"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71"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28267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7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7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7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7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sp>
            <p:nvSpPr>
              <p:cNvPr id="28267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sz="1800"/>
              </a:p>
            </p:txBody>
          </p:sp>
        </p:grpSp>
        <p:grpSp>
          <p:nvGrpSpPr>
            <p:cNvPr id="2061" name="Group 54"/>
            <p:cNvGrpSpPr>
              <a:grpSpLocks/>
            </p:cNvGrpSpPr>
            <p:nvPr userDrawn="1"/>
          </p:nvGrpSpPr>
          <p:grpSpPr bwMode="auto">
            <a:xfrm>
              <a:off x="5280" y="3024"/>
              <a:ext cx="425" cy="258"/>
              <a:chOff x="5280" y="3024"/>
              <a:chExt cx="425" cy="258"/>
            </a:xfrm>
          </p:grpSpPr>
          <p:sp>
            <p:nvSpPr>
              <p:cNvPr id="2062" name="Freeform 55"/>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63"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64"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65"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66"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67" name="Freeform 60"/>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068"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nvGrpSpPr>
              <p:cNvPr id="2069" name="Group 62"/>
              <p:cNvGrpSpPr>
                <a:grpSpLocks/>
              </p:cNvGrpSpPr>
              <p:nvPr/>
            </p:nvGrpSpPr>
            <p:grpSpPr bwMode="auto">
              <a:xfrm>
                <a:off x="5381" y="3085"/>
                <a:ext cx="227" cy="132"/>
                <a:chOff x="5381" y="3085"/>
                <a:chExt cx="227" cy="132"/>
              </a:xfrm>
            </p:grpSpPr>
            <p:sp>
              <p:nvSpPr>
                <p:cNvPr id="2070"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sp>
              <p:nvSpPr>
                <p:cNvPr id="2071"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sp>
              <p:nvSpPr>
                <p:cNvPr id="2072"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sp>
              <p:nvSpPr>
                <p:cNvPr id="2073"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800"/>
                </a:p>
              </p:txBody>
            </p:sp>
          </p:grpSp>
        </p:grpSp>
      </p:grpSp>
      <p:sp>
        <p:nvSpPr>
          <p:cNvPr id="282691" name="Rectangle 67"/>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82692" name="Rectangle 68"/>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2693" name="Rectangle 69"/>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en-US"/>
          </a:p>
        </p:txBody>
      </p:sp>
      <p:sp>
        <p:nvSpPr>
          <p:cNvPr id="282694" name="Rectangle 70"/>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en-US"/>
          </a:p>
        </p:txBody>
      </p:sp>
      <p:sp>
        <p:nvSpPr>
          <p:cNvPr id="282695" name="Rectangle 71"/>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5253CD0D-7F56-4A0A-9C0C-2C8475D6FA24}" type="slidenum">
              <a:rPr lang="en-US" altLang="en-US"/>
              <a:pPr/>
              <a:t>‹#›</a:t>
            </a:fld>
            <a:endParaRPr lang="en-US" altLang="en-US"/>
          </a:p>
        </p:txBody>
      </p:sp>
    </p:spTree>
    <p:extLst>
      <p:ext uri="{BB962C8B-B14F-4D97-AF65-F5344CB8AC3E}">
        <p14:creationId xmlns:p14="http://schemas.microsoft.com/office/powerpoint/2010/main" val="91202028"/>
      </p:ext>
    </p:extLst>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E1A94-4A42-43E1-82DF-C83ABD6C07EB}" type="datetimeFigureOut">
              <a:rPr lang="en-US" smtClean="0"/>
              <a:t>12/3/2019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39F5D-10FF-483A-AB4C-BE6425FEF296}" type="slidenum">
              <a:rPr lang="en-US" smtClean="0"/>
              <a:t>‹#›</a:t>
            </a:fld>
            <a:endParaRPr lang="en-US"/>
          </a:p>
        </p:txBody>
      </p:sp>
    </p:spTree>
    <p:extLst>
      <p:ext uri="{BB962C8B-B14F-4D97-AF65-F5344CB8AC3E}">
        <p14:creationId xmlns:p14="http://schemas.microsoft.com/office/powerpoint/2010/main" val="106145363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4F4edxloXCc" TargetMode="External"/><Relationship Id="rId2" Type="http://schemas.openxmlformats.org/officeDocument/2006/relationships/hyperlink" Target="https://www.youtube.com/watch?v=TTGHLdr-iak"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9.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9.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dirty="0"/>
              <a:t>Bell Work </a:t>
            </a:r>
          </a:p>
        </p:txBody>
      </p:sp>
      <p:sp>
        <p:nvSpPr>
          <p:cNvPr id="5" name="Content Placeholder 4"/>
          <p:cNvSpPr>
            <a:spLocks noGrp="1"/>
          </p:cNvSpPr>
          <p:nvPr>
            <p:ph idx="1"/>
          </p:nvPr>
        </p:nvSpPr>
        <p:spPr>
          <a:xfrm>
            <a:off x="1068511" y="1636381"/>
            <a:ext cx="10135457" cy="4600031"/>
          </a:xfrm>
        </p:spPr>
        <p:txBody>
          <a:bodyPr/>
          <a:lstStyle/>
          <a:p>
            <a:pPr marL="27384" indent="0">
              <a:buNone/>
              <a:defRPr/>
            </a:pPr>
            <a:r>
              <a:rPr lang="en-US" dirty="0"/>
              <a:t>Think about the norms of a 1950’s woman, man, and teen and compare and contrast them to today.</a:t>
            </a:r>
          </a:p>
          <a:p>
            <a:pPr marL="27384" indent="0">
              <a:buNone/>
              <a:defRPr/>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50537249"/>
              </p:ext>
            </p:extLst>
          </p:nvPr>
        </p:nvGraphicFramePr>
        <p:xfrm>
          <a:off x="1456647" y="2795493"/>
          <a:ext cx="8714769" cy="3498600"/>
        </p:xfrm>
        <a:graphic>
          <a:graphicData uri="http://schemas.openxmlformats.org/drawingml/2006/table">
            <a:tbl>
              <a:tblPr firstRow="1" bandRow="1">
                <a:tableStyleId>{5C22544A-7EE6-4342-B048-85BDC9FD1C3A}</a:tableStyleId>
              </a:tblPr>
              <a:tblGrid>
                <a:gridCol w="2904923">
                  <a:extLst>
                    <a:ext uri="{9D8B030D-6E8A-4147-A177-3AD203B41FA5}">
                      <a16:colId xmlns:a16="http://schemas.microsoft.com/office/drawing/2014/main" val="2342991096"/>
                    </a:ext>
                  </a:extLst>
                </a:gridCol>
                <a:gridCol w="2904923">
                  <a:extLst>
                    <a:ext uri="{9D8B030D-6E8A-4147-A177-3AD203B41FA5}">
                      <a16:colId xmlns:a16="http://schemas.microsoft.com/office/drawing/2014/main" val="2514230964"/>
                    </a:ext>
                  </a:extLst>
                </a:gridCol>
                <a:gridCol w="2904923">
                  <a:extLst>
                    <a:ext uri="{9D8B030D-6E8A-4147-A177-3AD203B41FA5}">
                      <a16:colId xmlns:a16="http://schemas.microsoft.com/office/drawing/2014/main" val="909096170"/>
                    </a:ext>
                  </a:extLst>
                </a:gridCol>
              </a:tblGrid>
              <a:tr h="851240">
                <a:tc>
                  <a:txBody>
                    <a:bodyPr/>
                    <a:lstStyle/>
                    <a:p>
                      <a:endParaRPr lang="en-US" dirty="0"/>
                    </a:p>
                  </a:txBody>
                  <a:tcPr/>
                </a:tc>
                <a:tc>
                  <a:txBody>
                    <a:bodyPr/>
                    <a:lstStyle/>
                    <a:p>
                      <a:pPr algn="ctr"/>
                      <a:r>
                        <a:rPr lang="en-US" sz="2800" dirty="0"/>
                        <a:t>How are they the same?</a:t>
                      </a:r>
                    </a:p>
                  </a:txBody>
                  <a:tcPr/>
                </a:tc>
                <a:tc>
                  <a:txBody>
                    <a:bodyPr/>
                    <a:lstStyle/>
                    <a:p>
                      <a:pPr algn="ctr"/>
                      <a:r>
                        <a:rPr lang="en-US" sz="2800" dirty="0"/>
                        <a:t>How are they different?</a:t>
                      </a:r>
                    </a:p>
                  </a:txBody>
                  <a:tcPr/>
                </a:tc>
                <a:extLst>
                  <a:ext uri="{0D108BD9-81ED-4DB2-BD59-A6C34878D82A}">
                    <a16:rowId xmlns:a16="http://schemas.microsoft.com/office/drawing/2014/main" val="2949780443"/>
                  </a:ext>
                </a:extLst>
              </a:tr>
              <a:tr h="851240">
                <a:tc>
                  <a:txBody>
                    <a:bodyPr/>
                    <a:lstStyle/>
                    <a:p>
                      <a:r>
                        <a:rPr lang="en-US" sz="3200" b="1" dirty="0"/>
                        <a:t>Women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84954403"/>
                  </a:ext>
                </a:extLst>
              </a:tr>
              <a:tr h="851240">
                <a:tc>
                  <a:txBody>
                    <a:bodyPr/>
                    <a:lstStyle/>
                    <a:p>
                      <a:r>
                        <a:rPr lang="en-US" sz="3200" b="1" dirty="0"/>
                        <a:t>Men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63236600"/>
                  </a:ext>
                </a:extLst>
              </a:tr>
              <a:tr h="851240">
                <a:tc>
                  <a:txBody>
                    <a:bodyPr/>
                    <a:lstStyle/>
                    <a:p>
                      <a:r>
                        <a:rPr lang="en-US" sz="3200" b="1" dirty="0"/>
                        <a:t>Teens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41863486"/>
                  </a:ext>
                </a:extLst>
              </a:tr>
            </a:tbl>
          </a:graphicData>
        </a:graphic>
      </p:graphicFrame>
    </p:spTree>
    <p:extLst>
      <p:ext uri="{BB962C8B-B14F-4D97-AF65-F5344CB8AC3E}">
        <p14:creationId xmlns:p14="http://schemas.microsoft.com/office/powerpoint/2010/main" val="2855846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405847" y="320979"/>
            <a:ext cx="9144000" cy="1492410"/>
          </a:xfrm>
        </p:spPr>
        <p:txBody>
          <a:bodyPr/>
          <a:lstStyle/>
          <a:p>
            <a:r>
              <a:rPr lang="en-US" b="1" dirty="0"/>
              <a:t>Step 3: Are we following the law?</a:t>
            </a:r>
          </a:p>
        </p:txBody>
      </p:sp>
      <p:sp>
        <p:nvSpPr>
          <p:cNvPr id="6" name="Content Placeholder 2"/>
          <p:cNvSpPr txBox="1">
            <a:spLocks/>
          </p:cNvSpPr>
          <p:nvPr/>
        </p:nvSpPr>
        <p:spPr>
          <a:xfrm>
            <a:off x="838200" y="2085653"/>
            <a:ext cx="10515600" cy="4091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lgn="l">
              <a:buFont typeface="Arial" panose="020B0604020202020204" pitchFamily="34" charset="0"/>
              <a:buChar char="•"/>
            </a:pPr>
            <a:r>
              <a:rPr lang="en-US" sz="3600" b="1" dirty="0"/>
              <a:t>As a table group go back through each document and decide if that documents follows the 13</a:t>
            </a:r>
            <a:r>
              <a:rPr lang="en-US" sz="3600" b="1" baseline="30000" dirty="0"/>
              <a:t>th</a:t>
            </a:r>
            <a:r>
              <a:rPr lang="en-US" sz="3600" b="1" dirty="0"/>
              <a:t>, 14</a:t>
            </a:r>
            <a:r>
              <a:rPr lang="en-US" sz="3600" b="1" baseline="30000" dirty="0"/>
              <a:t>th</a:t>
            </a:r>
            <a:r>
              <a:rPr lang="en-US" sz="3600" b="1" dirty="0"/>
              <a:t>, 15</a:t>
            </a:r>
            <a:r>
              <a:rPr lang="en-US" sz="3600" b="1" baseline="30000" dirty="0"/>
              <a:t>th</a:t>
            </a:r>
            <a:r>
              <a:rPr lang="en-US" sz="3600" b="1" dirty="0"/>
              <a:t> Amendments and </a:t>
            </a:r>
            <a:r>
              <a:rPr lang="en-US" sz="3600" b="1" i="1" dirty="0"/>
              <a:t>Plessy v. Ferguson</a:t>
            </a:r>
            <a:r>
              <a:rPr lang="en-US" sz="3600" b="1" dirty="0"/>
              <a:t>. </a:t>
            </a:r>
          </a:p>
          <a:p>
            <a:pPr marL="571500" indent="-571500" algn="l">
              <a:buFont typeface="Arial" panose="020B0604020202020204" pitchFamily="34" charset="0"/>
              <a:buChar char="•"/>
            </a:pPr>
            <a:endParaRPr lang="en-US" sz="3600" b="1" dirty="0"/>
          </a:p>
          <a:p>
            <a:pPr marL="571500" indent="-571500" algn="l">
              <a:buFont typeface="Arial" panose="020B0604020202020204" pitchFamily="34" charset="0"/>
              <a:buChar char="•"/>
            </a:pPr>
            <a:r>
              <a:rPr lang="en-US" sz="3600" b="1" dirty="0"/>
              <a:t>Write your answer and a reason for it in the right-hand column of your paper.</a:t>
            </a:r>
          </a:p>
        </p:txBody>
      </p:sp>
    </p:spTree>
    <p:extLst>
      <p:ext uri="{BB962C8B-B14F-4D97-AF65-F5344CB8AC3E}">
        <p14:creationId xmlns:p14="http://schemas.microsoft.com/office/powerpoint/2010/main" val="1366560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80447" y="162229"/>
            <a:ext cx="9144000" cy="1492410"/>
          </a:xfrm>
        </p:spPr>
        <p:txBody>
          <a:bodyPr/>
          <a:lstStyle/>
          <a:p>
            <a:r>
              <a:rPr lang="en-US" b="1" dirty="0"/>
              <a:t>Step 4: The Map</a:t>
            </a:r>
          </a:p>
        </p:txBody>
      </p:sp>
      <p:sp>
        <p:nvSpPr>
          <p:cNvPr id="6" name="Content Placeholder 2"/>
          <p:cNvSpPr txBox="1">
            <a:spLocks/>
          </p:cNvSpPr>
          <p:nvPr/>
        </p:nvSpPr>
        <p:spPr>
          <a:xfrm>
            <a:off x="831850" y="1441451"/>
            <a:ext cx="10515600" cy="4570412"/>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b="1" dirty="0"/>
              <a:t>Shade in the segregated states on the map: </a:t>
            </a:r>
          </a:p>
          <a:p>
            <a:pPr algn="l"/>
            <a:r>
              <a:rPr lang="en-US" sz="3600" dirty="0"/>
              <a:t>Alabama, Arkansas, Delaware, Florida, Georgia, Kentucky, Louisiana, Maryland, Mississippi, Missouri, North Carolina, Oklahoma, South Carolina, Tennessee, Texas, Virginia, and West Virginia.</a:t>
            </a:r>
          </a:p>
          <a:p>
            <a:pPr algn="l"/>
            <a:endParaRPr lang="en-US" sz="900" b="1" dirty="0"/>
          </a:p>
          <a:p>
            <a:pPr algn="l"/>
            <a:r>
              <a:rPr lang="en-US" sz="3600" b="1" dirty="0"/>
              <a:t>Four other states permitted school segregation only if the local government wanted it (Shade these states differently): </a:t>
            </a:r>
            <a:r>
              <a:rPr lang="en-US" sz="3600" dirty="0"/>
              <a:t>Arizona, Kansas, New Mexico, and Wyoming</a:t>
            </a:r>
          </a:p>
          <a:p>
            <a:pPr marL="742950" indent="-742950" algn="l">
              <a:buFont typeface="+mj-lt"/>
              <a:buAutoNum type="arabicPeriod"/>
            </a:pPr>
            <a:r>
              <a:rPr lang="en-US" sz="3600" b="1" dirty="0"/>
              <a:t>What patterns do you notice from the map? Why do you think this was the case?</a:t>
            </a:r>
          </a:p>
        </p:txBody>
      </p:sp>
    </p:spTree>
    <p:extLst>
      <p:ext uri="{BB962C8B-B14F-4D97-AF65-F5344CB8AC3E}">
        <p14:creationId xmlns:p14="http://schemas.microsoft.com/office/powerpoint/2010/main" val="3408111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80447" y="162229"/>
            <a:ext cx="9144000" cy="1492410"/>
          </a:xfrm>
        </p:spPr>
        <p:txBody>
          <a:bodyPr/>
          <a:lstStyle/>
          <a:p>
            <a:r>
              <a:rPr lang="en-US" b="1" dirty="0"/>
              <a:t>Step 4: The Map</a:t>
            </a:r>
          </a:p>
        </p:txBody>
      </p:sp>
      <p:sp>
        <p:nvSpPr>
          <p:cNvPr id="6" name="Content Placeholder 2"/>
          <p:cNvSpPr txBox="1">
            <a:spLocks/>
          </p:cNvSpPr>
          <p:nvPr/>
        </p:nvSpPr>
        <p:spPr>
          <a:xfrm>
            <a:off x="831850" y="1441451"/>
            <a:ext cx="10515600" cy="45704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marR="0" lvl="0" indent="-742950" algn="l" defTabSz="914400" rtl="0" eaLnBrk="1" fontAlgn="auto" latinLnBrk="0" hangingPunct="1">
              <a:lnSpc>
                <a:spcPct val="90000"/>
              </a:lnSpc>
              <a:spcBef>
                <a:spcPts val="1000"/>
              </a:spcBef>
              <a:spcAft>
                <a:spcPts val="0"/>
              </a:spcAft>
              <a:buClrTx/>
              <a:buSzTx/>
              <a:buFont typeface="+mj-lt"/>
              <a:buAutoNum type="arabicPeriod" startAt="2"/>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Locate the five cases that represent the Supreme</a:t>
            </a:r>
            <a:r>
              <a:rPr kumimoji="0" lang="en-US" sz="3600" b="1" i="0" u="none" strike="noStrike" kern="1200" cap="none" spc="0" normalizeH="0" noProof="0" dirty="0">
                <a:ln>
                  <a:noFill/>
                </a:ln>
                <a:solidFill>
                  <a:prstClr val="black"/>
                </a:solidFill>
                <a:effectLst/>
                <a:uLnTx/>
                <a:uFillTx/>
                <a:latin typeface="Calibri"/>
                <a:ea typeface="+mn-ea"/>
                <a:cs typeface="+mn-cs"/>
              </a:rPr>
              <a:t> Court Case </a:t>
            </a:r>
            <a:r>
              <a:rPr kumimoji="0" lang="en-US" sz="3600" b="1" i="1" u="none" strike="noStrike" kern="1200" cap="none" spc="0" normalizeH="0" noProof="0" dirty="0">
                <a:ln>
                  <a:noFill/>
                </a:ln>
                <a:solidFill>
                  <a:prstClr val="black"/>
                </a:solidFill>
                <a:effectLst/>
                <a:uLnTx/>
                <a:uFillTx/>
                <a:latin typeface="Calibri"/>
                <a:ea typeface="+mn-ea"/>
                <a:cs typeface="+mn-cs"/>
              </a:rPr>
              <a:t>Brown v. Board of Education </a:t>
            </a:r>
            <a:r>
              <a:rPr kumimoji="0" lang="en-US" sz="3600" b="1" i="0" u="none" strike="noStrike" kern="1200" cap="none" spc="0" normalizeH="0" baseline="0" noProof="0" dirty="0">
                <a:ln>
                  <a:noFill/>
                </a:ln>
                <a:solidFill>
                  <a:prstClr val="black"/>
                </a:solidFill>
                <a:effectLst/>
                <a:uLnTx/>
                <a:uFillTx/>
                <a:latin typeface="Calibri"/>
                <a:ea typeface="+mn-ea"/>
                <a:cs typeface="+mn-cs"/>
              </a:rPr>
              <a:t>(Numbers on the Map).</a:t>
            </a:r>
            <a:r>
              <a:rPr kumimoji="0" lang="en-US" sz="3600" b="1" i="0" u="none" strike="noStrike" kern="1200" cap="none" spc="0" normalizeH="0" noProof="0" dirty="0">
                <a:ln>
                  <a:noFill/>
                </a:ln>
                <a:solidFill>
                  <a:prstClr val="black"/>
                </a:solidFill>
                <a:effectLst/>
                <a:uLnTx/>
                <a:uFillTx/>
                <a:latin typeface="Calibri"/>
                <a:ea typeface="+mn-ea"/>
                <a:cs typeface="+mn-cs"/>
              </a:rPr>
              <a:t> How would you describe each location?</a:t>
            </a:r>
          </a:p>
          <a:p>
            <a:pPr marL="742950" marR="0" lvl="0" indent="-742950" algn="l" defTabSz="914400" rtl="0" eaLnBrk="1" fontAlgn="auto" latinLnBrk="0" hangingPunct="1">
              <a:lnSpc>
                <a:spcPct val="90000"/>
              </a:lnSpc>
              <a:spcBef>
                <a:spcPts val="1000"/>
              </a:spcBef>
              <a:spcAft>
                <a:spcPts val="0"/>
              </a:spcAft>
              <a:buClrTx/>
              <a:buSzTx/>
              <a:buFont typeface="+mj-lt"/>
              <a:buAutoNum type="arabicPeriod" startAt="2"/>
              <a:tabLst/>
              <a:defRPr/>
            </a:pPr>
            <a:r>
              <a:rPr lang="en-US" sz="3600" b="1" baseline="0" dirty="0">
                <a:solidFill>
                  <a:prstClr val="black"/>
                </a:solidFill>
                <a:latin typeface="Calibri"/>
              </a:rPr>
              <a:t>Why</a:t>
            </a:r>
            <a:r>
              <a:rPr lang="en-US" sz="3600" b="1" dirty="0">
                <a:solidFill>
                  <a:prstClr val="black"/>
                </a:solidFill>
                <a:latin typeface="Calibri"/>
              </a:rPr>
              <a:t> do you think the Supreme Court decided to consider the five cases together?</a:t>
            </a:r>
            <a:endParaRPr kumimoji="0" lang="en-US" sz="36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000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80447" y="162229"/>
            <a:ext cx="9144000" cy="1492410"/>
          </a:xfrm>
        </p:spPr>
        <p:txBody>
          <a:bodyPr/>
          <a:lstStyle/>
          <a:p>
            <a:r>
              <a:rPr lang="en-US" b="1" dirty="0"/>
              <a:t>Step 4: The Map</a:t>
            </a:r>
          </a:p>
        </p:txBody>
      </p:sp>
      <p:sp>
        <p:nvSpPr>
          <p:cNvPr id="6" name="Content Placeholder 2"/>
          <p:cNvSpPr txBox="1">
            <a:spLocks/>
          </p:cNvSpPr>
          <p:nvPr/>
        </p:nvSpPr>
        <p:spPr>
          <a:xfrm>
            <a:off x="831850" y="1441451"/>
            <a:ext cx="10515600" cy="45704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marR="0" lvl="0" indent="-742950" algn="l" defTabSz="914400" rtl="0" eaLnBrk="1" fontAlgn="auto" latinLnBrk="0" hangingPunct="1">
              <a:lnSpc>
                <a:spcPct val="90000"/>
              </a:lnSpc>
              <a:spcBef>
                <a:spcPts val="1000"/>
              </a:spcBef>
              <a:spcAft>
                <a:spcPts val="0"/>
              </a:spcAft>
              <a:buClrTx/>
              <a:buSzTx/>
              <a:buFont typeface="+mj-lt"/>
              <a:buAutoNum type="arabicPeriod" startAt="4"/>
              <a:tabLst/>
              <a:defRPr/>
            </a:pPr>
            <a:r>
              <a:rPr lang="en-US" sz="3600" b="1" baseline="0" dirty="0">
                <a:solidFill>
                  <a:prstClr val="black"/>
                </a:solidFill>
                <a:latin typeface="Calibri"/>
              </a:rPr>
              <a:t>Read this Quote by Justice Clark---Think</a:t>
            </a:r>
            <a:r>
              <a:rPr lang="en-US" sz="3600" b="1" dirty="0">
                <a:solidFill>
                  <a:prstClr val="black"/>
                </a:solidFill>
                <a:latin typeface="Calibri"/>
              </a:rPr>
              <a:t> about the map—What do you think he meant?</a:t>
            </a:r>
          </a:p>
          <a:p>
            <a:pPr marR="0" lvl="0" algn="l" defTabSz="914400" rtl="0" eaLnBrk="1" fontAlgn="auto" latinLnBrk="0" hangingPunct="1">
              <a:lnSpc>
                <a:spcPct val="90000"/>
              </a:lnSpc>
              <a:spcBef>
                <a:spcPts val="1000"/>
              </a:spcBef>
              <a:spcAft>
                <a:spcPts val="0"/>
              </a:spcAft>
              <a:buClrTx/>
              <a:buSzTx/>
              <a:tabLst/>
              <a:defRPr/>
            </a:pPr>
            <a:endParaRPr lang="en-US" sz="3600" b="1" dirty="0">
              <a:solidFill>
                <a:prstClr val="black"/>
              </a:solidFill>
              <a:latin typeface="Calibri"/>
            </a:endParaRPr>
          </a:p>
          <a:p>
            <a:r>
              <a:rPr lang="en-US" sz="4000" dirty="0"/>
              <a:t>“We consolidated them and made </a:t>
            </a:r>
            <a:r>
              <a:rPr lang="en-US" sz="4000" i="1" dirty="0"/>
              <a:t>Brown</a:t>
            </a:r>
            <a:r>
              <a:rPr lang="en-US" sz="4000" dirty="0"/>
              <a:t> the first so that the whole question would not smack of being a purely Southern one.”</a:t>
            </a:r>
            <a:endParaRPr lang="en-US" sz="4000" b="1" dirty="0"/>
          </a:p>
          <a:p>
            <a:pPr algn="l"/>
            <a:endParaRPr lang="en-US" sz="4000" b="1" baseline="30000" dirty="0"/>
          </a:p>
          <a:p>
            <a:pPr algn="l"/>
            <a:endParaRPr lang="en-US" sz="4000" b="1" baseline="30000" dirty="0"/>
          </a:p>
        </p:txBody>
      </p:sp>
    </p:spTree>
    <p:extLst>
      <p:ext uri="{BB962C8B-B14F-4D97-AF65-F5344CB8AC3E}">
        <p14:creationId xmlns:p14="http://schemas.microsoft.com/office/powerpoint/2010/main" val="355583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1900" y="1654639"/>
            <a:ext cx="10001250" cy="4441361"/>
          </a:xfrm>
        </p:spPr>
        <p:txBody>
          <a:bodyPr/>
          <a:lstStyle/>
          <a:p>
            <a:pPr marL="0" indent="0" algn="ctr">
              <a:buNone/>
              <a:defRPr/>
            </a:pPr>
            <a:r>
              <a:rPr lang="en-US" sz="4000" b="1" u="sng" dirty="0">
                <a:effectLst/>
                <a:hlinkClick r:id="rId2"/>
              </a:rPr>
              <a:t>Write down 3 major point from the court case</a:t>
            </a:r>
          </a:p>
          <a:p>
            <a:pPr algn="ctr">
              <a:defRPr/>
            </a:pPr>
            <a:endParaRPr lang="en-US" b="1" u="sng" dirty="0">
              <a:hlinkClick r:id="rId2"/>
            </a:endParaRPr>
          </a:p>
          <a:p>
            <a:pPr algn="ctr">
              <a:defRPr/>
            </a:pPr>
            <a:r>
              <a:rPr lang="en-US" dirty="0">
                <a:hlinkClick r:id="rId3"/>
              </a:rPr>
              <a:t>Brown v Board</a:t>
            </a:r>
            <a:endParaRPr lang="en-US" dirty="0"/>
          </a:p>
        </p:txBody>
      </p:sp>
      <p:sp>
        <p:nvSpPr>
          <p:cNvPr id="4" name="Title 3"/>
          <p:cNvSpPr txBox="1">
            <a:spLocks/>
          </p:cNvSpPr>
          <p:nvPr/>
        </p:nvSpPr>
        <p:spPr bwMode="auto">
          <a:xfrm>
            <a:off x="1380447" y="162229"/>
            <a:ext cx="9144000" cy="1492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r>
              <a:rPr lang="en-US" b="1" kern="0" dirty="0"/>
              <a:t>Step 5: The Case</a:t>
            </a:r>
          </a:p>
        </p:txBody>
      </p:sp>
    </p:spTree>
    <p:extLst>
      <p:ext uri="{BB962C8B-B14F-4D97-AF65-F5344CB8AC3E}">
        <p14:creationId xmlns:p14="http://schemas.microsoft.com/office/powerpoint/2010/main" val="2882334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l" eaLnBrk="1" hangingPunct="1">
              <a:defRPr/>
            </a:pPr>
            <a:r>
              <a:rPr lang="en-US" sz="4000"/>
              <a:t>What case did they try to enforce?</a:t>
            </a:r>
          </a:p>
        </p:txBody>
      </p:sp>
      <p:sp>
        <p:nvSpPr>
          <p:cNvPr id="60419" name="Rectangle 3"/>
          <p:cNvSpPr>
            <a:spLocks noGrp="1" noChangeArrowheads="1"/>
          </p:cNvSpPr>
          <p:nvPr>
            <p:ph type="body" sz="half" idx="1"/>
          </p:nvPr>
        </p:nvSpPr>
        <p:spPr>
          <a:xfrm>
            <a:off x="1981200" y="1295400"/>
            <a:ext cx="4038600" cy="4495800"/>
          </a:xfrm>
        </p:spPr>
        <p:txBody>
          <a:bodyPr/>
          <a:lstStyle/>
          <a:p>
            <a:pPr eaLnBrk="1" hangingPunct="1">
              <a:defRPr/>
            </a:pPr>
            <a:r>
              <a:rPr lang="en-US" sz="2800"/>
              <a:t>In 1954 the Supreme Court ruled in </a:t>
            </a:r>
            <a:r>
              <a:rPr lang="en-US" sz="2800" i="1"/>
              <a:t>Brown v. Board of Education</a:t>
            </a:r>
            <a:r>
              <a:rPr lang="en-US" sz="2800"/>
              <a:t> that segregated schools were unconstitutional because although they were separate, they were not equal.  </a:t>
            </a:r>
            <a:endParaRPr lang="en-US" sz="2800" i="1"/>
          </a:p>
        </p:txBody>
      </p:sp>
      <p:pic>
        <p:nvPicPr>
          <p:cNvPr id="36868" name="Picture 5" descr="ThurgoodMarshalletal"/>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b="8688"/>
          <a:stretch>
            <a:fillRect/>
          </a:stretch>
        </p:blipFill>
        <p:spPr>
          <a:xfrm>
            <a:off x="6524625" y="1295400"/>
            <a:ext cx="3514725" cy="4052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69" name="Text Box 7"/>
          <p:cNvSpPr txBox="1">
            <a:spLocks noChangeArrowheads="1"/>
          </p:cNvSpPr>
          <p:nvPr/>
        </p:nvSpPr>
        <p:spPr bwMode="auto">
          <a:xfrm>
            <a:off x="2057400" y="5562600"/>
            <a:ext cx="8153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800" b="0" i="0" u="none" strike="noStrike" kern="1200" cap="none" spc="0" normalizeH="0" baseline="0" noProof="0">
                <a:ln>
                  <a:noFill/>
                </a:ln>
                <a:solidFill>
                  <a:srgbClr val="FFFFFF"/>
                </a:solidFill>
                <a:effectLst/>
                <a:uLnTx/>
                <a:uFillTx/>
                <a:latin typeface="Times New Roman" panose="02020603050405020304" pitchFamily="18" charset="0"/>
                <a:ea typeface="+mn-ea"/>
                <a:cs typeface="+mn-cs"/>
              </a:rPr>
              <a:t>George E.C. Hayes, left, Thurgood Marshall, center, and James M. Nabrit, the lawyers who led the fight before the U.S. Supreme Court for abolition of segregation in public schools, descend the court steps in Washington, D.C., on May 17, 1954. </a:t>
            </a:r>
          </a:p>
        </p:txBody>
      </p:sp>
    </p:spTree>
    <p:extLst>
      <p:ext uri="{BB962C8B-B14F-4D97-AF65-F5344CB8AC3E}">
        <p14:creationId xmlns:p14="http://schemas.microsoft.com/office/powerpoint/2010/main" val="1711942556"/>
      </p:ext>
    </p:extLst>
  </p:cSld>
  <p:clrMapOvr>
    <a:overrideClrMapping bg1="dk2" tx1="lt1" bg2="dk1" tx2="lt2" accent1="accent1" accent2="accent2" accent3="accent3" accent4="accent4" accent5="accent5" accent6="accent6" hlink="hlink" folHlink="folHlink"/>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405847" y="320979"/>
            <a:ext cx="9144000" cy="1492410"/>
          </a:xfrm>
        </p:spPr>
        <p:txBody>
          <a:bodyPr/>
          <a:lstStyle/>
          <a:p>
            <a:r>
              <a:rPr lang="en-US" b="1" dirty="0"/>
              <a:t>Step 1: First Impressions</a:t>
            </a:r>
          </a:p>
        </p:txBody>
      </p:sp>
      <p:sp>
        <p:nvSpPr>
          <p:cNvPr id="6" name="Content Placeholder 2"/>
          <p:cNvSpPr txBox="1">
            <a:spLocks/>
          </p:cNvSpPr>
          <p:nvPr/>
        </p:nvSpPr>
        <p:spPr>
          <a:xfrm>
            <a:off x="838200" y="2085653"/>
            <a:ext cx="10515600" cy="4091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t>As a table group study each document and write down your first impressions of that document in the left hand column of your paper.</a:t>
            </a:r>
          </a:p>
        </p:txBody>
      </p:sp>
    </p:spTree>
    <p:extLst>
      <p:ext uri="{BB962C8B-B14F-4D97-AF65-F5344CB8AC3E}">
        <p14:creationId xmlns:p14="http://schemas.microsoft.com/office/powerpoint/2010/main" val="300506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bwMode="auto">
          <a:xfrm>
            <a:off x="1405847" y="320979"/>
            <a:ext cx="9144000" cy="1492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r>
              <a:rPr lang="en-US" sz="6000" b="1" kern="0" dirty="0"/>
              <a:t>Step 2: The Law</a:t>
            </a:r>
          </a:p>
        </p:txBody>
      </p:sp>
      <p:sp>
        <p:nvSpPr>
          <p:cNvPr id="6" name="Content Placeholder 2"/>
          <p:cNvSpPr txBox="1">
            <a:spLocks/>
          </p:cNvSpPr>
          <p:nvPr/>
        </p:nvSpPr>
        <p:spPr>
          <a:xfrm>
            <a:off x="838200" y="2085653"/>
            <a:ext cx="10515600" cy="19275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t>Write down a brief definition for each Amendment and Supreme Court Case.</a:t>
            </a:r>
          </a:p>
        </p:txBody>
      </p:sp>
    </p:spTree>
    <p:extLst>
      <p:ext uri="{BB962C8B-B14F-4D97-AF65-F5344CB8AC3E}">
        <p14:creationId xmlns:p14="http://schemas.microsoft.com/office/powerpoint/2010/main" val="271489614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981200" y="152400"/>
            <a:ext cx="8229600" cy="685800"/>
          </a:xfrm>
          <a:solidFill>
            <a:schemeClr val="bg2"/>
          </a:solidFill>
          <a:ln w="76200" cmpd="tri">
            <a:solidFill>
              <a:srgbClr val="E7E9D5"/>
            </a:solidFill>
            <a:miter lim="800000"/>
            <a:headEnd/>
            <a:tailEnd/>
          </a:ln>
        </p:spPr>
        <p:txBody>
          <a:bodyPr/>
          <a:lstStyle/>
          <a:p>
            <a:pPr eaLnBrk="1" hangingPunct="1">
              <a:defRPr/>
            </a:pPr>
            <a:r>
              <a:rPr lang="en-US" sz="3200" b="1">
                <a:solidFill>
                  <a:srgbClr val="E7E9D5"/>
                </a:solidFill>
                <a:latin typeface="Comic Sans MS" pitchFamily="66" charset="0"/>
              </a:rPr>
              <a:t>Reconstruction Legislation</a:t>
            </a:r>
          </a:p>
        </p:txBody>
      </p:sp>
      <p:sp>
        <p:nvSpPr>
          <p:cNvPr id="47107" name="Rectangle 3"/>
          <p:cNvSpPr>
            <a:spLocks noChangeArrowheads="1"/>
          </p:cNvSpPr>
          <p:nvPr/>
        </p:nvSpPr>
        <p:spPr bwMode="auto">
          <a:xfrm>
            <a:off x="1708150" y="852787"/>
            <a:ext cx="87630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3600" b="1" dirty="0">
                <a:solidFill>
                  <a:srgbClr val="000000"/>
                </a:solidFill>
              </a:rPr>
              <a:t>Amendment XIII </a:t>
            </a:r>
            <a:endParaRPr lang="en-US" altLang="en-US" sz="3600" dirty="0">
              <a:solidFill>
                <a:srgbClr val="000000"/>
              </a:solidFill>
              <a:latin typeface="Monotype Corsiva" panose="03010101010201010101" pitchFamily="66" charset="0"/>
            </a:endParaRPr>
          </a:p>
          <a:p>
            <a:pPr marL="457200" indent="-457200" eaLnBrk="1" fontAlgn="base" hangingPunct="1">
              <a:spcBef>
                <a:spcPct val="0"/>
              </a:spcBef>
              <a:spcAft>
                <a:spcPct val="0"/>
              </a:spcAft>
              <a:buFont typeface="Arial" panose="020B0604020202020204" pitchFamily="34" charset="0"/>
              <a:buChar char="•"/>
            </a:pPr>
            <a:r>
              <a:rPr lang="en-US" altLang="en-US" sz="3200" b="1" dirty="0">
                <a:solidFill>
                  <a:srgbClr val="000000"/>
                </a:solidFill>
              </a:rPr>
              <a:t>Section 1</a:t>
            </a:r>
            <a:r>
              <a:rPr lang="en-US" altLang="en-US" sz="3200" dirty="0">
                <a:solidFill>
                  <a:srgbClr val="000000"/>
                </a:solidFill>
              </a:rPr>
              <a:t>. Neither slavery nor involuntary servitude, except as a punishment for crime whereof the party shall have been duly convicted, shall exist within the United States, or any place subject to their jurisdiction.</a:t>
            </a:r>
          </a:p>
          <a:p>
            <a:pPr eaLnBrk="1" fontAlgn="base" hangingPunct="1">
              <a:spcBef>
                <a:spcPct val="0"/>
              </a:spcBef>
              <a:spcAft>
                <a:spcPct val="0"/>
              </a:spcAft>
            </a:pPr>
            <a:r>
              <a:rPr lang="en-US" altLang="en-US" sz="3200" dirty="0">
                <a:solidFill>
                  <a:srgbClr val="000000"/>
                </a:solidFill>
              </a:rPr>
              <a:t> </a:t>
            </a:r>
          </a:p>
          <a:p>
            <a:pPr marL="457200" indent="-457200" eaLnBrk="1" fontAlgn="base" hangingPunct="1">
              <a:spcBef>
                <a:spcPct val="0"/>
              </a:spcBef>
              <a:spcAft>
                <a:spcPct val="0"/>
              </a:spcAft>
              <a:buFont typeface="Arial" panose="020B0604020202020204" pitchFamily="34" charset="0"/>
              <a:buChar char="•"/>
            </a:pPr>
            <a:r>
              <a:rPr lang="en-US" altLang="en-US" sz="3200" b="1" dirty="0">
                <a:solidFill>
                  <a:srgbClr val="000000"/>
                </a:solidFill>
              </a:rPr>
              <a:t>Section 2</a:t>
            </a:r>
            <a:r>
              <a:rPr lang="en-US" altLang="en-US" sz="3200" dirty="0">
                <a:solidFill>
                  <a:srgbClr val="000000"/>
                </a:solidFill>
              </a:rPr>
              <a:t>. Congress shall have power to enforce this article by appropriate legislation. </a:t>
            </a:r>
          </a:p>
          <a:p>
            <a:pPr algn="ctr" eaLnBrk="1" fontAlgn="base" hangingPunct="1">
              <a:spcBef>
                <a:spcPct val="0"/>
              </a:spcBef>
              <a:spcAft>
                <a:spcPct val="0"/>
              </a:spcAft>
            </a:pPr>
            <a:endParaRPr lang="en-US" altLang="en-US" sz="3200" dirty="0">
              <a:solidFill>
                <a:srgbClr val="000000"/>
              </a:solidFill>
            </a:endParaRPr>
          </a:p>
          <a:p>
            <a:pPr algn="ctr" eaLnBrk="1" fontAlgn="base" hangingPunct="1">
              <a:spcBef>
                <a:spcPct val="0"/>
              </a:spcBef>
              <a:spcAft>
                <a:spcPct val="0"/>
              </a:spcAft>
            </a:pPr>
            <a:endParaRPr lang="en-US" altLang="en-US" dirty="0">
              <a:solidFill>
                <a:srgbClr val="000000"/>
              </a:solidFill>
            </a:endParaRPr>
          </a:p>
        </p:txBody>
      </p:sp>
    </p:spTree>
    <p:extLst>
      <p:ext uri="{BB962C8B-B14F-4D97-AF65-F5344CB8AC3E}">
        <p14:creationId xmlns:p14="http://schemas.microsoft.com/office/powerpoint/2010/main" val="169442360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981200" y="152400"/>
            <a:ext cx="8229600" cy="685800"/>
          </a:xfrm>
          <a:solidFill>
            <a:schemeClr val="bg2"/>
          </a:solidFill>
          <a:ln w="76200" cmpd="tri">
            <a:solidFill>
              <a:srgbClr val="E7E9D5"/>
            </a:solidFill>
            <a:miter lim="800000"/>
            <a:headEnd/>
            <a:tailEnd/>
          </a:ln>
        </p:spPr>
        <p:txBody>
          <a:bodyPr/>
          <a:lstStyle/>
          <a:p>
            <a:pPr eaLnBrk="1" hangingPunct="1">
              <a:defRPr/>
            </a:pPr>
            <a:r>
              <a:rPr lang="en-US" sz="3200" b="1">
                <a:solidFill>
                  <a:srgbClr val="E7E9D5"/>
                </a:solidFill>
                <a:latin typeface="Comic Sans MS" pitchFamily="66" charset="0"/>
              </a:rPr>
              <a:t>Reconstruction Legislation</a:t>
            </a:r>
          </a:p>
        </p:txBody>
      </p:sp>
      <p:sp>
        <p:nvSpPr>
          <p:cNvPr id="47107" name="Rectangle 3"/>
          <p:cNvSpPr>
            <a:spLocks noChangeArrowheads="1"/>
          </p:cNvSpPr>
          <p:nvPr/>
        </p:nvSpPr>
        <p:spPr bwMode="auto">
          <a:xfrm>
            <a:off x="1212351" y="468065"/>
            <a:ext cx="9657707"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ea typeface="+mn-ea"/>
                <a:cs typeface="+mn-cs"/>
              </a:rPr>
              <a:t>Amendment XIV </a:t>
            </a:r>
            <a:endParaRPr kumimoji="0" lang="en-US" altLang="en-US" sz="3600" b="1" i="0" u="none" strike="noStrike" kern="1200" cap="none" spc="0" normalizeH="0" baseline="0" noProof="0" dirty="0">
              <a:ln>
                <a:noFill/>
              </a:ln>
              <a:solidFill>
                <a:srgbClr val="000000"/>
              </a:solidFill>
              <a:effectLst/>
              <a:uLnTx/>
              <a:uFillTx/>
              <a:latin typeface="Monotype Corsiva" panose="03010101010201010101" pitchFamily="66" charset="0"/>
              <a:ea typeface="+mn-ea"/>
              <a:cs typeface="+mn-cs"/>
            </a:endParaRPr>
          </a:p>
          <a:p>
            <a:pPr marL="457200" marR="0" lvl="0" indent="-457200"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All persons born or naturalized in the United States, and subject to the jurisdiction thereof, are citizens of the United States and of the state wherein they reside. </a:t>
            </a:r>
          </a:p>
          <a:p>
            <a:pPr marL="457200" marR="0" lvl="0" indent="-457200"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a:t>
            </a:r>
          </a:p>
          <a:p>
            <a:pPr marL="285750" marR="0" lvl="0" indent="-285750" algn="ctr"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9566306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1981200" y="152400"/>
            <a:ext cx="8229600" cy="685800"/>
          </a:xfrm>
          <a:solidFill>
            <a:schemeClr val="bg2"/>
          </a:solidFill>
          <a:ln w="76200" cmpd="tri">
            <a:solidFill>
              <a:srgbClr val="E7E9D5"/>
            </a:solidFill>
            <a:miter lim="800000"/>
            <a:headEnd/>
            <a:tailEnd/>
          </a:ln>
        </p:spPr>
        <p:txBody>
          <a:bodyPr/>
          <a:lstStyle/>
          <a:p>
            <a:pPr eaLnBrk="1" hangingPunct="1">
              <a:defRPr/>
            </a:pPr>
            <a:r>
              <a:rPr lang="en-US" sz="3200" b="1">
                <a:solidFill>
                  <a:srgbClr val="E7E9D5"/>
                </a:solidFill>
                <a:latin typeface="Comic Sans MS" pitchFamily="66" charset="0"/>
              </a:rPr>
              <a:t>Reconstruction Legislation</a:t>
            </a:r>
          </a:p>
        </p:txBody>
      </p:sp>
      <p:sp>
        <p:nvSpPr>
          <p:cNvPr id="47107" name="Rectangle 3"/>
          <p:cNvSpPr>
            <a:spLocks noChangeArrowheads="1"/>
          </p:cNvSpPr>
          <p:nvPr/>
        </p:nvSpPr>
        <p:spPr bwMode="auto">
          <a:xfrm>
            <a:off x="1595134" y="1471864"/>
            <a:ext cx="87630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ea typeface="+mn-ea"/>
                <a:cs typeface="+mn-cs"/>
              </a:rPr>
              <a:t>Amendment XV </a:t>
            </a:r>
            <a:endParaRPr kumimoji="0" lang="en-US" altLang="en-US" sz="3600" b="1" i="0" u="none" strike="noStrike" kern="1200" cap="none" spc="0" normalizeH="0" baseline="0" noProof="0" dirty="0">
              <a:ln>
                <a:noFill/>
              </a:ln>
              <a:solidFill>
                <a:srgbClr val="000000"/>
              </a:solidFill>
              <a:effectLst/>
              <a:uLnTx/>
              <a:uFillTx/>
              <a:latin typeface="Monotype Corsiva" panose="03010101010201010101" pitchFamily="66" charset="0"/>
              <a:ea typeface="+mn-ea"/>
              <a:cs typeface="+mn-cs"/>
            </a:endParaRPr>
          </a:p>
          <a:p>
            <a:pPr marL="285750" marR="0" lvl="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right to vote shall not be denied … on account of race, color, or previous condition of servitude.</a:t>
            </a:r>
          </a:p>
        </p:txBody>
      </p:sp>
    </p:spTree>
    <p:extLst>
      <p:ext uri="{BB962C8B-B14F-4D97-AF65-F5344CB8AC3E}">
        <p14:creationId xmlns:p14="http://schemas.microsoft.com/office/powerpoint/2010/main" val="18598787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itle 1"/>
          <p:cNvSpPr>
            <a:spLocks noGrp="1"/>
          </p:cNvSpPr>
          <p:nvPr>
            <p:ph type="title"/>
          </p:nvPr>
        </p:nvSpPr>
        <p:spPr>
          <a:xfrm>
            <a:off x="7010400" y="274638"/>
            <a:ext cx="3505200" cy="1477962"/>
          </a:xfrm>
        </p:spPr>
        <p:txBody>
          <a:bodyPr>
            <a:noAutofit/>
          </a:bodyPr>
          <a:lstStyle/>
          <a:p>
            <a:r>
              <a:rPr lang="en-US" sz="4800" u="sng" dirty="0" err="1">
                <a:effectLst>
                  <a:outerShdw blurRad="38100" dist="38100" dir="2700000" algn="tl">
                    <a:srgbClr val="000000">
                      <a:alpha val="43137"/>
                    </a:srgbClr>
                  </a:outerShdw>
                </a:effectLst>
                <a:latin typeface="Stencil" pitchFamily="82" charset="0"/>
              </a:rPr>
              <a:t>Plessy</a:t>
            </a:r>
            <a:r>
              <a:rPr lang="en-US" sz="4800" u="sng" dirty="0">
                <a:effectLst>
                  <a:outerShdw blurRad="38100" dist="38100" dir="2700000" algn="tl">
                    <a:srgbClr val="000000">
                      <a:alpha val="43137"/>
                    </a:srgbClr>
                  </a:outerShdw>
                </a:effectLst>
                <a:latin typeface="Stencil" pitchFamily="82" charset="0"/>
              </a:rPr>
              <a:t> </a:t>
            </a:r>
            <a:r>
              <a:rPr lang="en-US" sz="2800" u="sng" dirty="0">
                <a:effectLst>
                  <a:outerShdw blurRad="38100" dist="38100" dir="2700000" algn="tl">
                    <a:srgbClr val="000000">
                      <a:alpha val="43137"/>
                    </a:srgbClr>
                  </a:outerShdw>
                </a:effectLst>
                <a:latin typeface="Stencil" pitchFamily="82" charset="0"/>
              </a:rPr>
              <a:t>v. </a:t>
            </a:r>
            <a:r>
              <a:rPr lang="en-US" sz="4800" u="sng" dirty="0">
                <a:effectLst>
                  <a:outerShdw blurRad="38100" dist="38100" dir="2700000" algn="tl">
                    <a:srgbClr val="000000">
                      <a:alpha val="43137"/>
                    </a:srgbClr>
                  </a:outerShdw>
                </a:effectLst>
                <a:latin typeface="Stencil" pitchFamily="82" charset="0"/>
              </a:rPr>
              <a:t>Ferguson</a:t>
            </a:r>
          </a:p>
        </p:txBody>
      </p:sp>
      <p:sp>
        <p:nvSpPr>
          <p:cNvPr id="80900" name="Content Placeholder 3"/>
          <p:cNvSpPr>
            <a:spLocks noGrp="1"/>
          </p:cNvSpPr>
          <p:nvPr>
            <p:ph sz="half" idx="2"/>
          </p:nvPr>
        </p:nvSpPr>
        <p:spPr>
          <a:xfrm>
            <a:off x="7010400" y="2057400"/>
            <a:ext cx="3429000" cy="3733800"/>
          </a:xfrm>
        </p:spPr>
        <p:txBody>
          <a:bodyPr>
            <a:normAutofit fontScale="92500" lnSpcReduction="20000"/>
          </a:bodyPr>
          <a:lstStyle/>
          <a:p>
            <a:pPr marL="114300" indent="-114300">
              <a:buNone/>
            </a:pPr>
            <a:r>
              <a:rPr lang="en-US" sz="3500" b="1" dirty="0"/>
              <a:t>Homer </a:t>
            </a:r>
            <a:r>
              <a:rPr lang="en-US" sz="3500" b="1" dirty="0" err="1"/>
              <a:t>Plessy</a:t>
            </a:r>
            <a:r>
              <a:rPr lang="en-US" sz="3500" b="1" dirty="0"/>
              <a:t> tried to sit in the “White’s Only” car on a train, but he was not allowed because a Louisiana state law banned blacks from sitting there.</a:t>
            </a:r>
          </a:p>
        </p:txBody>
      </p:sp>
      <p:pic>
        <p:nvPicPr>
          <p:cNvPr id="1030" name="Picture 6" descr="http://lightskinnededgirl.typepad.com/my_weblog/images/2008/05/13/homerplessy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0" y="27800"/>
            <a:ext cx="5505450" cy="683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529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7284" y="0"/>
            <a:ext cx="8808316" cy="1676400"/>
          </a:xfrm>
        </p:spPr>
        <p:txBody>
          <a:bodyPr>
            <a:noAutofit/>
          </a:bodyPr>
          <a:lstStyle/>
          <a:p>
            <a:r>
              <a:rPr lang="en-US" sz="3600" b="1" dirty="0">
                <a:solidFill>
                  <a:schemeClr val="bg1"/>
                </a:solidFill>
              </a:rPr>
              <a:t>Homer Plessy sued the state, saying they violated the 14</a:t>
            </a:r>
            <a:r>
              <a:rPr lang="en-US" sz="3600" b="1" baseline="30000" dirty="0">
                <a:solidFill>
                  <a:schemeClr val="bg1"/>
                </a:solidFill>
              </a:rPr>
              <a:t>th</a:t>
            </a:r>
            <a:r>
              <a:rPr lang="en-US" sz="3600" b="1" dirty="0">
                <a:solidFill>
                  <a:schemeClr val="bg1"/>
                </a:solidFill>
              </a:rPr>
              <a:t> Amendment. The case was eventually taken up by the Supreme Court.</a:t>
            </a:r>
          </a:p>
        </p:txBody>
      </p:sp>
      <p:pic>
        <p:nvPicPr>
          <p:cNvPr id="4098" name="Picture 2" descr="http://1.bp.blogspot.com/_tBqi5ja-dgs/S2rv2enLE9I/AAAAAAAACIY/nOFo5uWbdPs/s320/HomerPless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285" y="1828801"/>
            <a:ext cx="3764280" cy="487680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5638800" y="1923144"/>
            <a:ext cx="4876800" cy="1734457"/>
          </a:xfrm>
          <a:prstGeom prst="wedgeRoundRectCallout">
            <a:avLst>
              <a:gd name="adj1" fmla="val -64938"/>
              <a:gd name="adj2" fmla="val 62311"/>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b="1" dirty="0">
                <a:solidFill>
                  <a:prstClr val="black"/>
                </a:solidFill>
                <a:latin typeface="Calibri"/>
              </a:rPr>
              <a:t>It just doesn’t seem right that white people were getting all of these special privileges.</a:t>
            </a:r>
          </a:p>
        </p:txBody>
      </p:sp>
      <p:pic>
        <p:nvPicPr>
          <p:cNvPr id="4100" name="Picture 4" descr="http://brotherpeacemaker.files.wordpress.com/2008/05/white-only-sign.jpg?w=214&amp;h=3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1" y="3853615"/>
            <a:ext cx="1966686" cy="3004386"/>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ular Callout 7"/>
          <p:cNvSpPr/>
          <p:nvPr/>
        </p:nvSpPr>
        <p:spPr>
          <a:xfrm>
            <a:off x="6477000" y="4114800"/>
            <a:ext cx="1905000" cy="914400"/>
          </a:xfrm>
          <a:prstGeom prst="wedgeRoundRectCallout">
            <a:avLst>
              <a:gd name="adj1" fmla="val 100395"/>
              <a:gd name="adj2" fmla="val -15467"/>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b="1" i="1" dirty="0">
                <a:solidFill>
                  <a:prstClr val="black"/>
                </a:solidFill>
                <a:latin typeface="Calibri"/>
              </a:rPr>
              <a:t>Meh, it seems alright to me.</a:t>
            </a:r>
          </a:p>
        </p:txBody>
      </p:sp>
    </p:spTree>
    <p:extLst>
      <p:ext uri="{BB962C8B-B14F-4D97-AF65-F5344CB8AC3E}">
        <p14:creationId xmlns:p14="http://schemas.microsoft.com/office/powerpoint/2010/main" val="166530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152400"/>
            <a:ext cx="8229600" cy="1265238"/>
          </a:xfrm>
        </p:spPr>
        <p:txBody>
          <a:bodyPr>
            <a:normAutofit fontScale="90000"/>
          </a:bodyPr>
          <a:lstStyle/>
          <a:p>
            <a:r>
              <a:rPr lang="en-US" sz="4900" u="sng" dirty="0" err="1">
                <a:solidFill>
                  <a:schemeClr val="bg1"/>
                </a:solidFill>
                <a:effectLst>
                  <a:outerShdw blurRad="38100" dist="38100" dir="2700000" algn="tl">
                    <a:srgbClr val="000000">
                      <a:alpha val="43137"/>
                    </a:srgbClr>
                  </a:outerShdw>
                </a:effectLst>
                <a:latin typeface="Stencil" pitchFamily="82" charset="0"/>
              </a:rPr>
              <a:t>Plessy</a:t>
            </a:r>
            <a:r>
              <a:rPr lang="en-US" sz="4900" u="sng" dirty="0">
                <a:solidFill>
                  <a:schemeClr val="bg1"/>
                </a:solidFill>
                <a:effectLst>
                  <a:outerShdw blurRad="38100" dist="38100" dir="2700000" algn="tl">
                    <a:srgbClr val="000000">
                      <a:alpha val="43137"/>
                    </a:srgbClr>
                  </a:outerShdw>
                </a:effectLst>
                <a:latin typeface="Stencil" pitchFamily="82" charset="0"/>
              </a:rPr>
              <a:t> v. Ferguson </a:t>
            </a:r>
            <a:r>
              <a:rPr lang="en-US" sz="4900" dirty="0">
                <a:solidFill>
                  <a:schemeClr val="bg1"/>
                </a:solidFill>
                <a:effectLst>
                  <a:outerShdw blurRad="38100" dist="38100" dir="2700000" algn="tl">
                    <a:srgbClr val="000000">
                      <a:alpha val="43137"/>
                    </a:srgbClr>
                  </a:outerShdw>
                </a:effectLst>
                <a:latin typeface="Stencil" pitchFamily="82" charset="0"/>
              </a:rPr>
              <a:t>(1896)</a:t>
            </a:r>
            <a:br>
              <a:rPr lang="en-US" sz="4900" dirty="0">
                <a:solidFill>
                  <a:schemeClr val="bg1"/>
                </a:solidFill>
                <a:effectLst>
                  <a:outerShdw blurRad="38100" dist="38100" dir="2700000" algn="tl">
                    <a:srgbClr val="000000">
                      <a:alpha val="43137"/>
                    </a:srgbClr>
                  </a:outerShdw>
                </a:effectLst>
                <a:latin typeface="Stencil" pitchFamily="82" charset="0"/>
              </a:rPr>
            </a:br>
            <a:r>
              <a:rPr lang="en-US" sz="3600" b="1" dirty="0">
                <a:solidFill>
                  <a:schemeClr val="bg1"/>
                </a:solidFill>
                <a:latin typeface="Aharoni" pitchFamily="2" charset="-79"/>
                <a:cs typeface="Aharoni" pitchFamily="2" charset="-79"/>
              </a:rPr>
              <a:t>Supreme Court Landmark Case</a:t>
            </a:r>
            <a:r>
              <a:rPr lang="en-US" sz="3600" dirty="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8195" name="Rectangle 3"/>
          <p:cNvSpPr>
            <a:spLocks noGrp="1" noChangeArrowheads="1"/>
          </p:cNvSpPr>
          <p:nvPr>
            <p:ph type="body" sz="half" idx="1"/>
          </p:nvPr>
        </p:nvSpPr>
        <p:spPr>
          <a:xfrm>
            <a:off x="1752600" y="2979628"/>
            <a:ext cx="4191000" cy="2133600"/>
          </a:xfrm>
        </p:spPr>
        <p:style>
          <a:lnRef idx="2">
            <a:schemeClr val="accent6"/>
          </a:lnRef>
          <a:fillRef idx="1">
            <a:schemeClr val="lt1"/>
          </a:fillRef>
          <a:effectRef idx="0">
            <a:schemeClr val="accent6"/>
          </a:effectRef>
          <a:fontRef idx="minor">
            <a:schemeClr val="dk1"/>
          </a:fontRef>
        </p:style>
        <p:txBody>
          <a:bodyPr/>
          <a:lstStyle/>
          <a:p>
            <a:pPr marL="0" indent="0" algn="ctr">
              <a:buNone/>
            </a:pPr>
            <a:r>
              <a:rPr lang="en-US" sz="3200" b="1" dirty="0"/>
              <a:t>Segregation was legal in United States as long as things were </a:t>
            </a:r>
            <a:r>
              <a:rPr lang="en-US" sz="3200" b="1" dirty="0">
                <a:solidFill>
                  <a:srgbClr val="FF0000"/>
                </a:solidFill>
              </a:rPr>
              <a:t>“separate but equal”</a:t>
            </a:r>
          </a:p>
        </p:txBody>
      </p:sp>
      <p:pic>
        <p:nvPicPr>
          <p:cNvPr id="8196" name="Picture 4" descr="1896_separate_but_equ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551214"/>
            <a:ext cx="4572000" cy="53067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81827" y="2168642"/>
            <a:ext cx="4332546"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000" b="1" u="sng" dirty="0" err="1">
                <a:solidFill>
                  <a:prstClr val="white"/>
                </a:solidFill>
                <a:latin typeface="Calibri"/>
              </a:rPr>
              <a:t>Plessy</a:t>
            </a:r>
            <a:r>
              <a:rPr lang="en-US" sz="4000" b="1" u="sng" dirty="0">
                <a:solidFill>
                  <a:prstClr val="white"/>
                </a:solidFill>
                <a:latin typeface="Calibri"/>
              </a:rPr>
              <a:t> v. Ferguson:</a:t>
            </a:r>
            <a:r>
              <a:rPr lang="en-US" sz="4000" b="1" dirty="0">
                <a:solidFill>
                  <a:prstClr val="white"/>
                </a:solidFill>
                <a:latin typeface="Calibri"/>
              </a:rPr>
              <a:t> </a:t>
            </a:r>
          </a:p>
        </p:txBody>
      </p:sp>
    </p:spTree>
    <p:extLst>
      <p:ext uri="{BB962C8B-B14F-4D97-AF65-F5344CB8AC3E}">
        <p14:creationId xmlns:p14="http://schemas.microsoft.com/office/powerpoint/2010/main" val="354264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themeOverride>
</file>

<file path=ppt/theme/themeOverride2.xml><?xml version="1.0" encoding="utf-8"?>
<a:themeOverride xmlns:a="http://schemas.openxmlformats.org/drawingml/2006/main">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themeOverride>
</file>

<file path=ppt/theme/themeOverride3.xml><?xml version="1.0" encoding="utf-8"?>
<a:themeOverride xmlns:a="http://schemas.openxmlformats.org/drawingml/2006/main">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themeOverride>
</file>

<file path=ppt/theme/themeOverride4.xml><?xml version="1.0" encoding="utf-8"?>
<a:themeOverride xmlns:a="http://schemas.openxmlformats.org/drawingml/2006/main">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themeOverride>
</file>

<file path=ppt/theme/themeOverride5.xml><?xml version="1.0" encoding="utf-8"?>
<a:themeOverride xmlns:a="http://schemas.openxmlformats.org/drawingml/2006/main">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themeOverride>
</file>

<file path=docProps/app.xml><?xml version="1.0" encoding="utf-8"?>
<Properties xmlns="http://schemas.openxmlformats.org/officeDocument/2006/extended-properties" xmlns:vt="http://schemas.openxmlformats.org/officeDocument/2006/docPropsVTypes">
  <TotalTime>183</TotalTime>
  <Words>748</Words>
  <Application>Microsoft Office PowerPoint</Application>
  <PresentationFormat>Widescreen</PresentationFormat>
  <Paragraphs>63</Paragraphs>
  <Slides>15</Slides>
  <Notes>5</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15</vt:i4>
      </vt:variant>
    </vt:vector>
  </HeadingPairs>
  <TitlesOfParts>
    <vt:vector size="30" baseType="lpstr">
      <vt:lpstr>Aharoni</vt:lpstr>
      <vt:lpstr>Arial</vt:lpstr>
      <vt:lpstr>Arial Narrow</vt:lpstr>
      <vt:lpstr>Calibri</vt:lpstr>
      <vt:lpstr>Calibri Light</vt:lpstr>
      <vt:lpstr>Comic Sans MS</vt:lpstr>
      <vt:lpstr>Monotype Corsiva</vt:lpstr>
      <vt:lpstr>Stencil</vt:lpstr>
      <vt:lpstr>Tahoma</vt:lpstr>
      <vt:lpstr>Times New Roman</vt:lpstr>
      <vt:lpstr>Wingdings</vt:lpstr>
      <vt:lpstr>Office Theme</vt:lpstr>
      <vt:lpstr>Slit</vt:lpstr>
      <vt:lpstr>Ripple</vt:lpstr>
      <vt:lpstr>1_Office Theme</vt:lpstr>
      <vt:lpstr>Bell Work </vt:lpstr>
      <vt:lpstr>Step 1: First Impressions</vt:lpstr>
      <vt:lpstr>PowerPoint Presentation</vt:lpstr>
      <vt:lpstr>Reconstruction Legislation</vt:lpstr>
      <vt:lpstr>Reconstruction Legislation</vt:lpstr>
      <vt:lpstr>Reconstruction Legislation</vt:lpstr>
      <vt:lpstr>Plessy v. Ferguson</vt:lpstr>
      <vt:lpstr>Homer Plessy sued the state, saying they violated the 14th Amendment. The case was eventually taken up by the Supreme Court.</vt:lpstr>
      <vt:lpstr>Plessy v. Ferguson (1896) Supreme Court Landmark Case </vt:lpstr>
      <vt:lpstr>Step 3: Are we following the law?</vt:lpstr>
      <vt:lpstr>Step 4: The Map</vt:lpstr>
      <vt:lpstr>Step 4: The Map</vt:lpstr>
      <vt:lpstr>Step 4: The Map</vt:lpstr>
      <vt:lpstr>PowerPoint Presentation</vt:lpstr>
      <vt:lpstr>What case did they try to enforce?</vt:lpstr>
    </vt:vector>
  </TitlesOfParts>
  <Company>SKPS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Deanne Bello</dc:creator>
  <cp:lastModifiedBy>Patrick Ackerman</cp:lastModifiedBy>
  <cp:revision>14</cp:revision>
  <dcterms:created xsi:type="dcterms:W3CDTF">2018-11-27T22:45:14Z</dcterms:created>
  <dcterms:modified xsi:type="dcterms:W3CDTF">2019-12-03T21:09:28Z</dcterms:modified>
</cp:coreProperties>
</file>