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7"/>
  </p:notesMasterIdLst>
  <p:sldIdLst>
    <p:sldId id="256" r:id="rId2"/>
    <p:sldId id="259" r:id="rId3"/>
    <p:sldId id="260" r:id="rId4"/>
    <p:sldId id="262" r:id="rId5"/>
    <p:sldId id="263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Varela Round" panose="020B0604020202020204" charset="-79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FFFFF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032675" y="2882400"/>
            <a:ext cx="50787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3593400" y="940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 sz="96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7613863" y="6164015"/>
            <a:ext cx="559200" cy="7455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rot="3187484">
            <a:off x="-24260" y="3667361"/>
            <a:ext cx="639420" cy="63942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 rot="3187806">
            <a:off x="8428208" y="1440151"/>
            <a:ext cx="949500" cy="9495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544450" y="1910121"/>
            <a:ext cx="625800" cy="8343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 rot="-2254779">
            <a:off x="8444501" y="4163760"/>
            <a:ext cx="663591" cy="764012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-1945154">
            <a:off x="421859" y="5177991"/>
            <a:ext cx="964167" cy="1152248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775778" y="4498770"/>
            <a:ext cx="450000" cy="6000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7505617" y="1108033"/>
            <a:ext cx="436800" cy="5823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 rot="-952640">
            <a:off x="1478264" y="867156"/>
            <a:ext cx="659043" cy="855862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6772950" y="-48484"/>
            <a:ext cx="398100" cy="5307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rot="1909720">
            <a:off x="540775" y="374879"/>
            <a:ext cx="412415" cy="49479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040268" y="4416363"/>
            <a:ext cx="573600" cy="7647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2893300" y="279967"/>
            <a:ext cx="268200" cy="3576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2423393" y="5679046"/>
            <a:ext cx="260100" cy="3468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4029015" y="567305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701275" y="2864667"/>
            <a:ext cx="268200" cy="3576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3415225" y="5932733"/>
            <a:ext cx="268200" cy="3576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1479240" y="2960772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5371265" y="5854138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rot="-3187133">
            <a:off x="6314165" y="5818136"/>
            <a:ext cx="306420" cy="30642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5567943" y="351079"/>
            <a:ext cx="260100" cy="3468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TWO_COLUMNS_2">
  <p:cSld name="TITLE_AND_TWO_COLUMNS_2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×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×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×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-25" y="0"/>
            <a:ext cx="9144000" cy="14181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0" y="1418000"/>
            <a:ext cx="9144000" cy="54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4070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868550" y="1881867"/>
            <a:ext cx="7407000" cy="4686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×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600350" y="425567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1771440" y="781972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rot="-1668148">
            <a:off x="1713120" y="-13722"/>
            <a:ext cx="273356" cy="336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7099000" y="-24433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 rot="1368516">
            <a:off x="7057987" y="1032661"/>
            <a:ext cx="399325" cy="50434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 rot="1910082">
            <a:off x="8039827" y="1069245"/>
            <a:ext cx="277551" cy="33302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72750" y="12193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rot="1580656">
            <a:off x="102113" y="158293"/>
            <a:ext cx="278527" cy="345373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rot="3187806">
            <a:off x="1114087" y="975871"/>
            <a:ext cx="211500" cy="2115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8797925" y="9159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8434357" y="254091"/>
            <a:ext cx="266400" cy="3552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656287" y="425561"/>
            <a:ext cx="179400" cy="239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-25" y="0"/>
            <a:ext cx="9144000" cy="14181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1418000"/>
            <a:ext cx="9144000" cy="54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600350" y="425567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771440" y="781972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-1668148">
            <a:off x="1713120" y="-13722"/>
            <a:ext cx="273356" cy="336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7099000" y="-24433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 rot="1368516">
            <a:off x="7057987" y="1032661"/>
            <a:ext cx="399325" cy="50434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 rot="1910082">
            <a:off x="8039827" y="1069245"/>
            <a:ext cx="277551" cy="33302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272750" y="12193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 rot="1580656">
            <a:off x="102113" y="158293"/>
            <a:ext cx="278527" cy="345373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 rot="3187806">
            <a:off x="1114087" y="975871"/>
            <a:ext cx="211500" cy="2115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8797925" y="9159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8434357" y="254091"/>
            <a:ext cx="266400" cy="3552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7656287" y="425561"/>
            <a:ext cx="179400" cy="239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17750" y="1809500"/>
            <a:ext cx="3741600" cy="475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684654" y="1809500"/>
            <a:ext cx="3741600" cy="475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25" y="0"/>
            <a:ext cx="9144000" cy="14181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1418000"/>
            <a:ext cx="9144000" cy="54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600350" y="425567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1771440" y="781972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rot="-1668148">
            <a:off x="1713120" y="-13722"/>
            <a:ext cx="273356" cy="336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7099000" y="-24433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 rot="1368516">
            <a:off x="7057987" y="1032661"/>
            <a:ext cx="399325" cy="50434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 rot="1910082">
            <a:off x="8039827" y="1069245"/>
            <a:ext cx="277551" cy="33302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272750" y="12193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 rot="1580656">
            <a:off x="102113" y="158293"/>
            <a:ext cx="278527" cy="345373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 rot="3187806">
            <a:off x="1114087" y="975871"/>
            <a:ext cx="211500" cy="2115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8797925" y="9159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8434357" y="254091"/>
            <a:ext cx="266400" cy="3552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7656287" y="425561"/>
            <a:ext cx="179400" cy="239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817533"/>
            <a:ext cx="2631900" cy="475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3223964" y="1817533"/>
            <a:ext cx="2631900" cy="475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3"/>
          </p:nvPr>
        </p:nvSpPr>
        <p:spPr>
          <a:xfrm>
            <a:off x="5990727" y="1817533"/>
            <a:ext cx="2631900" cy="475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-25" y="0"/>
            <a:ext cx="9144000" cy="14181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0" y="1418000"/>
            <a:ext cx="9144000" cy="54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600350" y="425567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1771440" y="781972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 rot="-1668148">
            <a:off x="1713120" y="-13722"/>
            <a:ext cx="273356" cy="336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7099000" y="-24433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/>
          <p:nvPr/>
        </p:nvSpPr>
        <p:spPr>
          <a:xfrm rot="1368516">
            <a:off x="7057987" y="1032661"/>
            <a:ext cx="399325" cy="50434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 rot="1910082">
            <a:off x="8039827" y="1069245"/>
            <a:ext cx="277551" cy="33302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272750" y="12193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 rot="1580656">
            <a:off x="102113" y="158293"/>
            <a:ext cx="278527" cy="345373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 rot="3187806">
            <a:off x="1114087" y="975871"/>
            <a:ext cx="211500" cy="2115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8797925" y="915952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8434357" y="254091"/>
            <a:ext cx="266400" cy="3552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7656287" y="425561"/>
            <a:ext cx="179400" cy="239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 rot="10800000" flipH="1">
            <a:off x="0" y="5859600"/>
            <a:ext cx="9144000" cy="998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 rot="10800000" flipH="1">
            <a:off x="25" y="0"/>
            <a:ext cx="9144000" cy="585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/>
          <p:nvPr/>
        </p:nvSpPr>
        <p:spPr>
          <a:xfrm rot="10800000" flipH="1">
            <a:off x="600363" y="5957618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 rot="10800000" flipH="1">
            <a:off x="2072752" y="5740779"/>
            <a:ext cx="386100" cy="5148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 rot="-9131852" flipH="1">
            <a:off x="1713133" y="6542174"/>
            <a:ext cx="273356" cy="336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 rot="10800000" flipH="1">
            <a:off x="7099013" y="6531684"/>
            <a:ext cx="268200" cy="35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 rot="9431484" flipH="1">
            <a:off x="6657250" y="5943462"/>
            <a:ext cx="399325" cy="50434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 rot="8889918" flipH="1">
            <a:off x="7997614" y="5831651"/>
            <a:ext cx="277551" cy="33302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 rot="10800000" flipH="1">
            <a:off x="990538" y="6485366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 rot="9219344" flipH="1">
            <a:off x="102125" y="6361185"/>
            <a:ext cx="278527" cy="345373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 rot="7612194" flipH="1">
            <a:off x="1273687" y="6030680"/>
            <a:ext cx="211500" cy="2115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 rot="10800000" flipH="1">
            <a:off x="8761763" y="6128233"/>
            <a:ext cx="185100" cy="246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 rot="10800000" flipH="1">
            <a:off x="8309194" y="6431260"/>
            <a:ext cx="266400" cy="3552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 rot="10800000" flipH="1">
            <a:off x="7656300" y="6200190"/>
            <a:ext cx="179400" cy="239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2346325" y="5875067"/>
            <a:ext cx="4451400" cy="9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-25" y="0"/>
            <a:ext cx="9144000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813718" y="6244172"/>
            <a:ext cx="499200" cy="6657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 rot="3188158">
            <a:off x="-29647" y="3908714"/>
            <a:ext cx="586080" cy="58608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 rot="3187806">
            <a:off x="8456032" y="1578067"/>
            <a:ext cx="847500" cy="8475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310640" y="2069627"/>
            <a:ext cx="573600" cy="7647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/>
          <p:nvPr/>
        </p:nvSpPr>
        <p:spPr>
          <a:xfrm rot="-2254328">
            <a:off x="8536926" y="4129280"/>
            <a:ext cx="592364" cy="68219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Shape 179"/>
          <p:cNvSpPr/>
          <p:nvPr/>
        </p:nvSpPr>
        <p:spPr>
          <a:xfrm rot="-1945317">
            <a:off x="155679" y="5499653"/>
            <a:ext cx="883521" cy="1056029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1240046" y="4750634"/>
            <a:ext cx="412500" cy="5499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7555136" y="804232"/>
            <a:ext cx="389700" cy="5196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Shape 182"/>
          <p:cNvSpPr/>
          <p:nvPr/>
        </p:nvSpPr>
        <p:spPr>
          <a:xfrm rot="-953205">
            <a:off x="965778" y="881874"/>
            <a:ext cx="603865" cy="78415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7957723" y="-99565"/>
            <a:ext cx="355200" cy="4737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 rot="1911645">
            <a:off x="258901" y="263682"/>
            <a:ext cx="377943" cy="45351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7675748" y="5102635"/>
            <a:ext cx="511800" cy="6825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2065152" y="326635"/>
            <a:ext cx="245700" cy="32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1857705" y="6109201"/>
            <a:ext cx="238500" cy="3180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3015532" y="125466"/>
            <a:ext cx="353700" cy="471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8066932" y="3114584"/>
            <a:ext cx="239400" cy="31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3200947" y="6291027"/>
            <a:ext cx="245700" cy="327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1348282" y="3261065"/>
            <a:ext cx="353700" cy="471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5643076" y="6159048"/>
            <a:ext cx="344700" cy="459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 rot="-3187052">
            <a:off x="6653768" y="5935509"/>
            <a:ext cx="273420" cy="27342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6422057" y="176635"/>
            <a:ext cx="232200" cy="3096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out decoration">
  <p:cSld name="BLANK_1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-25" y="0"/>
            <a:ext cx="9144000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7BD1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4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68550" y="1881867"/>
            <a:ext cx="7407000" cy="46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7BD100"/>
              </a:buClr>
              <a:buSzPts val="3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●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○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■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fth1bJKMm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O1kgl0p-H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rJLy3hX1E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Social-Cognitive</a:t>
            </a:r>
            <a:endParaRPr sz="6000"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717750" y="1809500"/>
            <a:ext cx="3741600" cy="47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endParaRPr dirty="0"/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4684654" y="1809500"/>
            <a:ext cx="3741600" cy="47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4070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Reciprocal Determinism </a:t>
            </a:r>
            <a:endParaRPr sz="4800"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868550" y="1881870"/>
            <a:ext cx="7407000" cy="20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en-US"/>
              <a:t>How internal factors, environmental factors and behaviors all influence our personality. </a:t>
            </a:r>
            <a:endParaRPr/>
          </a:p>
        </p:txBody>
      </p:sp>
      <p:pic>
        <p:nvPicPr>
          <p:cNvPr id="238" name="Shape 238" descr="C:\Users\KKorek\Documents\ABCFiles\2013 Myers AP 2e\Images\ImageJPGs_Module59\ImageJPGs_Module59\MyAP2e_fig_59_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0250" y="4007525"/>
            <a:ext cx="6697200" cy="269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7019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Positive Psychology</a:t>
            </a:r>
            <a:endParaRPr sz="6000"/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868550" y="1881867"/>
            <a:ext cx="7407000" cy="46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i="1"/>
              <a:t>Is true happiness a decision? </a:t>
            </a:r>
            <a:endParaRPr i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/>
              <a:t>Definition: </a:t>
            </a:r>
            <a:r>
              <a:rPr lang="en-US"/>
              <a:t>strategies and mindsets to help further optimal human functioning.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Positive Psychology Strategies </a:t>
            </a:r>
            <a:endParaRPr/>
          </a:p>
          <a:p>
            <a:pPr marL="0" lv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Power of Positivity - Experiment Video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4070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Situational Assessments</a:t>
            </a:r>
            <a:endParaRPr sz="4800"/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868550" y="1633150"/>
            <a:ext cx="3782100" cy="46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en-US" dirty="0"/>
              <a:t>Assessment centers for personality adjustments during actual job tasks. </a:t>
            </a:r>
            <a:endParaRPr dirty="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-US" dirty="0"/>
              <a:t>If not, employers will use previous behavior.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407000" cy="14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Self-Serving Bias</a:t>
            </a:r>
            <a:endParaRPr sz="6000"/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868550" y="1881867"/>
            <a:ext cx="7407000" cy="46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en-US" b="1"/>
              <a:t>Self-Serving Bias:</a:t>
            </a:r>
            <a:r>
              <a:rPr lang="en-US"/>
              <a:t> people view themselves more favorably than others.</a:t>
            </a:r>
            <a:endParaRPr/>
          </a:p>
          <a:p>
            <a:pPr marL="914400" lvl="1" indent="-406400" rtl="0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-US"/>
              <a:t>People take more credit for good than bad</a:t>
            </a:r>
            <a:endParaRPr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-US" b="1"/>
              <a:t>Narcissism:</a:t>
            </a:r>
            <a:r>
              <a:rPr lang="en-US"/>
              <a:t> excessive self-love and self-absorption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The Psychology of Narcissism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ra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102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Varela Round</vt:lpstr>
      <vt:lpstr>Arial</vt:lpstr>
      <vt:lpstr>Iras template</vt:lpstr>
      <vt:lpstr>Social-Cognitive</vt:lpstr>
      <vt:lpstr>Reciprocal Determinism </vt:lpstr>
      <vt:lpstr>Positive Psychology</vt:lpstr>
      <vt:lpstr>Situational Assessments</vt:lpstr>
      <vt:lpstr>Self-Serving Bias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Social-Cognitive</dc:title>
  <cp:lastModifiedBy>Patrick Ackerman</cp:lastModifiedBy>
  <cp:revision>4</cp:revision>
  <dcterms:modified xsi:type="dcterms:W3CDTF">2020-04-13T02:36:10Z</dcterms:modified>
</cp:coreProperties>
</file>