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2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77" r:id="rId27"/>
    <p:sldId id="285" r:id="rId28"/>
    <p:sldId id="286" r:id="rId29"/>
    <p:sldId id="287" r:id="rId30"/>
    <p:sldId id="281" r:id="rId31"/>
    <p:sldId id="289" r:id="rId32"/>
    <p:sldId id="290" r:id="rId33"/>
    <p:sldId id="291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3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D655F6-5F39-47EE-A1BB-D1C803CC55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73778C-AB1C-4CD2-9CC1-E1506F9F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Sample note organization styles: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Formal Outline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Informal Outline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Mind maps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Graphic Organizers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etc.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57066" indent="-291179"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64717" indent="-232943"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30604" indent="-232943"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96491" indent="-232943"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40A3F8AB-144B-4D09-B333-D1A891BC0012}" type="slidenum"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31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School – “liquidation of illiteracy campaign”</a:t>
            </a:r>
          </a:p>
        </p:txBody>
      </p:sp>
    </p:spTree>
    <p:extLst>
      <p:ext uri="{BB962C8B-B14F-4D97-AF65-F5344CB8AC3E}">
        <p14:creationId xmlns:p14="http://schemas.microsoft.com/office/powerpoint/2010/main" val="162850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School for illiterates</a:t>
            </a:r>
          </a:p>
        </p:txBody>
      </p:sp>
    </p:spTree>
    <p:extLst>
      <p:ext uri="{BB962C8B-B14F-4D97-AF65-F5344CB8AC3E}">
        <p14:creationId xmlns:p14="http://schemas.microsoft.com/office/powerpoint/2010/main" val="418810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Travelin gschool for peasant children</a:t>
            </a:r>
          </a:p>
        </p:txBody>
      </p:sp>
    </p:spTree>
    <p:extLst>
      <p:ext uri="{BB962C8B-B14F-4D97-AF65-F5344CB8AC3E}">
        <p14:creationId xmlns:p14="http://schemas.microsoft.com/office/powerpoint/2010/main" val="264264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Lecture room of a workers university</a:t>
            </a:r>
          </a:p>
        </p:txBody>
      </p:sp>
    </p:spTree>
    <p:extLst>
      <p:ext uri="{BB962C8B-B14F-4D97-AF65-F5344CB8AC3E}">
        <p14:creationId xmlns:p14="http://schemas.microsoft.com/office/powerpoint/2010/main" val="163483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D06AB3-7A33-41D3-B865-ADCC935AA2EA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76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A75F1B-1493-4DCF-91E2-B6D74F9F50F1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62270F-0B37-4885-AD26-21842951C9C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5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E0EE97-E79B-4E22-BED0-77EB5D404CE9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6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C6CF36-A749-4837-B570-0D00C02D3415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9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D5B807-BD09-4C49-B7E8-859D2FDB54E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9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249FFB-3EB6-43C4-AE79-3DFECDB6196A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97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Soviet Propaganda – 1930s – Stalin at the helm</a:t>
            </a:r>
          </a:p>
          <a:p>
            <a:r>
              <a:rPr lang="en-US" altLang="en-US"/>
              <a:t>Soviet propaganda – 1930s – Stalin at the helm</a:t>
            </a:r>
          </a:p>
        </p:txBody>
      </p:sp>
    </p:spTree>
    <p:extLst>
      <p:ext uri="{BB962C8B-B14F-4D97-AF65-F5344CB8AC3E}">
        <p14:creationId xmlns:p14="http://schemas.microsoft.com/office/powerpoint/2010/main" val="320335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Meeting of women in a village 192?</a:t>
            </a:r>
          </a:p>
        </p:txBody>
      </p:sp>
    </p:spTree>
    <p:extLst>
      <p:ext uri="{BB962C8B-B14F-4D97-AF65-F5344CB8AC3E}">
        <p14:creationId xmlns:p14="http://schemas.microsoft.com/office/powerpoint/2010/main" val="416192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</p:spPr>
        <p:txBody>
          <a:bodyPr/>
          <a:lstStyle/>
          <a:p>
            <a:r>
              <a:rPr lang="en-US" altLang="en-US"/>
              <a:t>Performance of a play in which political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84199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8398-6E04-4C60-9C10-0612AC758E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0748-64EF-4304-BE08-32F06E06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pc7SaTpRk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9144000" cy="617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Bell Work Opposite page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10896600" cy="803296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3-2-1 Summary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Draw this to fill up your page: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3</a:t>
            </a:r>
            <a:r>
              <a:rPr lang="en-US" sz="3200" dirty="0">
                <a:latin typeface="+mn-lt"/>
              </a:rPr>
              <a:t> - In the bottom 3 spaces, write three important facts from </a:t>
            </a:r>
            <a:r>
              <a:rPr lang="en-US" sz="3200" dirty="0"/>
              <a:t>assignment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/>
              <a:t>6 notes</a:t>
            </a:r>
            <a:r>
              <a:rPr lang="en-US" sz="3200" dirty="0">
                <a:latin typeface="+mn-lt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2</a:t>
            </a:r>
            <a:r>
              <a:rPr lang="en-US" sz="3200" dirty="0">
                <a:latin typeface="+mn-lt"/>
              </a:rPr>
              <a:t> – In the middle 2 spaces, identify two important people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– In the top space, write one question that can be answered by using the other two levels.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295400" y="2590800"/>
            <a:ext cx="3581400" cy="3505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400300" y="39624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995738"/>
            <a:ext cx="0" cy="1104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90700" y="5083175"/>
            <a:ext cx="2552700" cy="14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78100" y="5083175"/>
            <a:ext cx="6350" cy="1012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083175"/>
            <a:ext cx="0" cy="1012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8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ussia-p09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0864"/>
            <a:ext cx="9144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681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ussia-p10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5325"/>
            <a:ext cx="9144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802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ussia-p11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25"/>
            <a:ext cx="91440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377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ussia-p29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939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9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ussia-p30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4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782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ussia-p22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5950"/>
            <a:ext cx="91440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864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ussia-p21-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4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79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ussia-p23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875"/>
            <a:ext cx="9144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61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russia-p12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364"/>
            <a:ext cx="91440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579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ussia-p25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2164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878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19" y="269593"/>
            <a:ext cx="3046809" cy="3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238205" y="689033"/>
            <a:ext cx="2700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2B4CA8"/>
                </a:solidFill>
                <a:latin typeface="Calibri" panose="020F0502020204030204" pitchFamily="34" charset="0"/>
              </a:rPr>
              <a:t>Create your Cornell note paper.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400" dirty="0">
              <a:solidFill>
                <a:srgbClr val="2B4CA8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2B4CA8"/>
                </a:solidFill>
                <a:latin typeface="Calibri" panose="020F0502020204030204" pitchFamily="34" charset="0"/>
              </a:rPr>
              <a:t>Write in the essential Question. 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40407"/>
              </p:ext>
            </p:extLst>
          </p:nvPr>
        </p:nvGraphicFramePr>
        <p:xfrm>
          <a:off x="2099412" y="3748430"/>
          <a:ext cx="5470242" cy="2725341"/>
        </p:xfrm>
        <a:graphic>
          <a:graphicData uri="http://schemas.openxmlformats.org/drawingml/2006/table">
            <a:tbl>
              <a:tblPr/>
              <a:tblGrid>
                <a:gridCol w="1823414">
                  <a:extLst>
                    <a:ext uri="{9D8B030D-6E8A-4147-A177-3AD203B41FA5}">
                      <a16:colId xmlns:a16="http://schemas.microsoft.com/office/drawing/2014/main" val="3005209095"/>
                    </a:ext>
                  </a:extLst>
                </a:gridCol>
                <a:gridCol w="1823414">
                  <a:extLst>
                    <a:ext uri="{9D8B030D-6E8A-4147-A177-3AD203B41FA5}">
                      <a16:colId xmlns:a16="http://schemas.microsoft.com/office/drawing/2014/main" val="1686599924"/>
                    </a:ext>
                  </a:extLst>
                </a:gridCol>
                <a:gridCol w="1823414">
                  <a:extLst>
                    <a:ext uri="{9D8B030D-6E8A-4147-A177-3AD203B41FA5}">
                      <a16:colId xmlns:a16="http://schemas.microsoft.com/office/drawing/2014/main" val="3242145289"/>
                    </a:ext>
                  </a:extLst>
                </a:gridCol>
              </a:tblGrid>
              <a:tr h="519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CORNELL NOTES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TOPIC/OBJECTIVE: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NAME: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7421"/>
                  </a:ext>
                </a:extLst>
              </a:tr>
              <a:tr h="51982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Stalin/Understand Stalin’s Government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CLASS/PERIOD: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504040"/>
                  </a:ext>
                </a:extLst>
              </a:tr>
              <a:tr h="519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DATE: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52694"/>
                  </a:ext>
                </a:extLst>
              </a:tr>
              <a:tr h="114255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ESSENTIAL QUESTION: How did Stalin take control of the Soviet Union?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4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ussia-p26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104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ussia-p27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225"/>
            <a:ext cx="91440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054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ussia-p35-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364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307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54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919956" y="1250731"/>
            <a:ext cx="8208963" cy="144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 dirty="0"/>
              <a:t>Propaganda  (socialist realism)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b="1" dirty="0"/>
              <a:t>Molding peoples minds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400" b="1" dirty="0"/>
          </a:p>
        </p:txBody>
      </p:sp>
      <p:pic>
        <p:nvPicPr>
          <p:cNvPr id="86021" name="Picture 5" descr="so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743200"/>
            <a:ext cx="5172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Soviet_censorship_with_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74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stalin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5" descr="Stalin_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5638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54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240221" y="1400177"/>
            <a:ext cx="8208963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 dirty="0"/>
              <a:t>Police Terror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/>
              <a:t>Great Purge, crush opposition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400" b="1" dirty="0"/>
          </a:p>
        </p:txBody>
      </p:sp>
      <p:pic>
        <p:nvPicPr>
          <p:cNvPr id="81925" name="Picture 5" descr="belbaltlag_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2766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1929" name="Picture 9" descr="157318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1"/>
            <a:ext cx="6248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Step 4 (10-2-2)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774825" y="2208213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>
                <a:solidFill>
                  <a:srgbClr val="2B4CA8"/>
                </a:solidFill>
                <a:latin typeface="Calibri" panose="020F0502020204030204" pitchFamily="34" charset="0"/>
              </a:rPr>
              <a:t>Revise Notes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2B4CA8"/>
              </a:solidFill>
              <a:latin typeface="Calibri" panose="020F0502020204030204" pitchFamily="34" charset="0"/>
            </a:endParaRPr>
          </a:p>
        </p:txBody>
      </p:sp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16063"/>
            <a:ext cx="355123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9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856038" y="1081088"/>
            <a:ext cx="31750" cy="38100"/>
            <a:chOff x="0" y="0"/>
            <a:chExt cx="51" cy="60"/>
          </a:xfrm>
          <a:solidFill>
            <a:schemeClr val="accent2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5" y="15"/>
              <a:ext cx="21" cy="30"/>
            </a:xfrm>
            <a:custGeom>
              <a:avLst/>
              <a:gdLst>
                <a:gd name="T0" fmla="+- 0 29 15"/>
                <a:gd name="T1" fmla="*/ T0 w 21"/>
                <a:gd name="T2" fmla="+- 0 22 15"/>
                <a:gd name="T3" fmla="*/ 22 h 30"/>
                <a:gd name="T4" fmla="+- 0 30 15"/>
                <a:gd name="T5" fmla="*/ T4 w 21"/>
                <a:gd name="T6" fmla="+- 0 28 15"/>
                <a:gd name="T7" fmla="*/ 28 h 30"/>
                <a:gd name="T8" fmla="+- 0 29 15"/>
                <a:gd name="T9" fmla="*/ T8 w 21"/>
                <a:gd name="T10" fmla="+- 0 37 15"/>
                <a:gd name="T11" fmla="*/ 37 h 30"/>
                <a:gd name="T12" fmla="+- 0 28 15"/>
                <a:gd name="T13" fmla="*/ T12 w 21"/>
                <a:gd name="T14" fmla="+- 0 42 15"/>
                <a:gd name="T15" fmla="*/ 42 h 30"/>
                <a:gd name="T16" fmla="+- 0 24 15"/>
                <a:gd name="T17" fmla="*/ T16 w 21"/>
                <a:gd name="T18" fmla="+- 0 45 15"/>
                <a:gd name="T19" fmla="*/ 45 h 30"/>
                <a:gd name="T20" fmla="+- 0 20 15"/>
                <a:gd name="T21" fmla="*/ T20 w 21"/>
                <a:gd name="T22" fmla="+- 0 45 15"/>
                <a:gd name="T23" fmla="*/ 45 h 30"/>
                <a:gd name="T24" fmla="+- 0 17 15"/>
                <a:gd name="T25" fmla="*/ T24 w 21"/>
                <a:gd name="T26" fmla="+- 0 42 15"/>
                <a:gd name="T27" fmla="*/ 42 h 30"/>
                <a:gd name="T28" fmla="+- 0 15 15"/>
                <a:gd name="T29" fmla="*/ T28 w 21"/>
                <a:gd name="T30" fmla="+- 0 31 15"/>
                <a:gd name="T31" fmla="*/ 31 h 30"/>
                <a:gd name="T32" fmla="+- 0 17 15"/>
                <a:gd name="T33" fmla="*/ T32 w 21"/>
                <a:gd name="T34" fmla="+- 0 21 15"/>
                <a:gd name="T35" fmla="*/ 21 h 30"/>
                <a:gd name="T36" fmla="+- 0 23 15"/>
                <a:gd name="T37" fmla="*/ T36 w 21"/>
                <a:gd name="T38" fmla="+- 0 15 15"/>
                <a:gd name="T39" fmla="*/ 15 h 30"/>
                <a:gd name="T40" fmla="+- 0 35 15"/>
                <a:gd name="T41" fmla="*/ T40 w 21"/>
                <a:gd name="T42" fmla="+- 0 16 15"/>
                <a:gd name="T43" fmla="*/ 16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1" h="30">
                  <a:moveTo>
                    <a:pt x="14" y="7"/>
                  </a:moveTo>
                  <a:lnTo>
                    <a:pt x="15" y="13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2" y="6"/>
                  </a:lnTo>
                  <a:lnTo>
                    <a:pt x="8" y="0"/>
                  </a:lnTo>
                  <a:lnTo>
                    <a:pt x="20" y="1"/>
                  </a:lnTo>
                </a:path>
              </a:pathLst>
            </a:custGeom>
            <a:grpFill/>
            <a:ln w="19050">
              <a:solidFill>
                <a:srgbClr val="0067A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5188" y="260350"/>
          <a:ext cx="7777162" cy="6442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533">
                  <a:extLst>
                    <a:ext uri="{9D8B030D-6E8A-4147-A177-3AD203B41FA5}">
                      <a16:colId xmlns:a16="http://schemas.microsoft.com/office/drawing/2014/main" val="1019898878"/>
                    </a:ext>
                  </a:extLst>
                </a:gridCol>
                <a:gridCol w="5234629">
                  <a:extLst>
                    <a:ext uri="{9D8B030D-6E8A-4147-A177-3AD203B41FA5}">
                      <a16:colId xmlns:a16="http://schemas.microsoft.com/office/drawing/2014/main" val="336505379"/>
                    </a:ext>
                  </a:extLst>
                </a:gridCol>
              </a:tblGrid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Revision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437169306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1,2,3… or A,B,C…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 Number the notes for</a:t>
                      </a:r>
                      <a:r>
                        <a:rPr lang="en-US" sz="2400" baseline="0" dirty="0"/>
                        <a:t> each new concept or main idea.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715165715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Key Word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 Circle Vocabulary/Key</a:t>
                      </a:r>
                      <a:r>
                        <a:rPr lang="en-US" sz="2400" baseline="0" dirty="0"/>
                        <a:t> terms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890914790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Main Idea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 Underline or highlight main ideas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163591140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^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 Fill in</a:t>
                      </a:r>
                      <a:r>
                        <a:rPr lang="en-US" sz="2400" baseline="0" dirty="0"/>
                        <a:t> gaps of missing info or reword.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940378065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Unimportant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5.Cross</a:t>
                      </a:r>
                      <a:r>
                        <a:rPr lang="en-US" sz="2400" baseline="0" dirty="0"/>
                        <a:t> out unimportant info.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199888996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 Identify</a:t>
                      </a:r>
                      <a:r>
                        <a:rPr lang="en-US" sz="2400" baseline="0" dirty="0"/>
                        <a:t> points of confusion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218168111"/>
                  </a:ext>
                </a:extLst>
              </a:tr>
              <a:tr h="76199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*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 Identify</a:t>
                      </a:r>
                      <a:r>
                        <a:rPr lang="en-US" sz="2400" baseline="0" dirty="0"/>
                        <a:t> info to be used on a test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884050610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Visual/Symbol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</a:t>
                      </a:r>
                      <a:r>
                        <a:rPr lang="en-US" sz="2400" baseline="0" dirty="0"/>
                        <a:t> a visual symbol to represent information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242393098"/>
                  </a:ext>
                </a:extLst>
              </a:tr>
            </a:tbl>
          </a:graphicData>
        </a:graphic>
      </p:graphicFrame>
      <p:sp>
        <p:nvSpPr>
          <p:cNvPr id="28707" name="Oval 3"/>
          <p:cNvSpPr>
            <a:spLocks noChangeArrowheads="1"/>
          </p:cNvSpPr>
          <p:nvPr/>
        </p:nvSpPr>
        <p:spPr bwMode="auto">
          <a:xfrm>
            <a:off x="2324100" y="1773238"/>
            <a:ext cx="2232025" cy="5762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708" name="Straight Connector 6"/>
          <p:cNvCxnSpPr>
            <a:cxnSpLocks noChangeShapeType="1"/>
          </p:cNvCxnSpPr>
          <p:nvPr/>
        </p:nvCxnSpPr>
        <p:spPr bwMode="auto">
          <a:xfrm>
            <a:off x="2351088" y="4149725"/>
            <a:ext cx="2016125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5040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Step 5 (10-2-2)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774825" y="2208213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>
                <a:solidFill>
                  <a:srgbClr val="2B4CA8"/>
                </a:solidFill>
                <a:latin typeface="Calibri" panose="020F0502020204030204" pitchFamily="34" charset="0"/>
              </a:rPr>
              <a:t>Fill in gaps with a partner.</a:t>
            </a:r>
          </a:p>
        </p:txBody>
      </p:sp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16063"/>
            <a:ext cx="355123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9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stal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04800"/>
            <a:ext cx="7010400" cy="6553200"/>
          </a:xfrm>
          <a:noFill/>
        </p:spPr>
      </p:pic>
    </p:spTree>
    <p:extLst>
      <p:ext uri="{BB962C8B-B14F-4D97-AF65-F5344CB8AC3E}">
        <p14:creationId xmlns:p14="http://schemas.microsoft.com/office/powerpoint/2010/main" val="355961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Stalin Biography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/>
              <a:t>Who did Stalin purge and why? (document at least 5 examples) </a:t>
            </a:r>
            <a:endParaRPr lang="en-US" altLang="en-US" sz="3200" dirty="0">
              <a:hlinkClick r:id="rId2"/>
            </a:endParaRPr>
          </a:p>
          <a:p>
            <a:endParaRPr lang="en-US" altLang="en-US" dirty="0">
              <a:hlinkClick r:id="rId2"/>
            </a:endParaRPr>
          </a:p>
          <a:p>
            <a:endParaRPr lang="en-US" altLang="en-US" dirty="0">
              <a:hlinkClick r:id="rId2"/>
            </a:endParaRPr>
          </a:p>
          <a:p>
            <a:r>
              <a:rPr lang="en-US" altLang="en-US" dirty="0">
                <a:hlinkClick r:id="rId2"/>
              </a:rPr>
              <a:t>https://youtu.be/gpc7SaTpRk0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813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Step 4 (10-2-2)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774825" y="2208213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>
                <a:solidFill>
                  <a:srgbClr val="2B4CA8"/>
                </a:solidFill>
                <a:latin typeface="Calibri" panose="020F0502020204030204" pitchFamily="34" charset="0"/>
              </a:rPr>
              <a:t>Revise Notes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2B4CA8"/>
              </a:solidFill>
              <a:latin typeface="Calibri" panose="020F0502020204030204" pitchFamily="34" charset="0"/>
            </a:endParaRPr>
          </a:p>
        </p:txBody>
      </p:sp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16063"/>
            <a:ext cx="355123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7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856038" y="1081088"/>
            <a:ext cx="31750" cy="38100"/>
            <a:chOff x="0" y="0"/>
            <a:chExt cx="51" cy="60"/>
          </a:xfrm>
          <a:solidFill>
            <a:schemeClr val="accent2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5" y="15"/>
              <a:ext cx="21" cy="30"/>
            </a:xfrm>
            <a:custGeom>
              <a:avLst/>
              <a:gdLst>
                <a:gd name="T0" fmla="+- 0 29 15"/>
                <a:gd name="T1" fmla="*/ T0 w 21"/>
                <a:gd name="T2" fmla="+- 0 22 15"/>
                <a:gd name="T3" fmla="*/ 22 h 30"/>
                <a:gd name="T4" fmla="+- 0 30 15"/>
                <a:gd name="T5" fmla="*/ T4 w 21"/>
                <a:gd name="T6" fmla="+- 0 28 15"/>
                <a:gd name="T7" fmla="*/ 28 h 30"/>
                <a:gd name="T8" fmla="+- 0 29 15"/>
                <a:gd name="T9" fmla="*/ T8 w 21"/>
                <a:gd name="T10" fmla="+- 0 37 15"/>
                <a:gd name="T11" fmla="*/ 37 h 30"/>
                <a:gd name="T12" fmla="+- 0 28 15"/>
                <a:gd name="T13" fmla="*/ T12 w 21"/>
                <a:gd name="T14" fmla="+- 0 42 15"/>
                <a:gd name="T15" fmla="*/ 42 h 30"/>
                <a:gd name="T16" fmla="+- 0 24 15"/>
                <a:gd name="T17" fmla="*/ T16 w 21"/>
                <a:gd name="T18" fmla="+- 0 45 15"/>
                <a:gd name="T19" fmla="*/ 45 h 30"/>
                <a:gd name="T20" fmla="+- 0 20 15"/>
                <a:gd name="T21" fmla="*/ T20 w 21"/>
                <a:gd name="T22" fmla="+- 0 45 15"/>
                <a:gd name="T23" fmla="*/ 45 h 30"/>
                <a:gd name="T24" fmla="+- 0 17 15"/>
                <a:gd name="T25" fmla="*/ T24 w 21"/>
                <a:gd name="T26" fmla="+- 0 42 15"/>
                <a:gd name="T27" fmla="*/ 42 h 30"/>
                <a:gd name="T28" fmla="+- 0 15 15"/>
                <a:gd name="T29" fmla="*/ T28 w 21"/>
                <a:gd name="T30" fmla="+- 0 31 15"/>
                <a:gd name="T31" fmla="*/ 31 h 30"/>
                <a:gd name="T32" fmla="+- 0 17 15"/>
                <a:gd name="T33" fmla="*/ T32 w 21"/>
                <a:gd name="T34" fmla="+- 0 21 15"/>
                <a:gd name="T35" fmla="*/ 21 h 30"/>
                <a:gd name="T36" fmla="+- 0 23 15"/>
                <a:gd name="T37" fmla="*/ T36 w 21"/>
                <a:gd name="T38" fmla="+- 0 15 15"/>
                <a:gd name="T39" fmla="*/ 15 h 30"/>
                <a:gd name="T40" fmla="+- 0 35 15"/>
                <a:gd name="T41" fmla="*/ T40 w 21"/>
                <a:gd name="T42" fmla="+- 0 16 15"/>
                <a:gd name="T43" fmla="*/ 16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1" h="30">
                  <a:moveTo>
                    <a:pt x="14" y="7"/>
                  </a:moveTo>
                  <a:lnTo>
                    <a:pt x="15" y="13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2" y="6"/>
                  </a:lnTo>
                  <a:lnTo>
                    <a:pt x="8" y="0"/>
                  </a:lnTo>
                  <a:lnTo>
                    <a:pt x="20" y="1"/>
                  </a:lnTo>
                </a:path>
              </a:pathLst>
            </a:custGeom>
            <a:grpFill/>
            <a:ln w="19050">
              <a:solidFill>
                <a:srgbClr val="0067A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5188" y="260350"/>
          <a:ext cx="7777162" cy="6442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533">
                  <a:extLst>
                    <a:ext uri="{9D8B030D-6E8A-4147-A177-3AD203B41FA5}">
                      <a16:colId xmlns:a16="http://schemas.microsoft.com/office/drawing/2014/main" val="1019898878"/>
                    </a:ext>
                  </a:extLst>
                </a:gridCol>
                <a:gridCol w="5234629">
                  <a:extLst>
                    <a:ext uri="{9D8B030D-6E8A-4147-A177-3AD203B41FA5}">
                      <a16:colId xmlns:a16="http://schemas.microsoft.com/office/drawing/2014/main" val="336505379"/>
                    </a:ext>
                  </a:extLst>
                </a:gridCol>
              </a:tblGrid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Revision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437169306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1,2,3… or A,B,C…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 Number the notes for</a:t>
                      </a:r>
                      <a:r>
                        <a:rPr lang="en-US" sz="2400" baseline="0" dirty="0"/>
                        <a:t> each new concept or main idea.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715165715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Key Word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 Circle Vocabulary/Key</a:t>
                      </a:r>
                      <a:r>
                        <a:rPr lang="en-US" sz="2400" baseline="0" dirty="0"/>
                        <a:t> terms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3890914790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Main Idea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 Underline or highlight main ideas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163591140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^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 Fill in</a:t>
                      </a:r>
                      <a:r>
                        <a:rPr lang="en-US" sz="2400" baseline="0" dirty="0"/>
                        <a:t> gaps of missing info or reword.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940378065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Unimportant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5.Cross</a:t>
                      </a:r>
                      <a:r>
                        <a:rPr lang="en-US" sz="2400" baseline="0" dirty="0"/>
                        <a:t> out unimportant info.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4199888996"/>
                  </a:ext>
                </a:extLst>
              </a:tr>
              <a:tr h="642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 Identify</a:t>
                      </a:r>
                      <a:r>
                        <a:rPr lang="en-US" sz="2400" baseline="0" dirty="0"/>
                        <a:t> points of confusion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218168111"/>
                  </a:ext>
                </a:extLst>
              </a:tr>
              <a:tr h="76199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*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 Identify</a:t>
                      </a:r>
                      <a:r>
                        <a:rPr lang="en-US" sz="2400" baseline="0" dirty="0"/>
                        <a:t> info to be used on a test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884050610"/>
                  </a:ext>
                </a:extLst>
              </a:tr>
              <a:tr h="822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Visual/Symbol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</a:t>
                      </a:r>
                      <a:r>
                        <a:rPr lang="en-US" sz="2400" baseline="0" dirty="0"/>
                        <a:t> a visual symbol to represent information</a:t>
                      </a:r>
                      <a:endParaRPr lang="en-US" sz="2400" dirty="0"/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2242393098"/>
                  </a:ext>
                </a:extLst>
              </a:tr>
            </a:tbl>
          </a:graphicData>
        </a:graphic>
      </p:graphicFrame>
      <p:sp>
        <p:nvSpPr>
          <p:cNvPr id="28707" name="Oval 3"/>
          <p:cNvSpPr>
            <a:spLocks noChangeArrowheads="1"/>
          </p:cNvSpPr>
          <p:nvPr/>
        </p:nvSpPr>
        <p:spPr bwMode="auto">
          <a:xfrm>
            <a:off x="2324100" y="1773238"/>
            <a:ext cx="2232025" cy="5762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708" name="Straight Connector 6"/>
          <p:cNvCxnSpPr>
            <a:cxnSpLocks noChangeShapeType="1"/>
          </p:cNvCxnSpPr>
          <p:nvPr/>
        </p:nvCxnSpPr>
        <p:spPr bwMode="auto">
          <a:xfrm>
            <a:off x="2351088" y="4149725"/>
            <a:ext cx="2016125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276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Step 5 (10-2-2)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774825" y="2208213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>
                <a:solidFill>
                  <a:srgbClr val="2B4CA8"/>
                </a:solidFill>
                <a:latin typeface="Calibri" panose="020F0502020204030204" pitchFamily="34" charset="0"/>
              </a:rPr>
              <a:t>Fill in gaps with a partner.</a:t>
            </a:r>
          </a:p>
        </p:txBody>
      </p:sp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16063"/>
            <a:ext cx="355123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2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41500" y="52389"/>
            <a:ext cx="8637588" cy="1431925"/>
          </a:xfrm>
        </p:spPr>
        <p:txBody>
          <a:bodyPr/>
          <a:lstStyle/>
          <a:p>
            <a:pPr eaLnBrk="1" hangingPunct="1"/>
            <a:r>
              <a:rPr lang="en-US" altLang="en-US"/>
              <a:t>Characteristics of a Totalitarian State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Dictatorship-</a:t>
            </a:r>
            <a:r>
              <a:rPr lang="en-US" altLang="en-US"/>
              <a:t> Absolute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Dynamic Leader-</a:t>
            </a:r>
            <a:r>
              <a:rPr lang="en-US" altLang="en-US"/>
              <a:t> Vision for the 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State Control Over All Sectors of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Business, Family Life, Labor, youth groups, housing, religion, education, the 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State Control Over the Individual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Obedience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Denies basic liberties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Organized Violence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Uses force to crush opposition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06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54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08963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500" b="1" dirty="0"/>
              <a:t>Religious Persecution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b="1" dirty="0"/>
              <a:t>All Religion was banned.</a:t>
            </a:r>
          </a:p>
        </p:txBody>
      </p:sp>
      <p:pic>
        <p:nvPicPr>
          <p:cNvPr id="83973" name="Picture 5" descr="090101%20Stalin%202%20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079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RUSU1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9964"/>
            <a:ext cx="48006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54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5427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08963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500" b="1" dirty="0"/>
              <a:t>State Control of the Economy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b="1" dirty="0"/>
              <a:t>5 year plan—To Industrialize Russia</a:t>
            </a:r>
          </a:p>
          <a:p>
            <a:pPr eaLnBrk="1" hangingPunct="1">
              <a:lnSpc>
                <a:spcPct val="90000"/>
              </a:lnSpc>
            </a:pPr>
            <a:endParaRPr lang="en-US" altLang="en-US" sz="3400" b="1" dirty="0"/>
          </a:p>
        </p:txBody>
      </p:sp>
      <p:pic>
        <p:nvPicPr>
          <p:cNvPr id="90116" name="Picture 4" descr="http-inlinethumb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36385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night-view-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2667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30414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1" y="1524000"/>
            <a:ext cx="8208963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 dirty="0"/>
              <a:t>State Control of the Economy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b="1" dirty="0"/>
              <a:t>Collective Farms</a:t>
            </a:r>
          </a:p>
          <a:p>
            <a:pPr eaLnBrk="1" hangingPunct="1">
              <a:lnSpc>
                <a:spcPct val="90000"/>
              </a:lnSpc>
            </a:pPr>
            <a:endParaRPr lang="en-US" altLang="en-US" sz="3400" b="1" dirty="0"/>
          </a:p>
        </p:txBody>
      </p:sp>
      <p:pic>
        <p:nvPicPr>
          <p:cNvPr id="56324" name="Picture 7" descr="Collective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1"/>
            <a:ext cx="61722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3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54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/>
              <a:t>Stalin’s Totalitarian State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993228" y="1476703"/>
            <a:ext cx="8208963" cy="121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 dirty="0"/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b="1" dirty="0"/>
              <a:t>Controlled by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421277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 Soviet propaganda poster of Joseph Sta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175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545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</TotalTime>
  <Words>548</Words>
  <Application>Microsoft Office PowerPoint</Application>
  <PresentationFormat>Widescreen</PresentationFormat>
  <Paragraphs>131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Office Theme</vt:lpstr>
      <vt:lpstr>Bell Work Opposite page 6</vt:lpstr>
      <vt:lpstr>PowerPoint Presentation</vt:lpstr>
      <vt:lpstr>PowerPoint Presentation</vt:lpstr>
      <vt:lpstr>Characteristics of a Totalitarian State</vt:lpstr>
      <vt:lpstr>Stalin’s Totalitarian State</vt:lpstr>
      <vt:lpstr>Stalin’s Totalitarian State</vt:lpstr>
      <vt:lpstr>Stalin’s Totalitarian State</vt:lpstr>
      <vt:lpstr>Stalin’s Totalitarian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Stalin’s Totalitarian State</vt:lpstr>
      <vt:lpstr>PowerPoint Presentation</vt:lpstr>
      <vt:lpstr>PowerPoint Presentation</vt:lpstr>
      <vt:lpstr>Stalin’s Totalitarian State</vt:lpstr>
      <vt:lpstr>Step 4 (10-2-2)</vt:lpstr>
      <vt:lpstr>PowerPoint Presentation</vt:lpstr>
      <vt:lpstr>Step 5 (10-2-2)</vt:lpstr>
      <vt:lpstr>Stalin Biography</vt:lpstr>
      <vt:lpstr>Step 4 (10-2-2)</vt:lpstr>
      <vt:lpstr>PowerPoint Presentation</vt:lpstr>
      <vt:lpstr>Step 5 (10-2-2)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Bello</dc:creator>
  <cp:lastModifiedBy>Patrick Ackerman</cp:lastModifiedBy>
  <cp:revision>20</cp:revision>
  <cp:lastPrinted>2019-09-19T16:46:27Z</cp:lastPrinted>
  <dcterms:created xsi:type="dcterms:W3CDTF">2016-09-23T21:35:10Z</dcterms:created>
  <dcterms:modified xsi:type="dcterms:W3CDTF">2019-09-20T14:46:45Z</dcterms:modified>
</cp:coreProperties>
</file>