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2" r:id="rId3"/>
    <p:sldId id="261" r:id="rId4"/>
    <p:sldId id="259" r:id="rId5"/>
    <p:sldId id="263" r:id="rId6"/>
    <p:sldId id="264" r:id="rId7"/>
    <p:sldId id="265" r:id="rId8"/>
    <p:sldId id="258" r:id="rId9"/>
    <p:sldId id="260" r:id="rId10"/>
  </p:sldIdLst>
  <p:sldSz cx="9144000" cy="6858000" type="screen4x3"/>
  <p:notesSz cx="6858000" cy="9144000"/>
  <p:embeddedFontLst>
    <p:embeddedFont>
      <p:font typeface="Source Sans Pr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399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81242" y="-281171"/>
            <a:ext cx="4407408" cy="8407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5400000">
            <a:off x="5075237" y="2362201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9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400" b="0" i="0" u="none" strike="noStrike" cap="none">
                <a:solidFill>
                  <a:srgbClr val="8B8B8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438399"/>
            <a:ext cx="4040188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438399"/>
            <a:ext cx="4041775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304800"/>
            <a:ext cx="58674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7159752" y="2130552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2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162800" y="2133600"/>
            <a:ext cx="1676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36220">
              <a:spcBef>
                <a:spcPts val="0"/>
              </a:spcBef>
              <a:buClr>
                <a:srgbClr val="93A299"/>
              </a:buClr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Dice Activity</a:t>
            </a:r>
          </a:p>
          <a:p>
            <a:pPr marL="274320" lvl="0" indent="-236220">
              <a:spcBef>
                <a:spcPts val="0"/>
              </a:spcBef>
              <a:buClr>
                <a:srgbClr val="93A299"/>
              </a:buClr>
            </a:pPr>
            <a:r>
              <a:rPr lang="en-US" dirty="0"/>
              <a:t>Stats</a:t>
            </a:r>
            <a:endParaRPr lang="en-US"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74320" lvl="0" indent="-236220">
              <a:spcBef>
                <a:spcPts val="0"/>
              </a:spcBef>
              <a:buClr>
                <a:srgbClr val="93A299"/>
              </a:buClr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dirty="0">
                <a:solidFill>
                  <a:srgbClr val="D2533C"/>
                </a:solidFill>
              </a:rPr>
              <a:t>Operational Definition</a:t>
            </a:r>
            <a:endParaRPr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dirty="0"/>
              <a:t>Cookie Lab </a:t>
            </a:r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endParaRPr lang="en-US" dirty="0"/>
          </a:p>
          <a:p>
            <a:pPr marL="274320" marR="0" lvl="0" indent="-2362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◼"/>
            </a:pPr>
            <a:r>
              <a:rPr lang="en-US" b="1" i="1" u="sng" dirty="0"/>
              <a:t>Homework</a:t>
            </a:r>
            <a:r>
              <a:rPr lang="en-US" dirty="0"/>
              <a:t>:  Module 6 Outline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584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lang="en-US" dirty="0"/>
              <a:t>EQ:</a:t>
            </a:r>
          </a:p>
          <a:p>
            <a:pPr marL="274320" marR="0" lvl="0" indent="-584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endParaRPr lang="en-US" dirty="0"/>
          </a:p>
          <a:p>
            <a:pPr marL="274320" marR="0" lvl="0" indent="-584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lang="en-US" dirty="0"/>
              <a:t>Describe the three measures of central tendency, and discuss the relative usefulness of the two measures of variation.   </a:t>
            </a:r>
            <a:endParaRPr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STATISTICS</a:t>
            </a:r>
            <a:endParaRPr sz="32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A20D0-18BC-485F-8F99-B42A8F9833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Mode</a:t>
            </a:r>
            <a:r>
              <a:rPr lang="en-US" sz="2800" b="1" dirty="0"/>
              <a:t>: </a:t>
            </a:r>
            <a:r>
              <a:rPr lang="en-US" sz="2800" dirty="0"/>
              <a:t>Most often or frequently occurring score.</a:t>
            </a:r>
          </a:p>
          <a:p>
            <a:r>
              <a:rPr lang="en-US" sz="2800" b="1" u="sng" dirty="0"/>
              <a:t>Mean</a:t>
            </a:r>
            <a:r>
              <a:rPr lang="en-US" sz="2800" b="1" dirty="0"/>
              <a:t>:  </a:t>
            </a:r>
            <a:r>
              <a:rPr lang="en-US" sz="2800" dirty="0"/>
              <a:t>The average score</a:t>
            </a:r>
          </a:p>
          <a:p>
            <a:r>
              <a:rPr lang="en-US" sz="2800" b="1" u="sng" dirty="0"/>
              <a:t>Median</a:t>
            </a:r>
            <a:r>
              <a:rPr lang="en-US" sz="2800" dirty="0"/>
              <a:t>:  Is the mid-point or the score in the middle</a:t>
            </a:r>
            <a:endParaRPr lang="en-US" sz="2800" b="1" u="sng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2DCBEB-21D1-4FDD-B0D9-4BC25B640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Measures of </a:t>
            </a:r>
            <a:r>
              <a:rPr lang="en-US" dirty="0" err="1"/>
              <a:t>Tendancy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8CEB62F-2D8A-4C0F-A14C-2F2EB080B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4D0B93-D289-46BB-862C-9674CA81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Dice Activity</a:t>
            </a:r>
          </a:p>
        </p:txBody>
      </p:sp>
    </p:spTree>
    <p:extLst>
      <p:ext uri="{BB962C8B-B14F-4D97-AF65-F5344CB8AC3E}">
        <p14:creationId xmlns:p14="http://schemas.microsoft.com/office/powerpoint/2010/main" val="12363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Debrief Dice Activity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F5542D-2F8F-4551-AC45-EBAE70866E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Measure of “spread.”  </a:t>
            </a:r>
          </a:p>
          <a:p>
            <a:r>
              <a:rPr lang="en-US" sz="3200" dirty="0"/>
              <a:t>Average distance from the Mean</a:t>
            </a:r>
          </a:p>
          <a:p>
            <a:endParaRPr lang="en-US" sz="3200" dirty="0"/>
          </a:p>
          <a:p>
            <a:r>
              <a:rPr lang="en-US" sz="3200" dirty="0"/>
              <a:t>Low standard deviation looks like:</a:t>
            </a:r>
          </a:p>
          <a:p>
            <a:r>
              <a:rPr lang="en-US" sz="3200" dirty="0"/>
              <a:t>High standard deviation looks like:</a:t>
            </a:r>
          </a:p>
          <a:p>
            <a:pPr marL="101600" indent="0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2FC2D5-0FAB-42B3-8B44-6EC49CE4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313260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B3F1B7-5690-4412-8ABC-2C9BCD7AB1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u="sng" dirty="0"/>
              <a:t>Descriptive Statistics</a:t>
            </a:r>
            <a:r>
              <a:rPr lang="en-US" sz="3200" dirty="0"/>
              <a:t>:  Presents or organizes data</a:t>
            </a:r>
          </a:p>
          <a:p>
            <a:pPr lvl="1"/>
            <a:r>
              <a:rPr lang="en-US" sz="2800" dirty="0"/>
              <a:t>EX:  organizing data into a graph</a:t>
            </a:r>
          </a:p>
          <a:p>
            <a:endParaRPr lang="en-US" sz="2800" dirty="0"/>
          </a:p>
          <a:p>
            <a:r>
              <a:rPr lang="en-US" sz="2800" b="1" u="sng" dirty="0"/>
              <a:t>Inferential Statistics</a:t>
            </a:r>
            <a:r>
              <a:rPr lang="en-US" sz="2800" b="1" dirty="0"/>
              <a:t>:  </a:t>
            </a:r>
            <a:r>
              <a:rPr lang="en-US" sz="2800" dirty="0"/>
              <a:t>Drawing conclusions from data</a:t>
            </a:r>
          </a:p>
          <a:p>
            <a:pPr lvl="1"/>
            <a:r>
              <a:rPr lang="en-US" sz="2800" dirty="0"/>
              <a:t>EX:  Recognizing that the dice graph shows a bell curve.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5607C1-EADC-459C-BEAA-42C5EAB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43117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083049-8BB4-42E7-8118-32C2FC89E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What if your dice graph looked like this?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957295-31E2-4CC9-90C5-5ACC0EF5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167652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68099" y="1612946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10922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/>
              <a:t>An operational definition is how you define something for the purpose of the study. </a:t>
            </a:r>
            <a:endParaRPr sz="3000" b="1"/>
          </a:p>
          <a:p>
            <a:pPr marL="274320" lvl="0" indent="-10922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274320" lvl="0" indent="-10922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400"/>
              <a:t>Ex: If you were to conduct a study about depression, how would you define depression? Consider: </a:t>
            </a:r>
            <a:endParaRPr sz="2400"/>
          </a:p>
          <a:p>
            <a:pPr marL="18288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Do you include post partum depression? </a:t>
            </a:r>
            <a:endParaRPr sz="2400"/>
          </a:p>
          <a:p>
            <a:pPr marL="18288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Do you include people who self report, but are not diagnosed? </a:t>
            </a:r>
            <a:endParaRPr sz="2400"/>
          </a:p>
          <a:p>
            <a:pPr marL="18288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How recent does the diagnosis have to be? </a:t>
            </a:r>
            <a:endParaRPr sz="2400"/>
          </a:p>
          <a:p>
            <a:pPr marL="18288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What symptoms are you focusing on? </a:t>
            </a:r>
            <a:endParaRPr sz="2400"/>
          </a:p>
          <a:p>
            <a:pPr marL="18288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Does depression have to be consistent for a period of time? Can the symptoms come in waves? </a:t>
            </a:r>
            <a:endParaRPr sz="2400"/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Operational Definition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Cookie Lab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i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235</Words>
  <Application>Microsoft Office PowerPoint</Application>
  <PresentationFormat>On-screen Show (4:3)</PresentationFormat>
  <Paragraphs>40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Source Sans Pro</vt:lpstr>
      <vt:lpstr>Noto Sans Symbols</vt:lpstr>
      <vt:lpstr>Arial</vt:lpstr>
      <vt:lpstr>Grid</vt:lpstr>
      <vt:lpstr>STATISTICS</vt:lpstr>
      <vt:lpstr>Central Measures of Tendancy</vt:lpstr>
      <vt:lpstr>Dice Activity</vt:lpstr>
      <vt:lpstr>Debrief Dice Activity </vt:lpstr>
      <vt:lpstr>Standard Deviation</vt:lpstr>
      <vt:lpstr>Types of statistics</vt:lpstr>
      <vt:lpstr>Statistical Significance</vt:lpstr>
      <vt:lpstr>Operational Definition</vt:lpstr>
      <vt:lpstr>Cookie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cp:lastModifiedBy>Patrick Ackerman</cp:lastModifiedBy>
  <cp:revision>7</cp:revision>
  <dcterms:modified xsi:type="dcterms:W3CDTF">2018-09-24T19:15:15Z</dcterms:modified>
</cp:coreProperties>
</file>