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71" r:id="rId6"/>
    <p:sldId id="256" r:id="rId7"/>
    <p:sldId id="265" r:id="rId8"/>
    <p:sldId id="261" r:id="rId9"/>
    <p:sldId id="262" r:id="rId10"/>
    <p:sldId id="257" r:id="rId11"/>
    <p:sldId id="263" r:id="rId12"/>
    <p:sldId id="258" r:id="rId13"/>
    <p:sldId id="264" r:id="rId14"/>
    <p:sldId id="259" r:id="rId15"/>
    <p:sldId id="260"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60" y="3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12A769-D4CD-4C78-A3DA-5DD2CBB4F2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1838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2A769-D4CD-4C78-A3DA-5DD2CBB4F2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30514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2A769-D4CD-4C78-A3DA-5DD2CBB4F2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266334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2A769-D4CD-4C78-A3DA-5DD2CBB4F2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403972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2A769-D4CD-4C78-A3DA-5DD2CBB4F2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160902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12A769-D4CD-4C78-A3DA-5DD2CBB4F2FF}"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275735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12A769-D4CD-4C78-A3DA-5DD2CBB4F2FF}"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177828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12A769-D4CD-4C78-A3DA-5DD2CBB4F2FF}"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85008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2A769-D4CD-4C78-A3DA-5DD2CBB4F2FF}"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377928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2A769-D4CD-4C78-A3DA-5DD2CBB4F2FF}"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295123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2A769-D4CD-4C78-A3DA-5DD2CBB4F2FF}"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F3A5A-0F07-41D9-8315-B42D16FCB6AD}" type="slidenum">
              <a:rPr lang="en-US" smtClean="0"/>
              <a:t>‹#›</a:t>
            </a:fld>
            <a:endParaRPr lang="en-US"/>
          </a:p>
        </p:txBody>
      </p:sp>
    </p:spTree>
    <p:extLst>
      <p:ext uri="{BB962C8B-B14F-4D97-AF65-F5344CB8AC3E}">
        <p14:creationId xmlns:p14="http://schemas.microsoft.com/office/powerpoint/2010/main" val="204704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2A769-D4CD-4C78-A3DA-5DD2CBB4F2FF}" type="datetimeFigureOut">
              <a:rPr lang="en-US" smtClean="0"/>
              <a:t>9/26/2018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F3A5A-0F07-41D9-8315-B42D16FCB6AD}" type="slidenum">
              <a:rPr lang="en-US" smtClean="0"/>
              <a:t>‹#›</a:t>
            </a:fld>
            <a:endParaRPr lang="en-US"/>
          </a:p>
        </p:txBody>
      </p:sp>
    </p:spTree>
    <p:extLst>
      <p:ext uri="{BB962C8B-B14F-4D97-AF65-F5344CB8AC3E}">
        <p14:creationId xmlns:p14="http://schemas.microsoft.com/office/powerpoint/2010/main" val="140870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Vf_4Hjm-nH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38200"/>
          </a:xfrm>
        </p:spPr>
        <p:txBody>
          <a:bodyPr/>
          <a:lstStyle/>
          <a:p>
            <a:r>
              <a:rPr lang="en-US" dirty="0" smtClean="0"/>
              <a:t>Bell Work # 8 </a:t>
            </a:r>
            <a:r>
              <a:rPr lang="en-US" sz="4000" dirty="0">
                <a:solidFill>
                  <a:srgbClr val="0070C0"/>
                </a:solidFill>
              </a:rPr>
              <a:t>(Page </a:t>
            </a:r>
            <a:r>
              <a:rPr lang="en-US" sz="4000" dirty="0" smtClean="0">
                <a:solidFill>
                  <a:srgbClr val="0070C0"/>
                </a:solidFill>
              </a:rPr>
              <a:t>16)</a:t>
            </a:r>
            <a:endParaRPr lang="en-US" sz="4000" dirty="0">
              <a:solidFill>
                <a:srgbClr val="0070C0"/>
              </a:solidFill>
            </a:endParaRPr>
          </a:p>
        </p:txBody>
      </p:sp>
      <p:sp>
        <p:nvSpPr>
          <p:cNvPr id="3" name="Content Placeholder 2"/>
          <p:cNvSpPr>
            <a:spLocks noGrp="1"/>
          </p:cNvSpPr>
          <p:nvPr>
            <p:ph idx="1"/>
          </p:nvPr>
        </p:nvSpPr>
        <p:spPr>
          <a:xfrm>
            <a:off x="2514600" y="1600201"/>
            <a:ext cx="7696200" cy="2438400"/>
          </a:xfrm>
        </p:spPr>
        <p:txBody>
          <a:bodyPr>
            <a:normAutofit/>
          </a:bodyPr>
          <a:lstStyle/>
          <a:p>
            <a:pPr marL="0" indent="0">
              <a:buNone/>
            </a:pPr>
            <a:r>
              <a:rPr lang="en-US" sz="3600" dirty="0" smtClean="0"/>
              <a:t>Describe two ways that the United States changed during the Red Scare.</a:t>
            </a:r>
            <a:endParaRPr lang="en-US" sz="3600" dirty="0"/>
          </a:p>
        </p:txBody>
      </p:sp>
    </p:spTree>
    <p:extLst>
      <p:ext uri="{BB962C8B-B14F-4D97-AF65-F5344CB8AC3E}">
        <p14:creationId xmlns:p14="http://schemas.microsoft.com/office/powerpoint/2010/main" val="921697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019800" cy="685800"/>
          </a:xfrm>
        </p:spPr>
        <p:txBody>
          <a:bodyPr>
            <a:normAutofit/>
          </a:bodyPr>
          <a:lstStyle/>
          <a:p>
            <a:r>
              <a:rPr lang="en-US" sz="3200" b="1" dirty="0"/>
              <a:t>Decision Two: It is 1938</a:t>
            </a:r>
            <a:endParaRPr lang="en-US" sz="3200" dirty="0"/>
          </a:p>
        </p:txBody>
      </p:sp>
      <p:sp>
        <p:nvSpPr>
          <p:cNvPr id="4" name="Content Placeholder 3"/>
          <p:cNvSpPr>
            <a:spLocks noGrp="1"/>
          </p:cNvSpPr>
          <p:nvPr>
            <p:ph sz="half" idx="2"/>
          </p:nvPr>
        </p:nvSpPr>
        <p:spPr>
          <a:xfrm>
            <a:off x="685800" y="762000"/>
            <a:ext cx="7772400" cy="5943600"/>
          </a:xfrm>
        </p:spPr>
        <p:txBody>
          <a:bodyPr>
            <a:noAutofit/>
          </a:bodyPr>
          <a:lstStyle/>
          <a:p>
            <a:r>
              <a:rPr lang="en-US" sz="1800" dirty="0"/>
              <a:t>Hitler’s power has grown.</a:t>
            </a:r>
          </a:p>
          <a:p>
            <a:r>
              <a:rPr lang="en-US" sz="1800" dirty="0" smtClean="0"/>
              <a:t>Hitler </a:t>
            </a:r>
            <a:r>
              <a:rPr lang="en-US" sz="1800" dirty="0"/>
              <a:t>has re-occupied the Rhineland and taken over Austria. Now he has claimed and taken over the Sudetenland in Czechoslovakia. You are convinced that these are merely the first steps in his policy of </a:t>
            </a:r>
            <a:r>
              <a:rPr lang="en-US" sz="1800" i="1" dirty="0"/>
              <a:t>lebensraum</a:t>
            </a:r>
            <a:r>
              <a:rPr lang="en-US" sz="1800" dirty="0"/>
              <a:t> - taking ‘living space’ for Germans in eastern Europe and Russia. You are VERY frightened of his intentions.</a:t>
            </a:r>
          </a:p>
          <a:p>
            <a:r>
              <a:rPr lang="en-US" sz="1800" dirty="0" smtClean="0"/>
              <a:t>In </a:t>
            </a:r>
            <a:r>
              <a:rPr lang="en-US" sz="1800" dirty="0"/>
              <a:t>Germany his propaganda minister, Goebbels, blames you and the Jews for all the troubles of the world. Meanwhile, Russian newspapers are ‘shoveling </a:t>
            </a:r>
            <a:r>
              <a:rPr lang="en-US" sz="1800" dirty="0" err="1"/>
              <a:t>sh</a:t>
            </a:r>
            <a:r>
              <a:rPr lang="en-US" sz="1800" dirty="0"/>
              <a:t>**’ (as Stalin calls it) onto Germany’s reputation.</a:t>
            </a:r>
          </a:p>
          <a:p>
            <a:r>
              <a:rPr lang="en-US" sz="1800" dirty="0" smtClean="0"/>
              <a:t>Meanwhile</a:t>
            </a:r>
            <a:r>
              <a:rPr lang="en-US" sz="1800" dirty="0"/>
              <a:t>, Britain and France are simply appeasing Hitler - giving him what he wants. They gave him the Sudetenland without even asking Stalin what he thought. You are disgusted by their weakness. With them in control, the League of Nations is useless - it has failed in Manchuria, in Abyssinia and now in the Sudetenland. </a:t>
            </a:r>
          </a:p>
          <a:p>
            <a:r>
              <a:rPr lang="en-US" sz="1800" dirty="0" smtClean="0"/>
              <a:t>Some </a:t>
            </a:r>
            <a:r>
              <a:rPr lang="en-US" sz="1800" dirty="0"/>
              <a:t>Russians think that Britain and France are </a:t>
            </a:r>
            <a:r>
              <a:rPr lang="en-US" sz="1800" i="1" dirty="0"/>
              <a:t>trying</a:t>
            </a:r>
            <a:r>
              <a:rPr lang="en-US" sz="1800" dirty="0"/>
              <a:t> to encourage Germany to attack Russia (see cartoon).</a:t>
            </a:r>
          </a:p>
          <a:p>
            <a:r>
              <a:rPr lang="en-US" sz="1800" dirty="0" smtClean="0"/>
              <a:t>Russia </a:t>
            </a:r>
            <a:r>
              <a:rPr lang="en-US" sz="1800" dirty="0"/>
              <a:t>is growing stronger all the time - the Five Year Plans are really beginning to work. But you are nowhere near as strong as Germany.</a:t>
            </a:r>
          </a:p>
          <a:p>
            <a:pPr marL="0" indent="0">
              <a:buNone/>
            </a:pPr>
            <a:r>
              <a:rPr lang="en-US" sz="1800" dirty="0"/>
              <a:t>  </a:t>
            </a:r>
            <a:r>
              <a:rPr lang="en-US" sz="1800" b="1" dirty="0" smtClean="0"/>
              <a:t>What </a:t>
            </a:r>
            <a:r>
              <a:rPr lang="en-US" sz="1800" b="1" dirty="0"/>
              <a:t>will you do?</a:t>
            </a:r>
          </a:p>
          <a:p>
            <a:endParaRPr lang="en-US" dirty="0"/>
          </a:p>
          <a:p>
            <a:endParaRPr lang="en-US" dirty="0"/>
          </a:p>
        </p:txBody>
      </p:sp>
      <p:pic>
        <p:nvPicPr>
          <p:cNvPr id="2050" name="Picture 2"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821" y="298450"/>
            <a:ext cx="26289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users.humboldt.edu/ogayle/hist111/GermanAggression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252" y="2895600"/>
            <a:ext cx="3607870" cy="326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69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06850582"/>
              </p:ext>
            </p:extLst>
          </p:nvPr>
        </p:nvGraphicFramePr>
        <p:xfrm>
          <a:off x="2438397" y="1950721"/>
          <a:ext cx="7543802" cy="2286000"/>
        </p:xfrm>
        <a:graphic>
          <a:graphicData uri="http://schemas.openxmlformats.org/drawingml/2006/table">
            <a:tbl>
              <a:tblPr/>
              <a:tblGrid>
                <a:gridCol w="1077686">
                  <a:extLst>
                    <a:ext uri="{9D8B030D-6E8A-4147-A177-3AD203B41FA5}">
                      <a16:colId xmlns:a16="http://schemas.microsoft.com/office/drawing/2014/main" val="20000"/>
                    </a:ext>
                  </a:extLst>
                </a:gridCol>
                <a:gridCol w="1077686">
                  <a:extLst>
                    <a:ext uri="{9D8B030D-6E8A-4147-A177-3AD203B41FA5}">
                      <a16:colId xmlns:a16="http://schemas.microsoft.com/office/drawing/2014/main" val="20001"/>
                    </a:ext>
                  </a:extLst>
                </a:gridCol>
                <a:gridCol w="1077686">
                  <a:extLst>
                    <a:ext uri="{9D8B030D-6E8A-4147-A177-3AD203B41FA5}">
                      <a16:colId xmlns:a16="http://schemas.microsoft.com/office/drawing/2014/main" val="20002"/>
                    </a:ext>
                  </a:extLst>
                </a:gridCol>
                <a:gridCol w="1077686">
                  <a:extLst>
                    <a:ext uri="{9D8B030D-6E8A-4147-A177-3AD203B41FA5}">
                      <a16:colId xmlns:a16="http://schemas.microsoft.com/office/drawing/2014/main" val="20003"/>
                    </a:ext>
                  </a:extLst>
                </a:gridCol>
                <a:gridCol w="1077686">
                  <a:extLst>
                    <a:ext uri="{9D8B030D-6E8A-4147-A177-3AD203B41FA5}">
                      <a16:colId xmlns:a16="http://schemas.microsoft.com/office/drawing/2014/main" val="20004"/>
                    </a:ext>
                  </a:extLst>
                </a:gridCol>
                <a:gridCol w="1077686">
                  <a:extLst>
                    <a:ext uri="{9D8B030D-6E8A-4147-A177-3AD203B41FA5}">
                      <a16:colId xmlns:a16="http://schemas.microsoft.com/office/drawing/2014/main" val="20005"/>
                    </a:ext>
                  </a:extLst>
                </a:gridCol>
                <a:gridCol w="1077686">
                  <a:extLst>
                    <a:ext uri="{9D8B030D-6E8A-4147-A177-3AD203B41FA5}">
                      <a16:colId xmlns:a16="http://schemas.microsoft.com/office/drawing/2014/main" val="20006"/>
                    </a:ext>
                  </a:extLst>
                </a:gridCol>
              </a:tblGrid>
              <a:tr h="60960">
                <a:tc>
                  <a:txBody>
                    <a:bodyPr/>
                    <a:lstStyle/>
                    <a:p>
                      <a:pPr marL="457200" marR="0" indent="-457200" algn="ctr">
                        <a:spcBef>
                          <a:spcPts val="0"/>
                        </a:spcBef>
                        <a:spcAft>
                          <a:spcPts val="0"/>
                        </a:spcAft>
                      </a:pPr>
                      <a:r>
                        <a:rPr lang="en-US" sz="1400" dirty="0">
                          <a:effectLst/>
                          <a:latin typeface="Times New Roman"/>
                          <a:ea typeface="Times New Roman"/>
                          <a:cs typeface="Times New Roman"/>
                        </a:rPr>
                        <a:t>a</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b</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c</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d</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solidFill>
                            <a:srgbClr val="FF0000"/>
                          </a:solidFill>
                          <a:effectLst/>
                          <a:latin typeface="Times New Roman"/>
                          <a:ea typeface="Times New Roman"/>
                          <a:cs typeface="Times New Roman"/>
                        </a:rPr>
                        <a:t>e</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f</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g</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0">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2</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3</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solidFill>
                            <a:srgbClr val="FF0000"/>
                          </a:solidFill>
                          <a:effectLst/>
                          <a:latin typeface="Times New Roman"/>
                          <a:ea typeface="Times New Roman"/>
                          <a:cs typeface="Times New Roman"/>
                        </a:rPr>
                        <a:t>5</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1</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9280">
                <a:tc>
                  <a:txBody>
                    <a:bodyPr/>
                    <a:lstStyle/>
                    <a:p>
                      <a:pPr marL="0" marR="0">
                        <a:spcBef>
                          <a:spcPts val="0"/>
                        </a:spcBef>
                        <a:spcAft>
                          <a:spcPts val="0"/>
                        </a:spcAft>
                      </a:pPr>
                      <a:r>
                        <a:rPr lang="en-US" sz="1400">
                          <a:effectLst/>
                          <a:latin typeface="Times New Roman"/>
                          <a:ea typeface="Times New Roman"/>
                          <a:cs typeface="Times New Roman"/>
                        </a:rPr>
                        <a:t>Silly. You are too weak; and it breaks your policy to stay out of war.</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To seek an ally against Hitler would be wise; but do you trust the capitalist countries?</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cs typeface="Times New Roman"/>
                        </a:rPr>
                        <a:t>Ridiculous decision; you are already a member!</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Not very wise; staying in the League will make you look as weak as the League.</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Times New Roman"/>
                          <a:ea typeface="Times New Roman"/>
                          <a:cs typeface="Times New Roman"/>
                        </a:rPr>
                        <a:t>Good: this is what Russia did. You do not want to share the League’s  humiliation.</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An alliance with your greatest enemy? And would Hitler keep it?</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Germany is the real problem; and it breaks your policy to stay out of war.</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1752600" y="604391"/>
            <a:ext cx="8610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3200" b="1" dirty="0">
                <a:latin typeface="Times New Roman" pitchFamily="18" charset="0"/>
                <a:ea typeface="Times New Roman" pitchFamily="18" charset="0"/>
                <a:cs typeface="Times New Roman" pitchFamily="18" charset="0"/>
              </a:rPr>
              <a:t>Decision 2</a:t>
            </a:r>
            <a:endParaRPr lang="en-US" altLang="en-US" sz="3200" dirty="0"/>
          </a:p>
          <a:p>
            <a:pPr algn="ctr" eaLnBrk="0" hangingPunct="0"/>
            <a:endParaRPr lang="en-US" altLang="en-US" sz="3200" dirty="0"/>
          </a:p>
        </p:txBody>
      </p:sp>
    </p:spTree>
    <p:extLst>
      <p:ext uri="{BB962C8B-B14F-4D97-AF65-F5344CB8AC3E}">
        <p14:creationId xmlns:p14="http://schemas.microsoft.com/office/powerpoint/2010/main" val="2199935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563562"/>
          </a:xfrm>
        </p:spPr>
        <p:txBody>
          <a:bodyPr>
            <a:normAutofit fontScale="90000"/>
          </a:bodyPr>
          <a:lstStyle/>
          <a:p>
            <a:r>
              <a:rPr lang="en-US" sz="3200" b="1" dirty="0"/>
              <a:t>Decision Three: It is March 1939</a:t>
            </a:r>
            <a:r>
              <a:rPr lang="en-US" sz="3200" dirty="0"/>
              <a:t/>
            </a:r>
            <a:br>
              <a:rPr lang="en-US" sz="3200" dirty="0"/>
            </a:br>
            <a:endParaRPr lang="en-US" sz="3200" dirty="0"/>
          </a:p>
        </p:txBody>
      </p:sp>
      <p:sp>
        <p:nvSpPr>
          <p:cNvPr id="3" name="Content Placeholder 2"/>
          <p:cNvSpPr>
            <a:spLocks noGrp="1"/>
          </p:cNvSpPr>
          <p:nvPr>
            <p:ph sz="half" idx="1"/>
          </p:nvPr>
        </p:nvSpPr>
        <p:spPr>
          <a:xfrm>
            <a:off x="1066800" y="609601"/>
            <a:ext cx="5943600" cy="5516563"/>
          </a:xfrm>
        </p:spPr>
        <p:txBody>
          <a:bodyPr>
            <a:normAutofit fontScale="77500" lnSpcReduction="20000"/>
          </a:bodyPr>
          <a:lstStyle/>
          <a:p>
            <a:r>
              <a:rPr lang="en-US" sz="2900" dirty="0"/>
              <a:t>Hitler has just torn up the Munich agreement and marched into the rest of Czechoslovakia.</a:t>
            </a:r>
          </a:p>
          <a:p>
            <a:r>
              <a:rPr lang="en-US" sz="2900" dirty="0" smtClean="0"/>
              <a:t>Now </a:t>
            </a:r>
            <a:r>
              <a:rPr lang="en-US" sz="2900" dirty="0"/>
              <a:t>he is claiming Danzig and the Polish corridor; it is clear that he intends to continue to expand westwards - into Russia.</a:t>
            </a:r>
          </a:p>
          <a:p>
            <a:r>
              <a:rPr lang="en-US" sz="2900" dirty="0" smtClean="0"/>
              <a:t>Poland </a:t>
            </a:r>
            <a:r>
              <a:rPr lang="en-US" sz="2900" dirty="0"/>
              <a:t>is the buffer between you and Germany; if it falls to Hitler, then you have lost one of your basic principles of foreign policy.</a:t>
            </a:r>
          </a:p>
          <a:p>
            <a:r>
              <a:rPr lang="en-US" sz="2900" dirty="0" smtClean="0"/>
              <a:t>Britain </a:t>
            </a:r>
            <a:r>
              <a:rPr lang="en-US" sz="2900" dirty="0"/>
              <a:t>has promised to defend Poland if Hitler attacks it - but it is clear that this is a bluff; Britain cannot send a land army to Poland. The only country that could defend Poland is the Soviet Union (you).</a:t>
            </a:r>
          </a:p>
          <a:p>
            <a:r>
              <a:rPr lang="en-US" sz="2900" dirty="0" smtClean="0"/>
              <a:t>You </a:t>
            </a:r>
            <a:r>
              <a:rPr lang="en-US" sz="2900" dirty="0"/>
              <a:t>are much stronger than you were ten years ago.</a:t>
            </a:r>
          </a:p>
          <a:p>
            <a:r>
              <a:rPr lang="en-US" sz="2900" b="1" dirty="0" smtClean="0"/>
              <a:t>What </a:t>
            </a:r>
            <a:r>
              <a:rPr lang="en-US" sz="2900" b="1" dirty="0"/>
              <a:t>will you do?</a:t>
            </a:r>
          </a:p>
          <a:p>
            <a:endParaRPr lang="en-US" dirty="0"/>
          </a:p>
        </p:txBody>
      </p:sp>
      <p:pic>
        <p:nvPicPr>
          <p:cNvPr id="5" name="Picture 4" descr="http://users.humboldt.edu/ogayle/hist111/GermanAggression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371600"/>
            <a:ext cx="4365206"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84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22395830"/>
              </p:ext>
            </p:extLst>
          </p:nvPr>
        </p:nvGraphicFramePr>
        <p:xfrm>
          <a:off x="2133601" y="1828800"/>
          <a:ext cx="8153397" cy="1920240"/>
        </p:xfrm>
        <a:graphic>
          <a:graphicData uri="http://schemas.openxmlformats.org/drawingml/2006/table">
            <a:tbl>
              <a:tblPr/>
              <a:tblGrid>
                <a:gridCol w="1164771">
                  <a:extLst>
                    <a:ext uri="{9D8B030D-6E8A-4147-A177-3AD203B41FA5}">
                      <a16:colId xmlns:a16="http://schemas.microsoft.com/office/drawing/2014/main" val="20000"/>
                    </a:ext>
                  </a:extLst>
                </a:gridCol>
                <a:gridCol w="1164771">
                  <a:extLst>
                    <a:ext uri="{9D8B030D-6E8A-4147-A177-3AD203B41FA5}">
                      <a16:colId xmlns:a16="http://schemas.microsoft.com/office/drawing/2014/main" val="20001"/>
                    </a:ext>
                  </a:extLst>
                </a:gridCol>
                <a:gridCol w="1164771">
                  <a:extLst>
                    <a:ext uri="{9D8B030D-6E8A-4147-A177-3AD203B41FA5}">
                      <a16:colId xmlns:a16="http://schemas.microsoft.com/office/drawing/2014/main" val="20002"/>
                    </a:ext>
                  </a:extLst>
                </a:gridCol>
                <a:gridCol w="1164771">
                  <a:extLst>
                    <a:ext uri="{9D8B030D-6E8A-4147-A177-3AD203B41FA5}">
                      <a16:colId xmlns:a16="http://schemas.microsoft.com/office/drawing/2014/main" val="20003"/>
                    </a:ext>
                  </a:extLst>
                </a:gridCol>
                <a:gridCol w="1164771">
                  <a:extLst>
                    <a:ext uri="{9D8B030D-6E8A-4147-A177-3AD203B41FA5}">
                      <a16:colId xmlns:a16="http://schemas.microsoft.com/office/drawing/2014/main" val="20004"/>
                    </a:ext>
                  </a:extLst>
                </a:gridCol>
                <a:gridCol w="1164771">
                  <a:extLst>
                    <a:ext uri="{9D8B030D-6E8A-4147-A177-3AD203B41FA5}">
                      <a16:colId xmlns:a16="http://schemas.microsoft.com/office/drawing/2014/main" val="20005"/>
                    </a:ext>
                  </a:extLst>
                </a:gridCol>
                <a:gridCol w="1164771">
                  <a:extLst>
                    <a:ext uri="{9D8B030D-6E8A-4147-A177-3AD203B41FA5}">
                      <a16:colId xmlns:a16="http://schemas.microsoft.com/office/drawing/2014/main" val="20006"/>
                    </a:ext>
                  </a:extLst>
                </a:gridCol>
              </a:tblGrid>
              <a:tr h="0">
                <a:tc>
                  <a:txBody>
                    <a:bodyPr/>
                    <a:lstStyle/>
                    <a:p>
                      <a:pPr marL="457200" marR="0" indent="-457200" algn="ctr">
                        <a:spcBef>
                          <a:spcPts val="0"/>
                        </a:spcBef>
                        <a:spcAft>
                          <a:spcPts val="0"/>
                        </a:spcAft>
                      </a:pPr>
                      <a:r>
                        <a:rPr lang="en-US" sz="1400" dirty="0">
                          <a:effectLst/>
                          <a:latin typeface="Times New Roman"/>
                          <a:ea typeface="Times New Roman"/>
                          <a:cs typeface="Times New Roman"/>
                        </a:rPr>
                        <a:t>a</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solidFill>
                            <a:srgbClr val="FF0000"/>
                          </a:solidFill>
                          <a:effectLst/>
                          <a:latin typeface="Times New Roman"/>
                          <a:ea typeface="Times New Roman"/>
                          <a:cs typeface="Times New Roman"/>
                        </a:rPr>
                        <a:t>b</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c</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d</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e</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f</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g</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0">
                <a:tc>
                  <a:txBody>
                    <a:bodyPr/>
                    <a:lstStyle/>
                    <a:p>
                      <a:pPr marL="457200" marR="0" indent="-457200" algn="ctr">
                        <a:spcBef>
                          <a:spcPts val="0"/>
                        </a:spcBef>
                        <a:spcAft>
                          <a:spcPts val="0"/>
                        </a:spcAft>
                      </a:pPr>
                      <a:r>
                        <a:rPr lang="en-US" sz="1400">
                          <a:effectLst/>
                          <a:latin typeface="Times New Roman"/>
                          <a:ea typeface="Times New Roman"/>
                          <a:cs typeface="Times New Roman"/>
                        </a:rPr>
                        <a:t>2</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dirty="0">
                          <a:solidFill>
                            <a:srgbClr val="FF0000"/>
                          </a:solidFill>
                          <a:effectLst/>
                          <a:latin typeface="Times New Roman"/>
                          <a:ea typeface="Times New Roman"/>
                          <a:cs typeface="Times New Roman"/>
                        </a:rPr>
                        <a:t>5</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0</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1</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1</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400">
                          <a:effectLst/>
                          <a:latin typeface="Times New Roman"/>
                          <a:ea typeface="Times New Roman"/>
                          <a:cs typeface="Times New Roman"/>
                        </a:rPr>
                        <a:t>Not wise. You are too weak; and it breaks your policy to stay out of war.</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Times New Roman"/>
                          <a:ea typeface="Times New Roman"/>
                          <a:cs typeface="Times New Roman"/>
                        </a:rPr>
                        <a:t>You are in danger and need an ally against Hitler. This is what Russia did.</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You do not want to share the League’s  humiliation.</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Not very wise; Germany is growing stronger all the time; you must defend yourself.</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decision; you are no longer a member.</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An alliance with your greatest enemy? And would Hitler keep it?</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Britain has promised to defend your buffer against Germany.</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5032190" y="241013"/>
            <a:ext cx="19752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3200" b="1" dirty="0">
                <a:latin typeface="Times New Roman" pitchFamily="18" charset="0"/>
                <a:ea typeface="Times New Roman" pitchFamily="18" charset="0"/>
                <a:cs typeface="Times New Roman" pitchFamily="18" charset="0"/>
              </a:rPr>
              <a:t>Decision 3</a:t>
            </a:r>
            <a:endParaRPr lang="en-US" altLang="en-US" sz="3200" dirty="0"/>
          </a:p>
        </p:txBody>
      </p:sp>
    </p:spTree>
    <p:extLst>
      <p:ext uri="{BB962C8B-B14F-4D97-AF65-F5344CB8AC3E}">
        <p14:creationId xmlns:p14="http://schemas.microsoft.com/office/powerpoint/2010/main" val="3840094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533400"/>
          </a:xfrm>
        </p:spPr>
        <p:txBody>
          <a:bodyPr>
            <a:normAutofit fontScale="90000"/>
          </a:bodyPr>
          <a:lstStyle/>
          <a:p>
            <a:r>
              <a:rPr lang="en-US" sz="3200" b="1" dirty="0"/>
              <a:t>Decision Four: It is August 1939</a:t>
            </a:r>
            <a:r>
              <a:rPr lang="en-US" sz="3200" dirty="0"/>
              <a:t/>
            </a:r>
            <a:br>
              <a:rPr lang="en-US" sz="3200" dirty="0"/>
            </a:br>
            <a:endParaRPr lang="en-US" sz="3200" dirty="0"/>
          </a:p>
        </p:txBody>
      </p:sp>
      <p:sp>
        <p:nvSpPr>
          <p:cNvPr id="3" name="Content Placeholder 2"/>
          <p:cNvSpPr>
            <a:spLocks noGrp="1"/>
          </p:cNvSpPr>
          <p:nvPr>
            <p:ph sz="half" idx="1"/>
          </p:nvPr>
        </p:nvSpPr>
        <p:spPr>
          <a:xfrm>
            <a:off x="914400" y="838200"/>
            <a:ext cx="10058400" cy="5181600"/>
          </a:xfrm>
        </p:spPr>
        <p:txBody>
          <a:bodyPr>
            <a:noAutofit/>
          </a:bodyPr>
          <a:lstStyle/>
          <a:p>
            <a:r>
              <a:rPr lang="en-US" sz="1600" dirty="0"/>
              <a:t>Here is a list of events since your last decision:</a:t>
            </a:r>
          </a:p>
          <a:p>
            <a:r>
              <a:rPr lang="en-US" sz="1600" dirty="0"/>
              <a:t> 22 July	You hear rumors that the British government wants to make a trade agreement with Hitler. The British government denies it, but you do not believe them. You are frightened that Britain is going to give Hitler what he wants again.</a:t>
            </a:r>
          </a:p>
          <a:p>
            <a:r>
              <a:rPr lang="en-US" sz="1600" dirty="0" smtClean="0"/>
              <a:t>2 </a:t>
            </a:r>
            <a:r>
              <a:rPr lang="en-US" sz="1600" dirty="0"/>
              <a:t>August	Many British MPs are saying that Britain and Russia ought to be allied together. You ask to meet Lord Halifax, the British foreign secretary, but he refuses. Chamberlain, the British Prime Minister, is openly saying that he does not like Russian Communism or Stalin’s dictatorship. </a:t>
            </a:r>
          </a:p>
          <a:p>
            <a:r>
              <a:rPr lang="en-US" sz="1600" dirty="0" smtClean="0"/>
              <a:t>17 </a:t>
            </a:r>
            <a:r>
              <a:rPr lang="en-US" sz="1600" dirty="0"/>
              <a:t>August	You are very insulted, but ask Britain to talk about what you both will do if Hitler invades Poland. Britain sends an unimportant foreign office official on a slow boat and train. When he arrives, he cannot negotiate because he does not have the authority to make decisions. You are convinced that Britain is going to give in to Hitler.</a:t>
            </a:r>
          </a:p>
          <a:p>
            <a:r>
              <a:rPr lang="en-US" sz="1600" dirty="0" smtClean="0"/>
              <a:t>23 </a:t>
            </a:r>
            <a:r>
              <a:rPr lang="en-US" sz="1600" dirty="0"/>
              <a:t>August	The German foreign minister Von Ribbentrop asks to visit. When he arrives he proposes a peace pact whereby Russia and Germany will promise not to invade each other, but will invade Poland together and divide it between them. You are convinced that Germany is going to invade Poland.</a:t>
            </a:r>
          </a:p>
          <a:p>
            <a:r>
              <a:rPr lang="en-US" sz="1600" dirty="0"/>
              <a:t> Here are two questions for you:</a:t>
            </a:r>
          </a:p>
          <a:p>
            <a:pPr marL="685800" lvl="1"/>
            <a:r>
              <a:rPr lang="en-US" sz="1600" dirty="0"/>
              <a:t>•IF you make an alliance with Britain, and then Germany invades Poland, what will be the result for you?</a:t>
            </a:r>
          </a:p>
          <a:p>
            <a:pPr marL="685800" lvl="1"/>
            <a:r>
              <a:rPr lang="en-US" sz="1600" dirty="0" smtClean="0"/>
              <a:t>•</a:t>
            </a:r>
            <a:r>
              <a:rPr lang="en-US" sz="1600" dirty="0"/>
              <a:t>If you make an alliance with Germany and then Germany invades Poland, what will be the result for you?</a:t>
            </a:r>
          </a:p>
          <a:p>
            <a:r>
              <a:rPr lang="en-US" sz="1600" dirty="0"/>
              <a:t> </a:t>
            </a:r>
            <a:r>
              <a:rPr lang="en-US" sz="1600" dirty="0" smtClean="0"/>
              <a:t>You </a:t>
            </a:r>
            <a:r>
              <a:rPr lang="en-US" sz="1600" dirty="0"/>
              <a:t>are stronger than ever, but you are still not strong enough to go to war with Germany.</a:t>
            </a:r>
          </a:p>
          <a:p>
            <a:r>
              <a:rPr lang="en-US" sz="1600" dirty="0"/>
              <a:t>  </a:t>
            </a:r>
            <a:r>
              <a:rPr lang="en-US" sz="1600" b="1" dirty="0"/>
              <a:t>What will you do?</a:t>
            </a:r>
          </a:p>
          <a:p>
            <a:endParaRPr lang="en-US" sz="1600" dirty="0"/>
          </a:p>
        </p:txBody>
      </p:sp>
    </p:spTree>
    <p:extLst>
      <p:ext uri="{BB962C8B-B14F-4D97-AF65-F5344CB8AC3E}">
        <p14:creationId xmlns:p14="http://schemas.microsoft.com/office/powerpoint/2010/main" val="3214440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99519983"/>
              </p:ext>
            </p:extLst>
          </p:nvPr>
        </p:nvGraphicFramePr>
        <p:xfrm>
          <a:off x="2095499" y="2057400"/>
          <a:ext cx="8001000" cy="213360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0">
                <a:tc>
                  <a:txBody>
                    <a:bodyPr/>
                    <a:lstStyle/>
                    <a:p>
                      <a:pPr marL="457200" marR="0" indent="-457200" algn="ctr">
                        <a:spcBef>
                          <a:spcPts val="0"/>
                        </a:spcBef>
                        <a:spcAft>
                          <a:spcPts val="0"/>
                        </a:spcAft>
                      </a:pPr>
                      <a:r>
                        <a:rPr lang="en-US" sz="1400" dirty="0">
                          <a:effectLst/>
                          <a:latin typeface="Times New Roman"/>
                          <a:ea typeface="Times New Roman"/>
                          <a:cs typeface="Times New Roman"/>
                        </a:rPr>
                        <a:t>a</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b</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c</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d</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e</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solidFill>
                            <a:srgbClr val="FF0000"/>
                          </a:solidFill>
                          <a:effectLst/>
                          <a:latin typeface="Times New Roman"/>
                          <a:ea typeface="Times New Roman"/>
                          <a:cs typeface="Times New Roman"/>
                        </a:rPr>
                        <a:t>f</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g</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0">
                <a:tc>
                  <a:txBody>
                    <a:bodyPr/>
                    <a:lstStyle/>
                    <a:p>
                      <a:pPr marL="457200" marR="0" indent="-457200" algn="ctr">
                        <a:spcBef>
                          <a:spcPts val="0"/>
                        </a:spcBef>
                        <a:spcAft>
                          <a:spcPts val="0"/>
                        </a:spcAft>
                      </a:pPr>
                      <a:r>
                        <a:rPr lang="en-US" sz="1400" dirty="0">
                          <a:effectLst/>
                          <a:latin typeface="Times New Roman"/>
                          <a:ea typeface="Times New Roman"/>
                          <a:cs typeface="Times New Roman"/>
                        </a:rPr>
                        <a:t>1</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0</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3</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solidFill>
                            <a:srgbClr val="FF0000"/>
                          </a:solidFill>
                          <a:effectLst/>
                          <a:latin typeface="Times New Roman"/>
                          <a:ea typeface="Times New Roman"/>
                          <a:cs typeface="Times New Roman"/>
                        </a:rPr>
                        <a:t>5</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400">
                          <a:effectLst/>
                          <a:latin typeface="Times New Roman"/>
                          <a:ea typeface="Times New Roman"/>
                          <a:cs typeface="Times New Roman"/>
                        </a:rPr>
                        <a:t>Not wise. You are too weak; and it breaks your policy to stay out of war.</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Not wise. You will end up fighting Britain’s war in Poland.</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Irrelevant; the League of Nations is dead.</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Not very wise; Germany is going to invade Poland; you must </a:t>
                      </a:r>
                      <a:r>
                        <a:rPr lang="en-US" sz="1400" cap="all" dirty="0">
                          <a:effectLst/>
                          <a:latin typeface="Times New Roman"/>
                          <a:ea typeface="Times New Roman"/>
                          <a:cs typeface="Times New Roman"/>
                        </a:rPr>
                        <a:t>act</a:t>
                      </a:r>
                      <a:r>
                        <a:rPr lang="en-US" sz="1400" dirty="0">
                          <a:effectLst/>
                          <a:latin typeface="Times New Roman"/>
                          <a:ea typeface="Times New Roman"/>
                          <a:cs typeface="Times New Roman"/>
                        </a:rPr>
                        <a:t>.</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decision; you are no longer a member.</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Times New Roman"/>
                          <a:ea typeface="Times New Roman"/>
                          <a:cs typeface="Times New Roman"/>
                        </a:rPr>
                        <a:t>Gives you time to prepare for war AND gives you half of Poland.   This is what Russia did</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Britain is too far away; and it breaks your policy to stay out of war.</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5108390" y="545813"/>
            <a:ext cx="19752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3200" b="1" dirty="0">
                <a:latin typeface="Times New Roman" pitchFamily="18" charset="0"/>
                <a:ea typeface="Times New Roman" pitchFamily="18" charset="0"/>
                <a:cs typeface="Times New Roman" pitchFamily="18" charset="0"/>
              </a:rPr>
              <a:t>Decision 4</a:t>
            </a:r>
            <a:endParaRPr lang="en-US" altLang="en-US" sz="3200" dirty="0"/>
          </a:p>
        </p:txBody>
      </p:sp>
    </p:spTree>
    <p:extLst>
      <p:ext uri="{BB962C8B-B14F-4D97-AF65-F5344CB8AC3E}">
        <p14:creationId xmlns:p14="http://schemas.microsoft.com/office/powerpoint/2010/main" val="3152434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The Manhattan Project</a:t>
            </a:r>
          </a:p>
        </p:txBody>
      </p:sp>
      <p:sp>
        <p:nvSpPr>
          <p:cNvPr id="2" name="Content Placeholder 1"/>
          <p:cNvSpPr>
            <a:spLocks noGrp="1"/>
          </p:cNvSpPr>
          <p:nvPr>
            <p:ph idx="1"/>
          </p:nvPr>
        </p:nvSpPr>
        <p:spPr/>
        <p:txBody>
          <a:bodyPr/>
          <a:lstStyle/>
          <a:p>
            <a:r>
              <a:rPr lang="en-US" dirty="0" smtClean="0">
                <a:hlinkClick r:id="rId2"/>
              </a:rPr>
              <a:t>The Bomb</a:t>
            </a:r>
            <a:r>
              <a:rPr lang="en-US" dirty="0" smtClean="0"/>
              <a:t> (stop at 36:19)  Answer the video questions on the </a:t>
            </a:r>
            <a:r>
              <a:rPr lang="en-US" smtClean="0"/>
              <a:t>attached handout.</a:t>
            </a:r>
            <a:endParaRPr lang="en-US" dirty="0"/>
          </a:p>
        </p:txBody>
      </p:sp>
    </p:spTree>
    <p:extLst>
      <p:ext uri="{BB962C8B-B14F-4D97-AF65-F5344CB8AC3E}">
        <p14:creationId xmlns:p14="http://schemas.microsoft.com/office/powerpoint/2010/main" val="236662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nvPr>
        </p:nvSpPr>
        <p:spPr/>
        <p:txBody>
          <a:bodyPr/>
          <a:lstStyle/>
          <a:p>
            <a:r>
              <a:rPr lang="en-US" altLang="en-US" smtClean="0">
                <a:latin typeface="Georgia" panose="02040502050405020303" pitchFamily="18" charset="0"/>
              </a:rPr>
              <a:t>Step 6</a:t>
            </a:r>
          </a:p>
        </p:txBody>
      </p:sp>
      <p:sp>
        <p:nvSpPr>
          <p:cNvPr id="3075" name="Rectangle 10"/>
          <p:cNvSpPr>
            <a:spLocks noChangeArrowheads="1"/>
          </p:cNvSpPr>
          <p:nvPr/>
        </p:nvSpPr>
        <p:spPr bwMode="auto">
          <a:xfrm>
            <a:off x="2724151" y="2456261"/>
            <a:ext cx="300632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AutoNum type="arabicPeriod" startAt="6"/>
            </a:pPr>
            <a:r>
              <a:rPr lang="en-US" altLang="en-US" sz="2400">
                <a:solidFill>
                  <a:srgbClr val="2B4CA8"/>
                </a:solidFill>
                <a:ea typeface="MS PGothic" panose="020B0600070205080204" pitchFamily="34" charset="-128"/>
                <a:cs typeface="Arial" panose="020B0604020202020204" pitchFamily="34" charset="0"/>
              </a:rPr>
              <a:t>Divide notes into “chunks” of information that go together.</a:t>
            </a:r>
          </a:p>
          <a:p>
            <a:pPr eaLnBrk="1" hangingPunct="1">
              <a:lnSpc>
                <a:spcPct val="100000"/>
              </a:lnSpc>
              <a:spcBef>
                <a:spcPct val="0"/>
              </a:spcBef>
              <a:buFontTx/>
              <a:buNone/>
            </a:pPr>
            <a:endParaRPr lang="en-US" altLang="en-US" sz="1800">
              <a:solidFill>
                <a:srgbClr val="2B4CA8"/>
              </a:solidFill>
              <a:ea typeface="MS PGothic" panose="020B0600070205080204" pitchFamily="34" charset="-128"/>
              <a:cs typeface="Arial" panose="020B0604020202020204" pitchFamily="34" charset="0"/>
            </a:endParaRPr>
          </a:p>
        </p:txBody>
      </p:sp>
      <p:pic>
        <p:nvPicPr>
          <p:cNvPr id="307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557" y="2497931"/>
            <a:ext cx="1884760" cy="243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7" name="Straight Connector 2"/>
          <p:cNvCxnSpPr>
            <a:cxnSpLocks noChangeShapeType="1"/>
          </p:cNvCxnSpPr>
          <p:nvPr/>
        </p:nvCxnSpPr>
        <p:spPr bwMode="auto">
          <a:xfrm>
            <a:off x="5974557" y="3267075"/>
            <a:ext cx="1863329"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 name="Straight Connector 7"/>
          <p:cNvCxnSpPr>
            <a:cxnSpLocks noChangeShapeType="1"/>
          </p:cNvCxnSpPr>
          <p:nvPr/>
        </p:nvCxnSpPr>
        <p:spPr bwMode="auto">
          <a:xfrm>
            <a:off x="5974557" y="3590925"/>
            <a:ext cx="1884760"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 name="Straight Connector 8"/>
          <p:cNvCxnSpPr>
            <a:cxnSpLocks noChangeShapeType="1"/>
          </p:cNvCxnSpPr>
          <p:nvPr/>
        </p:nvCxnSpPr>
        <p:spPr bwMode="auto">
          <a:xfrm>
            <a:off x="5974557" y="3914775"/>
            <a:ext cx="1884760"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0" name="Straight Connector 9"/>
          <p:cNvCxnSpPr>
            <a:cxnSpLocks noChangeShapeType="1"/>
          </p:cNvCxnSpPr>
          <p:nvPr/>
        </p:nvCxnSpPr>
        <p:spPr bwMode="auto">
          <a:xfrm>
            <a:off x="5974557" y="4280297"/>
            <a:ext cx="1863329"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8096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3989785" y="1565672"/>
            <a:ext cx="2395538" cy="642938"/>
          </a:xfrm>
        </p:spPr>
        <p:txBody>
          <a:bodyPr>
            <a:normAutofit fontScale="90000"/>
          </a:bodyPr>
          <a:lstStyle/>
          <a:p>
            <a:r>
              <a:rPr lang="en-US" altLang="en-US" smtClean="0">
                <a:latin typeface="Georgia" panose="02040502050405020303" pitchFamily="18" charset="0"/>
              </a:rPr>
              <a:t>Step 7</a:t>
            </a:r>
          </a:p>
        </p:txBody>
      </p:sp>
      <p:sp>
        <p:nvSpPr>
          <p:cNvPr id="4099" name="Rectangle 10"/>
          <p:cNvSpPr>
            <a:spLocks noChangeArrowheads="1"/>
          </p:cNvSpPr>
          <p:nvPr/>
        </p:nvSpPr>
        <p:spPr bwMode="auto">
          <a:xfrm>
            <a:off x="2038351" y="2297906"/>
            <a:ext cx="498871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1257300" indent="-5143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AutoNum type="arabicPeriod" startAt="7"/>
            </a:pPr>
            <a:r>
              <a:rPr lang="en-US" altLang="en-US" sz="2400">
                <a:solidFill>
                  <a:srgbClr val="2B4CA8"/>
                </a:solidFill>
                <a:ea typeface="MS PGothic" panose="020B0600070205080204" pitchFamily="34" charset="-128"/>
                <a:cs typeface="Arial" panose="020B0604020202020204" pitchFamily="34" charset="0"/>
              </a:rPr>
              <a:t>Write a question for each chunk of notes.</a:t>
            </a:r>
          </a:p>
          <a:p>
            <a:pPr lvl="1" eaLnBrk="1" hangingPunct="1">
              <a:lnSpc>
                <a:spcPct val="100000"/>
              </a:lnSpc>
              <a:spcBef>
                <a:spcPct val="0"/>
              </a:spcBef>
            </a:pPr>
            <a:r>
              <a:rPr lang="en-US" altLang="en-US">
                <a:solidFill>
                  <a:srgbClr val="2B4CA8"/>
                </a:solidFill>
                <a:ea typeface="MS PGothic" panose="020B0600070205080204" pitchFamily="34" charset="-128"/>
                <a:cs typeface="Arial" panose="020B0604020202020204" pitchFamily="34" charset="0"/>
              </a:rPr>
              <a:t>The questions should be higher level.</a:t>
            </a:r>
          </a:p>
          <a:p>
            <a:pPr lvl="1" eaLnBrk="1" hangingPunct="1">
              <a:lnSpc>
                <a:spcPct val="100000"/>
              </a:lnSpc>
              <a:spcBef>
                <a:spcPct val="0"/>
              </a:spcBef>
            </a:pPr>
            <a:r>
              <a:rPr lang="en-US" altLang="en-US">
                <a:solidFill>
                  <a:srgbClr val="2B4CA8"/>
                </a:solidFill>
                <a:ea typeface="MS PGothic" panose="020B0600070205080204" pitchFamily="34" charset="-128"/>
                <a:cs typeface="Arial" panose="020B0604020202020204" pitchFamily="34" charset="0"/>
              </a:rPr>
              <a:t>If you can answer this question you will understand the main idea of the chunk.</a:t>
            </a:r>
          </a:p>
          <a:p>
            <a:pPr eaLnBrk="1" hangingPunct="1">
              <a:lnSpc>
                <a:spcPct val="100000"/>
              </a:lnSpc>
              <a:spcBef>
                <a:spcPct val="0"/>
              </a:spcBef>
              <a:buFontTx/>
              <a:buNone/>
            </a:pPr>
            <a:endParaRPr lang="en-US" altLang="en-US" sz="2400">
              <a:solidFill>
                <a:srgbClr val="2B4CA8"/>
              </a:solidFill>
              <a:ea typeface="MS PGothic" panose="020B0600070205080204" pitchFamily="34" charset="-128"/>
              <a:cs typeface="Arial" panose="020B0604020202020204" pitchFamily="34" charset="0"/>
            </a:endParaRPr>
          </a:p>
        </p:txBody>
      </p:sp>
      <p:pic>
        <p:nvPicPr>
          <p:cNvPr id="410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3505" y="1666876"/>
            <a:ext cx="1396603" cy="180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980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981200" y="914401"/>
          <a:ext cx="8001000" cy="50184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952052184"/>
                    </a:ext>
                  </a:extLst>
                </a:gridCol>
                <a:gridCol w="2667000">
                  <a:extLst>
                    <a:ext uri="{9D8B030D-6E8A-4147-A177-3AD203B41FA5}">
                      <a16:colId xmlns:a16="http://schemas.microsoft.com/office/drawing/2014/main" val="2698333761"/>
                    </a:ext>
                  </a:extLst>
                </a:gridCol>
                <a:gridCol w="2667000">
                  <a:extLst>
                    <a:ext uri="{9D8B030D-6E8A-4147-A177-3AD203B41FA5}">
                      <a16:colId xmlns:a16="http://schemas.microsoft.com/office/drawing/2014/main" val="2614165932"/>
                    </a:ext>
                  </a:extLst>
                </a:gridCol>
              </a:tblGrid>
              <a:tr h="697784">
                <a:tc gridSpan="3">
                  <a:txBody>
                    <a:bodyPr/>
                    <a:lstStyle/>
                    <a:p>
                      <a:pPr algn="ctr"/>
                      <a:r>
                        <a:rPr lang="en-US" sz="2000" dirty="0" smtClean="0">
                          <a:solidFill>
                            <a:schemeClr val="tx1"/>
                          </a:solidFill>
                        </a:rPr>
                        <a:t>Costa’s Level of thinking</a:t>
                      </a:r>
                      <a:endParaRPr lang="en-US" sz="2000" dirty="0">
                        <a:solidFill>
                          <a:schemeClr val="tx1"/>
                        </a:solidFill>
                      </a:endParaRPr>
                    </a:p>
                  </a:txBody>
                  <a:tcPr marL="51434" marR="51434" marT="25722" marB="25722" anchor="ctr">
                    <a:lnB w="762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83895153"/>
                  </a:ext>
                </a:extLst>
              </a:tr>
              <a:tr h="417227">
                <a:tc>
                  <a:txBody>
                    <a:bodyPr/>
                    <a:lstStyle/>
                    <a:p>
                      <a:pPr algn="ctr"/>
                      <a:r>
                        <a:rPr lang="en-US" sz="2400" b="1" dirty="0" smtClean="0"/>
                        <a:t>1- Gathering</a:t>
                      </a:r>
                      <a:endParaRPr lang="en-US" sz="2400" b="1" dirty="0"/>
                    </a:p>
                  </a:txBody>
                  <a:tcPr marL="51434" marR="51434" marT="25722" marB="25722" anchor="ctr">
                    <a:lnL w="76200" cap="flat" cmpd="sng" algn="ctr">
                      <a:solidFill>
                        <a:schemeClr val="tx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b="1" dirty="0" smtClean="0"/>
                        <a:t>2- Processing</a:t>
                      </a:r>
                      <a:endParaRPr lang="en-US" sz="2400" b="1" dirty="0"/>
                    </a:p>
                  </a:txBody>
                  <a:tcPr marL="51434" marR="51434" marT="25722" marB="25722"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b="1" dirty="0" smtClean="0"/>
                        <a:t>3- Applying</a:t>
                      </a:r>
                      <a:endParaRPr lang="en-US" sz="2400" b="1" dirty="0"/>
                    </a:p>
                  </a:txBody>
                  <a:tcPr marL="51434" marR="51434" marT="25722" marB="25722" anchor="ct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167273349"/>
                  </a:ext>
                </a:extLst>
              </a:tr>
              <a:tr h="559980">
                <a:tc>
                  <a:txBody>
                    <a:bodyPr/>
                    <a:lstStyle/>
                    <a:p>
                      <a:pPr algn="ctr"/>
                      <a:r>
                        <a:rPr lang="en-US" sz="2400" i="1" dirty="0" smtClean="0"/>
                        <a:t>On the Page</a:t>
                      </a:r>
                      <a:endParaRPr lang="en-US" sz="2400" i="1" dirty="0"/>
                    </a:p>
                  </a:txBody>
                  <a:tcPr marL="51434" marR="51434" marT="25722" marB="25722" anchor="ctr">
                    <a:lnL w="76200" cap="flat" cmpd="sng" algn="ctr">
                      <a:solidFill>
                        <a:schemeClr val="tx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i="1" dirty="0" smtClean="0"/>
                        <a:t>Between</a:t>
                      </a:r>
                      <a:r>
                        <a:rPr lang="en-US" sz="2400" i="1" baseline="0" dirty="0" smtClean="0"/>
                        <a:t> the Lines</a:t>
                      </a:r>
                      <a:endParaRPr lang="en-US" sz="2400" i="1" dirty="0"/>
                    </a:p>
                  </a:txBody>
                  <a:tcPr marL="51434" marR="51434" marT="25722" marB="25722"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i="1" dirty="0" smtClean="0"/>
                        <a:t>Off the Page</a:t>
                      </a:r>
                      <a:endParaRPr lang="en-US" sz="2400" i="1" dirty="0"/>
                    </a:p>
                  </a:txBody>
                  <a:tcPr marL="51434" marR="51434" marT="25722" marB="25722" anchor="ct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822775694"/>
                  </a:ext>
                </a:extLst>
              </a:tr>
              <a:tr h="3343494">
                <a:tc>
                  <a:txBody>
                    <a:bodyPr/>
                    <a:lstStyle/>
                    <a:p>
                      <a:pPr algn="ctr"/>
                      <a:r>
                        <a:rPr lang="en-US" sz="2400" b="1" dirty="0" smtClean="0"/>
                        <a:t>Complete</a:t>
                      </a:r>
                    </a:p>
                    <a:p>
                      <a:pPr algn="ctr"/>
                      <a:r>
                        <a:rPr lang="en-US" sz="2400" b="1" dirty="0" smtClean="0"/>
                        <a:t>Identify</a:t>
                      </a:r>
                    </a:p>
                    <a:p>
                      <a:pPr algn="ctr"/>
                      <a:r>
                        <a:rPr lang="en-US" sz="2400" b="1" dirty="0" smtClean="0"/>
                        <a:t>Recite</a:t>
                      </a:r>
                    </a:p>
                    <a:p>
                      <a:pPr algn="ctr"/>
                      <a:r>
                        <a:rPr lang="en-US" sz="2400" b="1" dirty="0" smtClean="0"/>
                        <a:t>Define</a:t>
                      </a:r>
                    </a:p>
                    <a:p>
                      <a:pPr algn="ctr"/>
                      <a:r>
                        <a:rPr lang="en-US" sz="2400" b="1" dirty="0" smtClean="0"/>
                        <a:t>List</a:t>
                      </a:r>
                      <a:endParaRPr lang="en-US" sz="2400" b="1" baseline="0" dirty="0" smtClean="0"/>
                    </a:p>
                    <a:p>
                      <a:pPr algn="ctr"/>
                      <a:r>
                        <a:rPr lang="en-US" sz="2400" b="1" baseline="0" dirty="0" smtClean="0"/>
                        <a:t>Select</a:t>
                      </a:r>
                    </a:p>
                    <a:p>
                      <a:pPr algn="ctr"/>
                      <a:r>
                        <a:rPr lang="en-US" sz="2400" b="1" baseline="0" dirty="0" smtClean="0"/>
                        <a:t>Describe</a:t>
                      </a:r>
                    </a:p>
                    <a:p>
                      <a:pPr algn="ctr"/>
                      <a:r>
                        <a:rPr lang="en-US" sz="2400" b="1" baseline="0" dirty="0" smtClean="0"/>
                        <a:t>Observe</a:t>
                      </a:r>
                      <a:endParaRPr lang="en-US" sz="2400" b="1" dirty="0"/>
                    </a:p>
                  </a:txBody>
                  <a:tcPr marL="51434" marR="51434" marT="25722" marB="2572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sz="2400" b="1" dirty="0" smtClean="0"/>
                        <a:t>Compare</a:t>
                      </a:r>
                    </a:p>
                    <a:p>
                      <a:pPr algn="ctr"/>
                      <a:r>
                        <a:rPr lang="en-US" sz="2400" b="1" dirty="0" smtClean="0"/>
                        <a:t>Sort</a:t>
                      </a:r>
                    </a:p>
                    <a:p>
                      <a:pPr algn="ctr"/>
                      <a:r>
                        <a:rPr lang="en-US" sz="2400" b="1" dirty="0" smtClean="0"/>
                        <a:t>Infer</a:t>
                      </a:r>
                    </a:p>
                    <a:p>
                      <a:pPr algn="ctr"/>
                      <a:r>
                        <a:rPr lang="en-US" sz="2400" b="1" dirty="0" smtClean="0"/>
                        <a:t>Contrast</a:t>
                      </a:r>
                    </a:p>
                    <a:p>
                      <a:pPr algn="ctr"/>
                      <a:r>
                        <a:rPr lang="en-US" sz="2400" b="1" dirty="0" smtClean="0"/>
                        <a:t>Distinguish</a:t>
                      </a:r>
                    </a:p>
                    <a:p>
                      <a:pPr algn="ctr"/>
                      <a:r>
                        <a:rPr lang="en-US" sz="2400" b="1" dirty="0" smtClean="0"/>
                        <a:t>Analyze</a:t>
                      </a:r>
                    </a:p>
                    <a:p>
                      <a:pPr algn="ctr"/>
                      <a:r>
                        <a:rPr lang="en-US" sz="2400" b="1" dirty="0" smtClean="0"/>
                        <a:t>Classify</a:t>
                      </a:r>
                    </a:p>
                    <a:p>
                      <a:pPr algn="ctr"/>
                      <a:r>
                        <a:rPr lang="en-US" sz="2400" b="1" dirty="0" smtClean="0"/>
                        <a:t>Explain</a:t>
                      </a:r>
                      <a:r>
                        <a:rPr lang="en-US" sz="2400" b="1" baseline="0" dirty="0" smtClean="0"/>
                        <a:t> (Why)</a:t>
                      </a:r>
                      <a:endParaRPr lang="en-US" sz="2400" b="1" dirty="0"/>
                    </a:p>
                  </a:txBody>
                  <a:tcPr marL="51434" marR="51434" marT="25722" marB="2572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sz="2400" b="1" dirty="0" smtClean="0"/>
                        <a:t>Evaluate</a:t>
                      </a:r>
                    </a:p>
                    <a:p>
                      <a:pPr algn="ctr"/>
                      <a:r>
                        <a:rPr lang="en-US" sz="2400" b="1" dirty="0" smtClean="0"/>
                        <a:t>Judge</a:t>
                      </a:r>
                    </a:p>
                    <a:p>
                      <a:pPr algn="ctr"/>
                      <a:r>
                        <a:rPr lang="en-US" sz="2400" b="1" dirty="0" smtClean="0"/>
                        <a:t>If/Then</a:t>
                      </a:r>
                    </a:p>
                    <a:p>
                      <a:pPr algn="ctr"/>
                      <a:r>
                        <a:rPr lang="en-US" sz="2400" b="1" dirty="0" smtClean="0"/>
                        <a:t>Generalize</a:t>
                      </a:r>
                    </a:p>
                    <a:p>
                      <a:pPr algn="ctr"/>
                      <a:r>
                        <a:rPr lang="en-US" sz="2400" b="1" dirty="0" smtClean="0"/>
                        <a:t>Predict</a:t>
                      </a:r>
                    </a:p>
                    <a:p>
                      <a:pPr algn="ctr"/>
                      <a:r>
                        <a:rPr lang="en-US" sz="2400" b="1" dirty="0" smtClean="0"/>
                        <a:t>Hypothesize</a:t>
                      </a:r>
                    </a:p>
                    <a:p>
                      <a:pPr algn="ctr"/>
                      <a:r>
                        <a:rPr lang="en-US" sz="2400" b="1" dirty="0" smtClean="0"/>
                        <a:t>Imagine</a:t>
                      </a:r>
                    </a:p>
                    <a:p>
                      <a:pPr algn="ctr"/>
                      <a:r>
                        <a:rPr lang="en-US" sz="2400" b="1" dirty="0" smtClean="0"/>
                        <a:t>Speculate</a:t>
                      </a:r>
                    </a:p>
                    <a:p>
                      <a:pPr algn="ctr"/>
                      <a:r>
                        <a:rPr lang="en-US" sz="2400" b="1" dirty="0" err="1" smtClean="0"/>
                        <a:t>Forcast</a:t>
                      </a:r>
                      <a:endParaRPr lang="en-US" sz="2400" b="1" dirty="0"/>
                    </a:p>
                  </a:txBody>
                  <a:tcPr marL="51434" marR="51434" marT="25722" marB="25722">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525636"/>
                  </a:ext>
                </a:extLst>
              </a:tr>
            </a:tbl>
          </a:graphicData>
        </a:graphic>
      </p:graphicFrame>
    </p:spTree>
    <p:extLst>
      <p:ext uri="{BB962C8B-B14F-4D97-AF65-F5344CB8AC3E}">
        <p14:creationId xmlns:p14="http://schemas.microsoft.com/office/powerpoint/2010/main" val="203530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85331" y="857667"/>
            <a:ext cx="4485759" cy="5602859"/>
          </a:xfrm>
        </p:spPr>
        <p:txBody>
          <a:bodyPr>
            <a:normAutofit lnSpcReduction="10000"/>
          </a:bodyPr>
          <a:lstStyle/>
          <a:p>
            <a:pPr algn="l">
              <a:lnSpc>
                <a:spcPct val="90000"/>
              </a:lnSpc>
              <a:buFontTx/>
              <a:buAutoNum type="arabicPeriod"/>
            </a:pPr>
            <a:r>
              <a:rPr lang="en-US" altLang="en-US" sz="2600" b="1" dirty="0" smtClean="0"/>
              <a:t>Course </a:t>
            </a:r>
            <a:r>
              <a:rPr lang="en-US" altLang="en-US" sz="2600" b="1" dirty="0"/>
              <a:t>Outline </a:t>
            </a:r>
            <a:endParaRPr lang="en-US" altLang="en-US" sz="2600" dirty="0"/>
          </a:p>
          <a:p>
            <a:pPr algn="l">
              <a:lnSpc>
                <a:spcPct val="90000"/>
              </a:lnSpc>
              <a:buFontTx/>
              <a:buAutoNum type="arabicPeriod"/>
            </a:pPr>
            <a:r>
              <a:rPr lang="en-US" altLang="en-US" sz="2600" b="1" dirty="0">
                <a:solidFill>
                  <a:srgbClr val="0070C0"/>
                </a:solidFill>
              </a:rPr>
              <a:t>Bell Work #1 </a:t>
            </a:r>
          </a:p>
          <a:p>
            <a:pPr algn="l">
              <a:lnSpc>
                <a:spcPct val="90000"/>
              </a:lnSpc>
              <a:buFontTx/>
              <a:buAutoNum type="arabicPeriod"/>
            </a:pPr>
            <a:r>
              <a:rPr lang="en-US" altLang="en-US" sz="2600" b="1" dirty="0"/>
              <a:t>Unit 1 Guide </a:t>
            </a:r>
            <a:endParaRPr lang="en-US" altLang="en-US" sz="2600" dirty="0"/>
          </a:p>
          <a:p>
            <a:pPr algn="l">
              <a:lnSpc>
                <a:spcPct val="90000"/>
              </a:lnSpc>
              <a:buFontTx/>
              <a:buAutoNum type="arabicPeriod"/>
            </a:pPr>
            <a:r>
              <a:rPr lang="en-US" altLang="en-US" sz="2600" b="1" dirty="0">
                <a:solidFill>
                  <a:srgbClr val="0070C0"/>
                </a:solidFill>
              </a:rPr>
              <a:t> Bell Work #2</a:t>
            </a:r>
          </a:p>
          <a:p>
            <a:pPr algn="l">
              <a:lnSpc>
                <a:spcPct val="90000"/>
              </a:lnSpc>
              <a:buFontTx/>
              <a:buAutoNum type="arabicPeriod"/>
            </a:pPr>
            <a:r>
              <a:rPr lang="en-US" altLang="en-US" sz="2600" b="1" dirty="0"/>
              <a:t>Russian Geography </a:t>
            </a:r>
            <a:endParaRPr lang="en-US" altLang="en-US" sz="2600" dirty="0"/>
          </a:p>
          <a:p>
            <a:pPr algn="l">
              <a:lnSpc>
                <a:spcPct val="90000"/>
              </a:lnSpc>
              <a:buFontTx/>
              <a:buAutoNum type="arabicPeriod"/>
            </a:pPr>
            <a:r>
              <a:rPr lang="en-US" altLang="en-US" sz="2600" b="1" dirty="0">
                <a:solidFill>
                  <a:srgbClr val="0070C0"/>
                </a:solidFill>
              </a:rPr>
              <a:t>Bell Work #3</a:t>
            </a:r>
          </a:p>
          <a:p>
            <a:pPr algn="l">
              <a:lnSpc>
                <a:spcPct val="90000"/>
              </a:lnSpc>
              <a:buFontTx/>
              <a:buAutoNum type="arabicPeriod"/>
            </a:pPr>
            <a:r>
              <a:rPr lang="en-US" altLang="en-US" sz="2600" b="1" dirty="0"/>
              <a:t>Russian Revolution</a:t>
            </a:r>
          </a:p>
          <a:p>
            <a:pPr algn="l">
              <a:lnSpc>
                <a:spcPct val="90000"/>
              </a:lnSpc>
              <a:buFontTx/>
              <a:buAutoNum type="arabicPeriod"/>
            </a:pPr>
            <a:r>
              <a:rPr lang="en-US" altLang="en-US" sz="2600" b="1" dirty="0">
                <a:solidFill>
                  <a:srgbClr val="0070C0"/>
                </a:solidFill>
              </a:rPr>
              <a:t>Bell Work #4</a:t>
            </a:r>
          </a:p>
          <a:p>
            <a:pPr algn="l">
              <a:lnSpc>
                <a:spcPct val="90000"/>
              </a:lnSpc>
              <a:buFontTx/>
              <a:buAutoNum type="arabicPeriod"/>
            </a:pPr>
            <a:r>
              <a:rPr lang="en-US" altLang="en-US" sz="2600" b="1" dirty="0"/>
              <a:t>Notes on Communism</a:t>
            </a:r>
          </a:p>
          <a:p>
            <a:pPr algn="l">
              <a:lnSpc>
                <a:spcPct val="90000"/>
              </a:lnSpc>
              <a:buFontTx/>
              <a:buAutoNum type="arabicPeriod"/>
            </a:pPr>
            <a:r>
              <a:rPr lang="en-US" altLang="en-US" sz="2600" b="1" dirty="0">
                <a:solidFill>
                  <a:schemeClr val="accent1"/>
                </a:solidFill>
              </a:rPr>
              <a:t>Bell Work #5</a:t>
            </a:r>
          </a:p>
          <a:p>
            <a:pPr algn="l">
              <a:lnSpc>
                <a:spcPct val="90000"/>
              </a:lnSpc>
              <a:buFontTx/>
              <a:buAutoNum type="arabicPeriod"/>
            </a:pPr>
            <a:r>
              <a:rPr lang="en-US" altLang="en-US" sz="2600" b="1" dirty="0"/>
              <a:t>Contrasting Cold War Terms</a:t>
            </a:r>
          </a:p>
          <a:p>
            <a:pPr algn="l">
              <a:lnSpc>
                <a:spcPct val="90000"/>
              </a:lnSpc>
              <a:buFontTx/>
              <a:buAutoNum type="arabicPeriod"/>
            </a:pPr>
            <a:r>
              <a:rPr lang="en-US" altLang="en-US" sz="2600" b="1" dirty="0"/>
              <a:t> </a:t>
            </a:r>
            <a:r>
              <a:rPr lang="en-US" altLang="en-US" sz="2600" b="1" dirty="0">
                <a:solidFill>
                  <a:schemeClr val="accent1"/>
                </a:solidFill>
              </a:rPr>
              <a:t>Bell Work #6</a:t>
            </a:r>
          </a:p>
          <a:p>
            <a:pPr algn="l">
              <a:lnSpc>
                <a:spcPct val="90000"/>
              </a:lnSpc>
              <a:buFontTx/>
              <a:buAutoNum type="arabicPeriod"/>
            </a:pPr>
            <a:r>
              <a:rPr lang="en-US" altLang="en-US" sz="2600" b="1" dirty="0"/>
              <a:t>WWI Treaties</a:t>
            </a:r>
            <a:endParaRPr lang="en-US" altLang="en-US" sz="2600" dirty="0"/>
          </a:p>
          <a:p>
            <a:pPr algn="l">
              <a:lnSpc>
                <a:spcPct val="90000"/>
              </a:lnSpc>
            </a:pPr>
            <a:endParaRPr lang="en-US" altLang="en-US" sz="3000" b="1" dirty="0"/>
          </a:p>
          <a:p>
            <a:pPr>
              <a:lnSpc>
                <a:spcPct val="90000"/>
              </a:lnSpc>
            </a:pPr>
            <a:endParaRPr lang="en-US" altLang="en-US" sz="3000" b="1" dirty="0"/>
          </a:p>
        </p:txBody>
      </p:sp>
      <p:sp>
        <p:nvSpPr>
          <p:cNvPr id="3" name="TextBox 2"/>
          <p:cNvSpPr txBox="1"/>
          <p:nvPr/>
        </p:nvSpPr>
        <p:spPr>
          <a:xfrm>
            <a:off x="152400" y="257503"/>
            <a:ext cx="11592910" cy="1200329"/>
          </a:xfrm>
          <a:prstGeom prst="rect">
            <a:avLst/>
          </a:prstGeom>
          <a:noFill/>
        </p:spPr>
        <p:txBody>
          <a:bodyPr wrap="square" rtlCol="0">
            <a:spAutoFit/>
          </a:bodyPr>
          <a:lstStyle/>
          <a:p>
            <a:pPr algn="ctr"/>
            <a:r>
              <a:rPr lang="en-US" altLang="en-US" sz="3600" b="1" dirty="0"/>
              <a:t>20</a:t>
            </a:r>
            <a:r>
              <a:rPr lang="en-US" altLang="en-US" sz="3600" b="1" baseline="30000" dirty="0"/>
              <a:t>th</a:t>
            </a:r>
            <a:r>
              <a:rPr lang="en-US" altLang="en-US" sz="3600" b="1" dirty="0"/>
              <a:t> II Notebook Pages</a:t>
            </a:r>
          </a:p>
          <a:p>
            <a:pPr algn="ctr"/>
            <a:endParaRPr lang="en-US" sz="3600" dirty="0"/>
          </a:p>
        </p:txBody>
      </p:sp>
      <p:sp>
        <p:nvSpPr>
          <p:cNvPr id="4" name="TextBox 3"/>
          <p:cNvSpPr txBox="1"/>
          <p:nvPr/>
        </p:nvSpPr>
        <p:spPr>
          <a:xfrm>
            <a:off x="7078717" y="1114097"/>
            <a:ext cx="4750676" cy="3046988"/>
          </a:xfrm>
          <a:prstGeom prst="rect">
            <a:avLst/>
          </a:prstGeom>
          <a:noFill/>
        </p:spPr>
        <p:txBody>
          <a:bodyPr wrap="square" rtlCol="0">
            <a:spAutoFit/>
          </a:bodyPr>
          <a:lstStyle/>
          <a:p>
            <a:r>
              <a:rPr lang="en-US" sz="2400" dirty="0" smtClean="0">
                <a:solidFill>
                  <a:srgbClr val="0070C0"/>
                </a:solidFill>
              </a:rPr>
              <a:t>14. Bell Work #7</a:t>
            </a:r>
          </a:p>
          <a:p>
            <a:r>
              <a:rPr lang="en-US" sz="2400" dirty="0" smtClean="0"/>
              <a:t>15. Stalin Notes</a:t>
            </a:r>
          </a:p>
          <a:p>
            <a:r>
              <a:rPr lang="en-US" sz="2400" b="1" dirty="0" smtClean="0">
                <a:solidFill>
                  <a:srgbClr val="0070C0"/>
                </a:solidFill>
              </a:rPr>
              <a:t>16. Bell Work #8</a:t>
            </a:r>
          </a:p>
          <a:p>
            <a:r>
              <a:rPr lang="en-US" sz="2400" b="1" dirty="0" smtClean="0"/>
              <a:t>17. The Red Scare</a:t>
            </a:r>
          </a:p>
          <a:p>
            <a:r>
              <a:rPr lang="en-US" sz="3200" b="1" dirty="0" smtClean="0">
                <a:solidFill>
                  <a:srgbClr val="0070C0"/>
                </a:solidFill>
              </a:rPr>
              <a:t>18. Bell Work #9</a:t>
            </a:r>
          </a:p>
          <a:p>
            <a:r>
              <a:rPr lang="en-US" sz="3200" b="1" dirty="0" smtClean="0"/>
              <a:t>19. The Bomb</a:t>
            </a:r>
          </a:p>
          <a:p>
            <a:endParaRPr lang="en-US" sz="3200" dirty="0" smtClean="0"/>
          </a:p>
        </p:txBody>
      </p:sp>
    </p:spTree>
    <p:extLst>
      <p:ext uri="{BB962C8B-B14F-4D97-AF65-F5344CB8AC3E}">
        <p14:creationId xmlns:p14="http://schemas.microsoft.com/office/powerpoint/2010/main" val="246436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The Nazi-Soviet </a:t>
            </a:r>
            <a:r>
              <a:rPr lang="en-US" u="sng" dirty="0" smtClean="0"/>
              <a:t>Non-Aggression Pact </a:t>
            </a:r>
            <a:r>
              <a:rPr lang="en-US" u="sng" dirty="0"/>
              <a:t>Game</a:t>
            </a:r>
            <a:endParaRPr lang="en-US" dirty="0"/>
          </a:p>
        </p:txBody>
      </p:sp>
    </p:spTree>
    <p:extLst>
      <p:ext uri="{BB962C8B-B14F-4D97-AF65-F5344CB8AC3E}">
        <p14:creationId xmlns:p14="http://schemas.microsoft.com/office/powerpoint/2010/main" val="411577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52600" y="65367"/>
            <a:ext cx="8839200"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You are Stalin’s advisers:</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Background information</a:t>
            </a:r>
            <a:endParaRPr lang="en-US" altLang="en-US" sz="1400"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In 1917, there was a Communist revolution which overthrew the capitalist system in Russia. You hate capitalism and dislike capitalist countries like Britain, France and America. </a:t>
            </a:r>
            <a:endParaRPr lang="en-US" altLang="en-US" sz="1400"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Britain, France and America all tried to destroy your revolution, sending money and weapons to the ‘White troops’ who fought against you. It took you three years to defeat their ‘White’ army. You have never forgotten this.</a:t>
            </a:r>
            <a:endParaRPr lang="en-US" altLang="en-US" sz="1400"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The revolution and the war almost ruined Russia, and left you very weak. Your ‘Five Year Plans’ are slowly making Russia stronger, but it is a slow process, and Russia is still weak.</a:t>
            </a:r>
            <a:endParaRPr lang="en-US" altLang="en-US" sz="1400"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At first, the Communist revolutionaries tried to cause revolution all over the world, but after a series of failures, Stalin introduced a new policy of ‘Communism in one country’. His idea is to make Russia a strong world power first, then to spread the revolution.</a:t>
            </a:r>
            <a:endParaRPr lang="en-US" altLang="en-US" sz="1400" dirty="0"/>
          </a:p>
          <a:p>
            <a:pPr marL="0" indent="0">
              <a:buNone/>
            </a:pPr>
            <a:endParaRPr lang="en-US" altLang="en-US" sz="1400" u="sng"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altLang="en-US" sz="1400" u="sng" dirty="0">
                <a:latin typeface="Times New Roman" panose="02020603050405020304" pitchFamily="18" charset="0"/>
                <a:ea typeface="Times New Roman" panose="02020603050405020304" pitchFamily="18" charset="0"/>
                <a:cs typeface="Times New Roman" panose="02020603050405020304" pitchFamily="18" charset="0"/>
              </a:rPr>
              <a:t>Your two BASIC foreign policies are, therefore:</a:t>
            </a:r>
            <a:endParaRPr lang="en-US" altLang="en-US" sz="1400" u="sng"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a.	PEACE - so Russia can continue to grow strong (and also so Stalin can stay in power).</a:t>
            </a:r>
            <a:endParaRPr lang="en-US" altLang="en-US" sz="1400"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b.	A BUFFER ZONE of countries in between you and your enemies - especially Finland and Poland.</a:t>
            </a:r>
            <a:endParaRPr lang="en-US" altLang="en-US" sz="1400" dirty="0"/>
          </a:p>
          <a:p>
            <a:pPr marL="0" indent="0">
              <a:buNone/>
            </a:pP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You consider your main enemies to be:</a:t>
            </a:r>
            <a:endParaRPr lang="en-US" altLang="en-US" sz="1400"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	Germany (who may attack by land) and</a:t>
            </a:r>
            <a:endParaRPr lang="en-US" altLang="en-US" sz="1400" dirty="0"/>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	Britain (who may attack by sea).</a:t>
            </a:r>
            <a:endParaRPr lang="en-US" altLang="en-US" sz="1400" dirty="0"/>
          </a:p>
          <a:p>
            <a:pPr marL="0" indent="0">
              <a:buNone/>
            </a:pPr>
            <a:endPar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Your foreign policy options are:</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a.	Go to war with Germany</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b.	Offer to make an alliance with Britain</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c.	Join the League of Nations</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d.	Do nothing</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e.	Leave the League of Nations</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f.	Offer to make an alliance with Germany</a:t>
            </a:r>
            <a:endParaRPr lang="en-US" altLang="en-US" sz="1400" dirty="0"/>
          </a:p>
          <a:p>
            <a:pPr marL="0" indent="0">
              <a:buNone/>
            </a:pP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g.	Go to war with Britain</a:t>
            </a:r>
            <a:endParaRPr lang="en-US" altLang="en-US" sz="1400" dirty="0"/>
          </a:p>
          <a:p>
            <a:pPr marL="0" indent="0">
              <a:buNone/>
            </a:pP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Until Hitler’s takeover of power in 1933, you have DONE NOTHING.</a:t>
            </a:r>
            <a:endParaRPr lang="en-US" altLang="en-US" sz="1400" dirty="0"/>
          </a:p>
        </p:txBody>
      </p:sp>
    </p:spTree>
    <p:extLst>
      <p:ext uri="{BB962C8B-B14F-4D97-AF65-F5344CB8AC3E}">
        <p14:creationId xmlns:p14="http://schemas.microsoft.com/office/powerpoint/2010/main" val="3891158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926" y="122238"/>
            <a:ext cx="5675074" cy="639762"/>
          </a:xfrm>
        </p:spPr>
        <p:txBody>
          <a:bodyPr>
            <a:noAutofit/>
          </a:bodyPr>
          <a:lstStyle/>
          <a:p>
            <a:r>
              <a:rPr lang="en-US" sz="3200" b="1" dirty="0"/>
              <a:t>Decision One</a:t>
            </a:r>
            <a:r>
              <a:rPr lang="en-US" sz="3200" dirty="0"/>
              <a:t>: </a:t>
            </a:r>
            <a:r>
              <a:rPr lang="en-US" sz="3200" b="1" dirty="0"/>
              <a:t>It is 1933</a:t>
            </a:r>
            <a:endParaRPr lang="en-US" sz="3200" dirty="0"/>
          </a:p>
        </p:txBody>
      </p:sp>
      <p:sp>
        <p:nvSpPr>
          <p:cNvPr id="4" name="Content Placeholder 3"/>
          <p:cNvSpPr>
            <a:spLocks noGrp="1"/>
          </p:cNvSpPr>
          <p:nvPr>
            <p:ph sz="half" idx="2"/>
          </p:nvPr>
        </p:nvSpPr>
        <p:spPr>
          <a:xfrm>
            <a:off x="1066800" y="914400"/>
            <a:ext cx="6477000" cy="5715000"/>
          </a:xfrm>
        </p:spPr>
        <p:txBody>
          <a:bodyPr>
            <a:normAutofit fontScale="62500" lnSpcReduction="20000"/>
          </a:bodyPr>
          <a:lstStyle/>
          <a:p>
            <a:r>
              <a:rPr lang="en-US" sz="4000" dirty="0"/>
              <a:t>Hitler has come to power in Germany, and you are afraid of his intentions.</a:t>
            </a:r>
          </a:p>
          <a:p>
            <a:r>
              <a:rPr lang="en-US" sz="4000" dirty="0" smtClean="0"/>
              <a:t>In </a:t>
            </a:r>
            <a:r>
              <a:rPr lang="en-US" sz="4000" dirty="0"/>
              <a:t>his book, </a:t>
            </a:r>
            <a:r>
              <a:rPr lang="en-US" sz="4000" i="1" dirty="0"/>
              <a:t>Mein </a:t>
            </a:r>
            <a:r>
              <a:rPr lang="en-US" sz="4000" i="1" dirty="0" err="1"/>
              <a:t>Kampf</a:t>
            </a:r>
            <a:r>
              <a:rPr lang="en-US" sz="4000" dirty="0"/>
              <a:t>, Hitler has openly said that you are the </a:t>
            </a:r>
            <a:r>
              <a:rPr lang="en-US" sz="4000" i="1" dirty="0" err="1"/>
              <a:t>Dungervolk</a:t>
            </a:r>
            <a:r>
              <a:rPr lang="en-US" sz="4000" dirty="0"/>
              <a:t> (dung people) and that he wants to conquer you, take your land and give it to the German people, who you will serve as slaves.</a:t>
            </a:r>
          </a:p>
          <a:p>
            <a:r>
              <a:rPr lang="en-US" sz="4000" dirty="0"/>
              <a:t> </a:t>
            </a:r>
            <a:r>
              <a:rPr lang="en-US" sz="4000" dirty="0" smtClean="0"/>
              <a:t>Nazism is the exact opposite of Communism, and you hate the Nazis. On coming to power, Hitler arrested many German Communists, and either shot them or put them in concentration camps.</a:t>
            </a:r>
          </a:p>
          <a:p>
            <a:r>
              <a:rPr lang="en-US" sz="4000" dirty="0" smtClean="0"/>
              <a:t>Hitler </a:t>
            </a:r>
            <a:r>
              <a:rPr lang="en-US" sz="4000" dirty="0"/>
              <a:t>has started to re-arm Germany, against the Treaty of Versailles, although his army is still very small and weak.</a:t>
            </a:r>
          </a:p>
          <a:p>
            <a:r>
              <a:rPr lang="en-US" sz="4000" dirty="0" smtClean="0"/>
              <a:t>Russia </a:t>
            </a:r>
            <a:r>
              <a:rPr lang="en-US" sz="4000" dirty="0"/>
              <a:t>is still VERY weak.</a:t>
            </a:r>
          </a:p>
          <a:p>
            <a:r>
              <a:rPr lang="en-US" sz="4000" b="1" dirty="0" smtClean="0"/>
              <a:t>What </a:t>
            </a:r>
            <a:r>
              <a:rPr lang="en-US" sz="4000" b="1" dirty="0"/>
              <a:t>will you do?</a:t>
            </a:r>
          </a:p>
          <a:p>
            <a:endParaRPr lang="en-US" dirty="0"/>
          </a:p>
        </p:txBody>
      </p:sp>
      <p:pic>
        <p:nvPicPr>
          <p:cNvPr id="1026" name="Picture 2" descr="http://i1.kym-cdn.com/entries/icons/original/000/011/617/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381000"/>
            <a:ext cx="179002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dl.org/assets/images-content/press-center/holocaust-nazis/adolf-hitler-mein-kampf-book-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409700"/>
            <a:ext cx="226218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edicecreations.com/ul_img/20918nazito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3810000"/>
            <a:ext cx="3714750" cy="287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77146329"/>
              </p:ext>
            </p:extLst>
          </p:nvPr>
        </p:nvGraphicFramePr>
        <p:xfrm>
          <a:off x="2133599" y="1828799"/>
          <a:ext cx="8382003" cy="2971801"/>
        </p:xfrm>
        <a:graphic>
          <a:graphicData uri="http://schemas.openxmlformats.org/drawingml/2006/table">
            <a:tbl>
              <a:tblPr/>
              <a:tblGrid>
                <a:gridCol w="1197429">
                  <a:extLst>
                    <a:ext uri="{9D8B030D-6E8A-4147-A177-3AD203B41FA5}">
                      <a16:colId xmlns:a16="http://schemas.microsoft.com/office/drawing/2014/main" val="20000"/>
                    </a:ext>
                  </a:extLst>
                </a:gridCol>
                <a:gridCol w="1197429">
                  <a:extLst>
                    <a:ext uri="{9D8B030D-6E8A-4147-A177-3AD203B41FA5}">
                      <a16:colId xmlns:a16="http://schemas.microsoft.com/office/drawing/2014/main" val="20001"/>
                    </a:ext>
                  </a:extLst>
                </a:gridCol>
                <a:gridCol w="1197429">
                  <a:extLst>
                    <a:ext uri="{9D8B030D-6E8A-4147-A177-3AD203B41FA5}">
                      <a16:colId xmlns:a16="http://schemas.microsoft.com/office/drawing/2014/main" val="20002"/>
                    </a:ext>
                  </a:extLst>
                </a:gridCol>
                <a:gridCol w="1197429">
                  <a:extLst>
                    <a:ext uri="{9D8B030D-6E8A-4147-A177-3AD203B41FA5}">
                      <a16:colId xmlns:a16="http://schemas.microsoft.com/office/drawing/2014/main" val="20003"/>
                    </a:ext>
                  </a:extLst>
                </a:gridCol>
                <a:gridCol w="1197429">
                  <a:extLst>
                    <a:ext uri="{9D8B030D-6E8A-4147-A177-3AD203B41FA5}">
                      <a16:colId xmlns:a16="http://schemas.microsoft.com/office/drawing/2014/main" val="20004"/>
                    </a:ext>
                  </a:extLst>
                </a:gridCol>
                <a:gridCol w="1197429">
                  <a:extLst>
                    <a:ext uri="{9D8B030D-6E8A-4147-A177-3AD203B41FA5}">
                      <a16:colId xmlns:a16="http://schemas.microsoft.com/office/drawing/2014/main" val="20005"/>
                    </a:ext>
                  </a:extLst>
                </a:gridCol>
                <a:gridCol w="1197429">
                  <a:extLst>
                    <a:ext uri="{9D8B030D-6E8A-4147-A177-3AD203B41FA5}">
                      <a16:colId xmlns:a16="http://schemas.microsoft.com/office/drawing/2014/main" val="20006"/>
                    </a:ext>
                  </a:extLst>
                </a:gridCol>
              </a:tblGrid>
              <a:tr h="437030">
                <a:tc>
                  <a:txBody>
                    <a:bodyPr/>
                    <a:lstStyle/>
                    <a:p>
                      <a:pPr marL="457200" marR="0" indent="-457200" algn="ctr">
                        <a:spcBef>
                          <a:spcPts val="0"/>
                        </a:spcBef>
                        <a:spcAft>
                          <a:spcPts val="0"/>
                        </a:spcAft>
                      </a:pPr>
                      <a:r>
                        <a:rPr lang="en-US" sz="1400" dirty="0">
                          <a:effectLst/>
                          <a:latin typeface="Times New Roman"/>
                          <a:ea typeface="Times New Roman"/>
                          <a:cs typeface="Times New Roman"/>
                        </a:rPr>
                        <a:t>a</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b</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solidFill>
                            <a:srgbClr val="FF0000"/>
                          </a:solidFill>
                          <a:effectLst/>
                          <a:latin typeface="Times New Roman"/>
                          <a:ea typeface="Times New Roman"/>
                          <a:cs typeface="Times New Roman"/>
                        </a:rPr>
                        <a:t>c</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d</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e</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f</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g</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437030">
                <a:tc>
                  <a:txBody>
                    <a:bodyPr/>
                    <a:lstStyle/>
                    <a:p>
                      <a:pPr marL="457200" marR="0" indent="-457200" algn="ctr">
                        <a:spcBef>
                          <a:spcPts val="0"/>
                        </a:spcBef>
                        <a:spcAft>
                          <a:spcPts val="0"/>
                        </a:spcAft>
                      </a:pPr>
                      <a:r>
                        <a:rPr lang="en-US" sz="1400">
                          <a:effectLst/>
                          <a:latin typeface="Times New Roman"/>
                          <a:ea typeface="Times New Roman"/>
                          <a:cs typeface="Times New Roman"/>
                        </a:rPr>
                        <a:t>1</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2</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dirty="0">
                          <a:solidFill>
                            <a:srgbClr val="FF0000"/>
                          </a:solidFill>
                          <a:effectLst/>
                          <a:latin typeface="Times New Roman"/>
                          <a:ea typeface="Times New Roman"/>
                          <a:cs typeface="Times New Roman"/>
                        </a:rPr>
                        <a:t>5</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dirty="0">
                          <a:effectLst/>
                          <a:latin typeface="Times New Roman"/>
                          <a:ea typeface="Times New Roman"/>
                          <a:cs typeface="Times New Roman"/>
                        </a:rPr>
                        <a:t>2</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1</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ctr">
                        <a:spcBef>
                          <a:spcPts val="0"/>
                        </a:spcBef>
                        <a:spcAft>
                          <a:spcPts val="0"/>
                        </a:spcAft>
                      </a:pPr>
                      <a:r>
                        <a:rPr lang="en-US" sz="1400">
                          <a:effectLst/>
                          <a:latin typeface="Times New Roman"/>
                          <a:ea typeface="Times New Roman"/>
                          <a:cs typeface="Times New Roman"/>
                        </a:rPr>
                        <a:t>0</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97741">
                <a:tc>
                  <a:txBody>
                    <a:bodyPr/>
                    <a:lstStyle/>
                    <a:p>
                      <a:pPr marL="0" marR="0">
                        <a:spcBef>
                          <a:spcPts val="0"/>
                        </a:spcBef>
                        <a:spcAft>
                          <a:spcPts val="0"/>
                        </a:spcAft>
                      </a:pPr>
                      <a:r>
                        <a:rPr lang="en-US" sz="1400" dirty="0">
                          <a:effectLst/>
                          <a:latin typeface="Times New Roman"/>
                          <a:ea typeface="Times New Roman"/>
                          <a:cs typeface="Times New Roman"/>
                        </a:rPr>
                        <a:t>Germany is weak: maybe you‘d win. But this breaks your policy to stay out of war</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To seek an ally against Hitler would be quite wise.</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Times New Roman"/>
                          <a:ea typeface="Times New Roman"/>
                          <a:cs typeface="Times New Roman"/>
                        </a:rPr>
                        <a:t>Excellent: this is what Russia did; the League is bound to uphold Versailles.</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ea typeface="Times New Roman"/>
                          <a:cs typeface="Times New Roman"/>
                        </a:rPr>
                        <a:t>Not very wise; Germany is growing stronger all the time; you must defend yourself.</a:t>
                      </a:r>
                      <a:endParaRPr lang="en-US" sz="140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decision; you are not a member yet!</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An alliance with your greatest enemy? And would Hitler keep it?</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cs typeface="Times New Roman"/>
                        </a:rPr>
                        <a:t>Ridiculous; Britain is your best hope against Germany.</a:t>
                      </a:r>
                      <a:endParaRPr lang="en-US" sz="1400" dirty="0">
                        <a:effectLst/>
                        <a:latin typeface="Palatino"/>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2362200" y="528191"/>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3200" b="1" dirty="0">
                <a:latin typeface="Times New Roman" pitchFamily="18" charset="0"/>
                <a:ea typeface="Times New Roman" pitchFamily="18" charset="0"/>
                <a:cs typeface="Times New Roman" pitchFamily="18" charset="0"/>
              </a:rPr>
              <a:t>Decision 1</a:t>
            </a:r>
            <a:endParaRPr lang="en-US" altLang="en-US" sz="3200" dirty="0"/>
          </a:p>
          <a:p>
            <a:pPr algn="ctr" eaLnBrk="0" hangingPunct="0"/>
            <a:endParaRPr lang="en-US" altLang="en-US" sz="3200" dirty="0"/>
          </a:p>
        </p:txBody>
      </p:sp>
    </p:spTree>
    <p:extLst>
      <p:ext uri="{BB962C8B-B14F-4D97-AF65-F5344CB8AC3E}">
        <p14:creationId xmlns:p14="http://schemas.microsoft.com/office/powerpoint/2010/main" val="1609459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1322</Words>
  <Application>Microsoft Office PowerPoint</Application>
  <PresentationFormat>Widescreen</PresentationFormat>
  <Paragraphs>209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Georgia</vt:lpstr>
      <vt:lpstr>Palatino</vt:lpstr>
      <vt:lpstr>Times New Roman</vt:lpstr>
      <vt:lpstr>Office Theme</vt:lpstr>
      <vt:lpstr>Bell Work # 8 (Page 16)</vt:lpstr>
      <vt:lpstr>Step 6</vt:lpstr>
      <vt:lpstr>Step 7</vt:lpstr>
      <vt:lpstr>PowerPoint Presentation</vt:lpstr>
      <vt:lpstr>PowerPoint Presentation</vt:lpstr>
      <vt:lpstr>The Nazi-Soviet Non-Aggression Pact Game</vt:lpstr>
      <vt:lpstr>PowerPoint Presentation</vt:lpstr>
      <vt:lpstr>Decision One: It is 1933</vt:lpstr>
      <vt:lpstr>PowerPoint Presentation</vt:lpstr>
      <vt:lpstr>Decision Two: It is 1938</vt:lpstr>
      <vt:lpstr>PowerPoint Presentation</vt:lpstr>
      <vt:lpstr>Decision Three: It is March 1939 </vt:lpstr>
      <vt:lpstr>PowerPoint Presentation</vt:lpstr>
      <vt:lpstr>Decision Four: It is August 1939 </vt:lpstr>
      <vt:lpstr>PowerPoint Presentation</vt:lpstr>
      <vt:lpstr>The Manhattan Project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Nazi-Soviet Non-Aggression Pact Game</dc:title>
  <dc:creator>Kitchen</dc:creator>
  <cp:lastModifiedBy>Deanne Bello</cp:lastModifiedBy>
  <cp:revision>18</cp:revision>
  <dcterms:created xsi:type="dcterms:W3CDTF">2014-09-24T00:29:53Z</dcterms:created>
  <dcterms:modified xsi:type="dcterms:W3CDTF">2018-09-26T20:56:17Z</dcterms:modified>
</cp:coreProperties>
</file>