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26" r:id="rId3"/>
    <p:sldMasterId id="2147483738" r:id="rId4"/>
    <p:sldMasterId id="2147483752" r:id="rId5"/>
    <p:sldMasterId id="2147483764" r:id="rId6"/>
    <p:sldMasterId id="2147483778" r:id="rId7"/>
    <p:sldMasterId id="2147483790" r:id="rId8"/>
  </p:sldMasterIdLst>
  <p:notesMasterIdLst>
    <p:notesMasterId r:id="rId51"/>
  </p:notesMasterIdLst>
  <p:sldIdLst>
    <p:sldId id="288" r:id="rId9"/>
    <p:sldId id="278" r:id="rId10"/>
    <p:sldId id="269" r:id="rId11"/>
    <p:sldId id="270" r:id="rId12"/>
    <p:sldId id="271" r:id="rId13"/>
    <p:sldId id="272" r:id="rId14"/>
    <p:sldId id="274" r:id="rId15"/>
    <p:sldId id="275" r:id="rId16"/>
    <p:sldId id="281" r:id="rId17"/>
    <p:sldId id="282" r:id="rId18"/>
    <p:sldId id="283" r:id="rId19"/>
    <p:sldId id="284" r:id="rId20"/>
    <p:sldId id="285" r:id="rId21"/>
    <p:sldId id="286" r:id="rId22"/>
    <p:sldId id="259" r:id="rId23"/>
    <p:sldId id="279" r:id="rId24"/>
    <p:sldId id="290" r:id="rId25"/>
    <p:sldId id="291" r:id="rId26"/>
    <p:sldId id="260" r:id="rId27"/>
    <p:sldId id="261" r:id="rId28"/>
    <p:sldId id="293" r:id="rId29"/>
    <p:sldId id="313" r:id="rId30"/>
    <p:sldId id="294" r:id="rId31"/>
    <p:sldId id="292" r:id="rId32"/>
    <p:sldId id="295" r:id="rId33"/>
    <p:sldId id="296" r:id="rId34"/>
    <p:sldId id="297" r:id="rId35"/>
    <p:sldId id="298" r:id="rId36"/>
    <p:sldId id="299" r:id="rId37"/>
    <p:sldId id="300" r:id="rId38"/>
    <p:sldId id="309" r:id="rId39"/>
    <p:sldId id="310" r:id="rId40"/>
    <p:sldId id="302" r:id="rId41"/>
    <p:sldId id="303" r:id="rId42"/>
    <p:sldId id="304" r:id="rId43"/>
    <p:sldId id="305" r:id="rId44"/>
    <p:sldId id="306" r:id="rId45"/>
    <p:sldId id="307" r:id="rId46"/>
    <p:sldId id="308" r:id="rId47"/>
    <p:sldId id="301" r:id="rId48"/>
    <p:sldId id="311" r:id="rId49"/>
    <p:sldId id="31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54" d="100"/>
          <a:sy n="54" d="100"/>
        </p:scale>
        <p:origin x="34" y="161"/>
      </p:cViewPr>
      <p:guideLst/>
    </p:cSldViewPr>
  </p:slideViewPr>
  <p:notesTextViewPr>
    <p:cViewPr>
      <p:scale>
        <a:sx n="3" d="2"/>
        <a:sy n="3" d="2"/>
      </p:scale>
      <p:origin x="0" y="0"/>
    </p:cViewPr>
  </p:notesTextViewPr>
  <p:sorterViewPr>
    <p:cViewPr varScale="1">
      <p:scale>
        <a:sx n="100" d="100"/>
        <a:sy n="100" d="100"/>
      </p:scale>
      <p:origin x="0" y="-267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CC8CE-A5E0-49C2-A1E2-FC833DB872C1}"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CE025-C680-4680-9A16-F2F039C9C7C7}" type="slidenum">
              <a:rPr lang="en-US" smtClean="0"/>
              <a:t>‹#›</a:t>
            </a:fld>
            <a:endParaRPr lang="en-US"/>
          </a:p>
        </p:txBody>
      </p:sp>
    </p:spTree>
    <p:extLst>
      <p:ext uri="{BB962C8B-B14F-4D97-AF65-F5344CB8AC3E}">
        <p14:creationId xmlns:p14="http://schemas.microsoft.com/office/powerpoint/2010/main" val="174687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Sample note organization styles:</a:t>
            </a:r>
          </a:p>
          <a:p>
            <a:pPr eaLnBrk="1" hangingPunct="1">
              <a:spcBef>
                <a:spcPct val="0"/>
              </a:spcBef>
            </a:pPr>
            <a:r>
              <a:rPr lang="en-US" altLang="en-US"/>
              <a:t>Formal Outline</a:t>
            </a:r>
          </a:p>
          <a:p>
            <a:pPr eaLnBrk="1" hangingPunct="1">
              <a:spcBef>
                <a:spcPct val="0"/>
              </a:spcBef>
            </a:pPr>
            <a:r>
              <a:rPr lang="en-US" altLang="en-US"/>
              <a:t>Informal Outline</a:t>
            </a:r>
          </a:p>
          <a:p>
            <a:pPr eaLnBrk="1" hangingPunct="1">
              <a:spcBef>
                <a:spcPct val="0"/>
              </a:spcBef>
            </a:pPr>
            <a:r>
              <a:rPr lang="en-US" altLang="en-US"/>
              <a:t>Mind maps</a:t>
            </a:r>
          </a:p>
          <a:p>
            <a:pPr eaLnBrk="1" hangingPunct="1">
              <a:spcBef>
                <a:spcPct val="0"/>
              </a:spcBef>
            </a:pPr>
            <a:r>
              <a:rPr lang="en-US" altLang="en-US"/>
              <a:t>Graphic Organizers</a:t>
            </a:r>
          </a:p>
          <a:p>
            <a:pPr eaLnBrk="1" hangingPunct="1">
              <a:spcBef>
                <a:spcPct val="0"/>
              </a:spcBef>
            </a:pPr>
            <a:r>
              <a:rPr lang="en-US" altLang="en-US"/>
              <a:t>etc.</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2"/>
                </a:solidFill>
                <a:latin typeface="Comic Sans MS" panose="030F0702030302020204" pitchFamily="66" charset="0"/>
                <a:cs typeface="Arial" panose="020B0604020202020204" pitchFamily="34" charset="0"/>
              </a:defRPr>
            </a:lvl1pPr>
            <a:lvl2pPr marL="742950" indent="-285750">
              <a:defRPr sz="4400">
                <a:solidFill>
                  <a:schemeClr val="tx2"/>
                </a:solidFill>
                <a:latin typeface="Comic Sans MS" panose="030F0702030302020204" pitchFamily="66" charset="0"/>
                <a:cs typeface="Arial" panose="020B0604020202020204" pitchFamily="34" charset="0"/>
              </a:defRPr>
            </a:lvl2pPr>
            <a:lvl3pPr marL="1143000" indent="-228600">
              <a:defRPr sz="4400">
                <a:solidFill>
                  <a:schemeClr val="tx2"/>
                </a:solidFill>
                <a:latin typeface="Comic Sans MS" panose="030F0702030302020204" pitchFamily="66" charset="0"/>
                <a:cs typeface="Arial" panose="020B0604020202020204" pitchFamily="34" charset="0"/>
              </a:defRPr>
            </a:lvl3pPr>
            <a:lvl4pPr marL="1600200" indent="-228600">
              <a:defRPr sz="4400">
                <a:solidFill>
                  <a:schemeClr val="tx2"/>
                </a:solidFill>
                <a:latin typeface="Comic Sans MS" panose="030F0702030302020204" pitchFamily="66" charset="0"/>
                <a:cs typeface="Arial" panose="020B0604020202020204" pitchFamily="34" charset="0"/>
              </a:defRPr>
            </a:lvl4pPr>
            <a:lvl5pPr marL="2057400" indent="-228600">
              <a:defRPr sz="4400">
                <a:solidFill>
                  <a:schemeClr val="tx2"/>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9pPr>
          </a:lstStyle>
          <a:p>
            <a:fld id="{40A3F8AB-144B-4D09-B333-D1A891BC0012}" type="slidenum">
              <a:rPr lang="en-US" altLang="en-US" sz="1200" smtClean="0">
                <a:solidFill>
                  <a:schemeClr val="tx1"/>
                </a:solidFill>
                <a:latin typeface="Calibri" panose="020F0502020204030204" pitchFamily="34" charset="0"/>
                <a:ea typeface="MS PGothic" panose="020B0600070205080204" pitchFamily="34" charset="-128"/>
              </a:rPr>
              <a:pPr/>
              <a:t>2</a:t>
            </a:fld>
            <a:endParaRPr lang="en-US" altLang="en-US" sz="1200">
              <a:solidFill>
                <a:schemeClr val="tx1"/>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50711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28357E-0E04-413B-960A-A1CB49524D3D}"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2403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FFB128-42CA-4CE3-9793-18B089A8B611}"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0278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23D13-6594-429E-B51B-686EFD5B9DA1}"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279224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23D13-6594-429E-B51B-686EFD5B9DA1}"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97292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23D13-6594-429E-B51B-686EFD5B9DA1}"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384744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720726" y="776289"/>
            <a:ext cx="10750549"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828800" y="6011864"/>
            <a:ext cx="7721600" cy="365125"/>
          </a:xfrm>
        </p:spPr>
        <p:txBody>
          <a:bodyPr tIns="0" bIns="0" anchor="t"/>
          <a:lstStyle>
            <a:lvl1pPr algn="r">
              <a:defRPr sz="1000"/>
            </a:lvl1pPr>
          </a:lstStyle>
          <a:p>
            <a:pPr>
              <a:defRPr/>
            </a:pPr>
            <a:fld id="{6B513C3B-92EB-46CB-BFFE-35D38FF33A9F}" type="datetimeFigureOut">
              <a:rPr lang="en-US">
                <a:solidFill>
                  <a:prstClr val="white"/>
                </a:solidFill>
              </a:rPr>
              <a:pPr>
                <a:defRPr/>
              </a:pPr>
              <a:t>10/28/2019</a:t>
            </a:fld>
            <a:endParaRPr lang="en-US">
              <a:solidFill>
                <a:prstClr val="white"/>
              </a:solidFill>
            </a:endParaRPr>
          </a:p>
        </p:txBody>
      </p:sp>
      <p:sp>
        <p:nvSpPr>
          <p:cNvPr id="6" name="Footer Placeholder 16"/>
          <p:cNvSpPr>
            <a:spLocks noGrp="1"/>
          </p:cNvSpPr>
          <p:nvPr>
            <p:ph type="ftr" sz="quarter" idx="11"/>
          </p:nvPr>
        </p:nvSpPr>
        <p:spPr>
          <a:xfrm>
            <a:off x="1828800" y="5649914"/>
            <a:ext cx="7721600" cy="365125"/>
          </a:xfrm>
        </p:spPr>
        <p:txBody>
          <a:bodyPr tIns="0" bIns="0"/>
          <a:lstStyle>
            <a:lvl1pPr algn="r">
              <a:defRPr sz="1100"/>
            </a:lvl1pPr>
          </a:lstStyle>
          <a:p>
            <a:pPr>
              <a:defRPr/>
            </a:pPr>
            <a:endParaRPr lang="en-US">
              <a:solidFill>
                <a:prstClr val="white"/>
              </a:solidFill>
            </a:endParaRPr>
          </a:p>
        </p:txBody>
      </p:sp>
      <p:sp>
        <p:nvSpPr>
          <p:cNvPr id="7" name="Slide Number Placeholder 28"/>
          <p:cNvSpPr>
            <a:spLocks noGrp="1"/>
          </p:cNvSpPr>
          <p:nvPr>
            <p:ph type="sldNum" sz="quarter" idx="12"/>
          </p:nvPr>
        </p:nvSpPr>
        <p:spPr>
          <a:xfrm>
            <a:off x="11188700" y="5753101"/>
            <a:ext cx="670984" cy="365125"/>
          </a:xfrm>
        </p:spPr>
        <p:txBody>
          <a:bodyPr anchor="ctr"/>
          <a:lstStyle>
            <a:lvl1pPr algn="ctr">
              <a:defRPr sz="1300">
                <a:solidFill>
                  <a:srgbClr val="FFFFFF"/>
                </a:solidFill>
              </a:defRPr>
            </a:lvl1pPr>
          </a:lstStyle>
          <a:p>
            <a:pPr>
              <a:defRPr/>
            </a:pPr>
            <a:fld id="{7163AE94-00E2-41B2-ADC0-077E7A74EEB8}" type="slidenum">
              <a:rPr lang="en-US"/>
              <a:pPr>
                <a:defRPr/>
              </a:pPr>
              <a:t>‹#›</a:t>
            </a:fld>
            <a:endParaRPr lang="en-US"/>
          </a:p>
        </p:txBody>
      </p:sp>
    </p:spTree>
    <p:extLst>
      <p:ext uri="{BB962C8B-B14F-4D97-AF65-F5344CB8AC3E}">
        <p14:creationId xmlns:p14="http://schemas.microsoft.com/office/powerpoint/2010/main" val="1667714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lang="en-US"/>
              <a:t>Click to edit Master title style</a:t>
            </a:r>
          </a:p>
        </p:txBody>
      </p:sp>
      <p:sp>
        <p:nvSpPr>
          <p:cNvPr id="3" name="Content Placeholder 2"/>
          <p:cNvSpPr>
            <a:spLocks noGrp="1"/>
          </p:cNvSpPr>
          <p:nvPr>
            <p:ph idx="1"/>
          </p:nvPr>
        </p:nvSpPr>
        <p:spPr>
          <a:xfrm>
            <a:off x="609600" y="1882808"/>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88100" y="6480176"/>
            <a:ext cx="2844800" cy="301625"/>
          </a:xfrm>
        </p:spPr>
        <p:txBody>
          <a:bodyPr/>
          <a:lstStyle>
            <a:lvl1pPr>
              <a:defRPr/>
            </a:lvl1pPr>
          </a:lstStyle>
          <a:p>
            <a:pPr>
              <a:defRPr/>
            </a:pPr>
            <a:fld id="{04A5E824-58AA-4DD1-9321-2ADBE581CA63}" type="datetimeFigureOut">
              <a:rPr lang="en-US">
                <a:solidFill>
                  <a:prstClr val="white"/>
                </a:solidFill>
              </a:rPr>
              <a:pPr>
                <a:defRPr/>
              </a:pPr>
              <a:t>10/28/2019</a:t>
            </a:fld>
            <a:endParaRPr lang="en-US">
              <a:solidFill>
                <a:prstClr val="white"/>
              </a:solidFill>
            </a:endParaRPr>
          </a:p>
        </p:txBody>
      </p:sp>
      <p:sp>
        <p:nvSpPr>
          <p:cNvPr id="5" name="Footer Placeholder 4"/>
          <p:cNvSpPr>
            <a:spLocks noGrp="1"/>
          </p:cNvSpPr>
          <p:nvPr>
            <p:ph type="ftr" sz="quarter" idx="11"/>
          </p:nvPr>
        </p:nvSpPr>
        <p:spPr>
          <a:xfrm>
            <a:off x="609601" y="6481764"/>
            <a:ext cx="5679017" cy="300037"/>
          </a:xfrm>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510CBDF-9253-4B72-B91B-655AE7290A4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5510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Isosceles Triangle 4"/>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6" name="Straight Connector 5"/>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9275233" y="6477000"/>
            <a:ext cx="2844800" cy="304800"/>
          </a:xfrm>
        </p:spPr>
        <p:txBody>
          <a:bodyPr/>
          <a:lstStyle>
            <a:lvl1pPr>
              <a:defRPr/>
            </a:lvl1pPr>
          </a:lstStyle>
          <a:p>
            <a:pPr>
              <a:defRPr/>
            </a:pPr>
            <a:fld id="{C512A49B-AA71-444C-9A13-9F185AE3238F}" type="datetimeFigureOut">
              <a:rPr lang="en-US">
                <a:solidFill>
                  <a:prstClr val="white"/>
                </a:solidFill>
              </a:rPr>
              <a:pPr>
                <a:defRPr/>
              </a:pPr>
              <a:t>10/28/2019</a:t>
            </a:fld>
            <a:endParaRPr lang="en-US">
              <a:solidFill>
                <a:prstClr val="white"/>
              </a:solidFill>
            </a:endParaRPr>
          </a:p>
        </p:txBody>
      </p:sp>
      <p:sp>
        <p:nvSpPr>
          <p:cNvPr id="9" name="Footer Placeholder 4"/>
          <p:cNvSpPr>
            <a:spLocks noGrp="1"/>
          </p:cNvSpPr>
          <p:nvPr>
            <p:ph type="ftr" sz="quarter" idx="11"/>
          </p:nvPr>
        </p:nvSpPr>
        <p:spPr>
          <a:xfrm>
            <a:off x="3492500" y="6481764"/>
            <a:ext cx="5681133" cy="300037"/>
          </a:xfrm>
        </p:spPr>
        <p:txBody>
          <a:bodyPr/>
          <a:lstStyle>
            <a:lvl1pPr>
              <a:defRPr/>
            </a:lvl1pPr>
          </a:lstStyle>
          <a:p>
            <a:pPr>
              <a:defRPr/>
            </a:pPr>
            <a:endParaRPr lang="en-US">
              <a:solidFill>
                <a:prstClr val="white"/>
              </a:solidFill>
            </a:endParaRPr>
          </a:p>
        </p:txBody>
      </p:sp>
      <p:sp>
        <p:nvSpPr>
          <p:cNvPr id="10" name="Slide Number Placeholder 5"/>
          <p:cNvSpPr>
            <a:spLocks noGrp="1"/>
          </p:cNvSpPr>
          <p:nvPr>
            <p:ph type="sldNum" sz="quarter" idx="12"/>
          </p:nvPr>
        </p:nvSpPr>
        <p:spPr>
          <a:xfrm>
            <a:off x="11267018" y="809625"/>
            <a:ext cx="670983" cy="300038"/>
          </a:xfrm>
        </p:spPr>
        <p:txBody>
          <a:bodyPr/>
          <a:lstStyle>
            <a:lvl1pPr>
              <a:defRPr/>
            </a:lvl1pPr>
          </a:lstStyle>
          <a:p>
            <a:pPr>
              <a:defRPr/>
            </a:pPr>
            <a:fld id="{9BE4600D-B4E2-416B-B66A-BCC7B8EB5FA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48166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41FAD9C-7855-4366-9D24-D7C8ECA593ED}" type="datetimeFigureOut">
              <a:rPr lang="en-US">
                <a:solidFill>
                  <a:prstClr val="white"/>
                </a:solidFill>
              </a:rPr>
              <a:pPr>
                <a:defRPr/>
              </a:pPr>
              <a:t>10/28/2019</a:t>
            </a:fld>
            <a:endParaRPr lang="en-US">
              <a:solidFill>
                <a:prstClr val="white"/>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22"/>
          <p:cNvSpPr>
            <a:spLocks noGrp="1"/>
          </p:cNvSpPr>
          <p:nvPr>
            <p:ph type="sldNum" sz="quarter" idx="12"/>
          </p:nvPr>
        </p:nvSpPr>
        <p:spPr/>
        <p:txBody>
          <a:bodyPr/>
          <a:lstStyle>
            <a:lvl1pPr>
              <a:defRPr/>
            </a:lvl1pPr>
          </a:lstStyle>
          <a:p>
            <a:pPr>
              <a:defRPr/>
            </a:pPr>
            <a:fld id="{3DC290FC-3E6E-4F4E-9825-F231456A4BE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8453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388101" y="6481764"/>
            <a:ext cx="2840567" cy="301625"/>
          </a:xfrm>
        </p:spPr>
        <p:txBody>
          <a:bodyPr/>
          <a:lstStyle>
            <a:lvl1pPr>
              <a:defRPr/>
            </a:lvl1pPr>
          </a:lstStyle>
          <a:p>
            <a:pPr>
              <a:defRPr/>
            </a:pPr>
            <a:fld id="{23BD9596-4322-4526-9CB2-6442F3B3C36B}" type="datetimeFigureOut">
              <a:rPr lang="en-US">
                <a:solidFill>
                  <a:prstClr val="white"/>
                </a:solidFill>
              </a:rPr>
              <a:pPr>
                <a:defRPr/>
              </a:pPr>
              <a:t>10/28/2019</a:t>
            </a:fld>
            <a:endParaRPr lang="en-US">
              <a:solidFill>
                <a:prstClr val="white"/>
              </a:solidFill>
            </a:endParaRPr>
          </a:p>
        </p:txBody>
      </p:sp>
      <p:sp>
        <p:nvSpPr>
          <p:cNvPr id="8" name="Footer Placeholder 7"/>
          <p:cNvSpPr>
            <a:spLocks noGrp="1"/>
          </p:cNvSpPr>
          <p:nvPr>
            <p:ph type="ftr" sz="quarter" idx="11"/>
          </p:nvPr>
        </p:nvSpPr>
        <p:spPr>
          <a:xfrm>
            <a:off x="609600" y="6481764"/>
            <a:ext cx="5681133" cy="301625"/>
          </a:xfrm>
        </p:spPr>
        <p:txBody>
          <a:bodyPr/>
          <a:lstStyle>
            <a:lvl1pPr>
              <a:defRPr/>
            </a:lvl1pPr>
          </a:lstStyle>
          <a:p>
            <a:pPr>
              <a:defRPr/>
            </a:pPr>
            <a:endParaRPr lang="en-US">
              <a:solidFill>
                <a:prstClr val="white"/>
              </a:solidFill>
            </a:endParaRPr>
          </a:p>
        </p:txBody>
      </p:sp>
      <p:sp>
        <p:nvSpPr>
          <p:cNvPr id="9" name="Slide Number Placeholder 8"/>
          <p:cNvSpPr>
            <a:spLocks noGrp="1"/>
          </p:cNvSpPr>
          <p:nvPr>
            <p:ph type="sldNum" sz="quarter" idx="12"/>
          </p:nvPr>
        </p:nvSpPr>
        <p:spPr>
          <a:xfrm>
            <a:off x="10119785" y="6483351"/>
            <a:ext cx="670983" cy="301625"/>
          </a:xfrm>
        </p:spPr>
        <p:txBody>
          <a:bodyPr/>
          <a:lstStyle>
            <a:lvl1pPr algn="ctr">
              <a:defRPr/>
            </a:lvl1pPr>
          </a:lstStyle>
          <a:p>
            <a:pPr>
              <a:defRPr/>
            </a:pPr>
            <a:fld id="{C17F26DE-F6C1-4F9E-970C-4F5C6CD6E9E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02019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72A8EDEF-5260-4EB8-BD76-C5120850C70D}" type="datetimeFigureOut">
              <a:rPr lang="en-US">
                <a:solidFill>
                  <a:prstClr val="white"/>
                </a:solidFill>
              </a:rPr>
              <a:pPr>
                <a:defRPr/>
              </a:pPr>
              <a:t>10/28/2019</a:t>
            </a:fld>
            <a:endParaRPr lang="en-US">
              <a:solidFill>
                <a:prstClr val="white"/>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22"/>
          <p:cNvSpPr>
            <a:spLocks noGrp="1"/>
          </p:cNvSpPr>
          <p:nvPr>
            <p:ph type="sldNum" sz="quarter" idx="12"/>
          </p:nvPr>
        </p:nvSpPr>
        <p:spPr/>
        <p:txBody>
          <a:bodyPr/>
          <a:lstStyle>
            <a:lvl1pPr>
              <a:defRPr/>
            </a:lvl1pPr>
          </a:lstStyle>
          <a:p>
            <a:pPr>
              <a:defRPr/>
            </a:pPr>
            <a:fld id="{F01143BB-1831-47CD-ABE4-2BD542E98BF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65291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558D53A-E1F4-4A9C-B07C-2E7C684509F3}" type="datetimeFigureOut">
              <a:rPr lang="en-US">
                <a:solidFill>
                  <a:prstClr val="white"/>
                </a:solidFill>
              </a:rPr>
              <a:pPr>
                <a:defRPr/>
              </a:pPr>
              <a:t>10/28/2019</a:t>
            </a:fld>
            <a:endParaRPr lang="en-US">
              <a:solidFill>
                <a:prstClr val="white"/>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22"/>
          <p:cNvSpPr>
            <a:spLocks noGrp="1"/>
          </p:cNvSpPr>
          <p:nvPr>
            <p:ph type="sldNum" sz="quarter" idx="12"/>
          </p:nvPr>
        </p:nvSpPr>
        <p:spPr/>
        <p:txBody>
          <a:bodyPr/>
          <a:lstStyle>
            <a:lvl1pPr>
              <a:defRPr/>
            </a:lvl1pPr>
          </a:lstStyle>
          <a:p>
            <a:pPr>
              <a:defRPr/>
            </a:pPr>
            <a:fld id="{04D3B1AC-7E11-476F-99BD-720CDB358BB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7389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71417" y="6556376"/>
            <a:ext cx="2844800" cy="301625"/>
          </a:xfrm>
        </p:spPr>
        <p:txBody>
          <a:bodyPr/>
          <a:lstStyle>
            <a:lvl1pPr>
              <a:defRPr sz="900"/>
            </a:lvl1pPr>
          </a:lstStyle>
          <a:p>
            <a:pPr>
              <a:defRPr/>
            </a:pPr>
            <a:fld id="{4A00F56C-6C6B-40BD-9BEF-90BD89CB00A0}" type="datetimeFigureOut">
              <a:rPr lang="en-US">
                <a:solidFill>
                  <a:prstClr val="white"/>
                </a:solidFill>
              </a:rPr>
              <a:pPr>
                <a:defRPr/>
              </a:pPr>
              <a:t>10/28/2019</a:t>
            </a:fld>
            <a:endParaRPr lang="en-US">
              <a:solidFill>
                <a:prstClr val="white"/>
              </a:solidFill>
            </a:endParaRPr>
          </a:p>
        </p:txBody>
      </p:sp>
      <p:sp>
        <p:nvSpPr>
          <p:cNvPr id="6" name="Footer Placeholder 5"/>
          <p:cNvSpPr>
            <a:spLocks noGrp="1"/>
          </p:cNvSpPr>
          <p:nvPr>
            <p:ph type="ftr" sz="quarter" idx="11"/>
          </p:nvPr>
        </p:nvSpPr>
        <p:spPr>
          <a:xfrm>
            <a:off x="1513417" y="6556376"/>
            <a:ext cx="6858000"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11214100" y="6556376"/>
            <a:ext cx="670984" cy="301625"/>
          </a:xfrm>
        </p:spPr>
        <p:txBody>
          <a:bodyPr/>
          <a:lstStyle>
            <a:lvl1pPr>
              <a:defRPr sz="900"/>
            </a:lvl1pPr>
          </a:lstStyle>
          <a:p>
            <a:pPr>
              <a:defRPr/>
            </a:pPr>
            <a:fld id="{50093E5A-E599-4CD3-8C9B-7BEF1DA8F3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8241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23D13-6594-429E-B51B-686EFD5B9DA1}"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1247438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8144933" y="6556376"/>
            <a:ext cx="2802467" cy="301625"/>
          </a:xfrm>
        </p:spPr>
        <p:txBody>
          <a:bodyPr/>
          <a:lstStyle>
            <a:lvl1pPr>
              <a:defRPr sz="900"/>
            </a:lvl1pPr>
          </a:lstStyle>
          <a:p>
            <a:pPr>
              <a:defRPr/>
            </a:pPr>
            <a:fld id="{36F8D250-5B0E-4EA3-A384-595B78954B2B}" type="datetimeFigureOut">
              <a:rPr lang="en-US">
                <a:solidFill>
                  <a:prstClr val="white"/>
                </a:solidFill>
              </a:rPr>
              <a:pPr>
                <a:defRPr/>
              </a:pPr>
              <a:t>10/28/2019</a:t>
            </a:fld>
            <a:endParaRPr lang="en-US">
              <a:solidFill>
                <a:prstClr val="white"/>
              </a:solidFill>
            </a:endParaRPr>
          </a:p>
        </p:txBody>
      </p:sp>
      <p:sp>
        <p:nvSpPr>
          <p:cNvPr id="6" name="Footer Placeholder 5"/>
          <p:cNvSpPr>
            <a:spLocks noGrp="1"/>
          </p:cNvSpPr>
          <p:nvPr>
            <p:ph type="ftr" sz="quarter" idx="11"/>
          </p:nvPr>
        </p:nvSpPr>
        <p:spPr>
          <a:xfrm>
            <a:off x="1559985" y="6557964"/>
            <a:ext cx="6597649"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10955867" y="6556376"/>
            <a:ext cx="488951" cy="301625"/>
          </a:xfrm>
        </p:spPr>
        <p:txBody>
          <a:bodyPr/>
          <a:lstStyle>
            <a:lvl1pPr algn="ctr">
              <a:defRPr sz="900"/>
            </a:lvl1pPr>
          </a:lstStyle>
          <a:p>
            <a:pPr>
              <a:defRPr/>
            </a:pPr>
            <a:fld id="{D3DC8D2F-1C36-4D4B-86E4-2AA209D98A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8917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9F0CC19-95DD-4DFD-9C0D-875FD49CF186}" type="datetimeFigureOut">
              <a:rPr lang="en-US">
                <a:solidFill>
                  <a:prstClr val="white"/>
                </a:solidFill>
              </a:rPr>
              <a:pPr>
                <a:defRPr/>
              </a:pPr>
              <a:t>10/28/2019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pPr>
              <a:defRPr/>
            </a:pPr>
            <a:fld id="{9AC4CB58-716A-4A18-9DFA-70C0CC3A0F1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4835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0C31057-6F6E-4191-AA2B-35AAAE52CF1A}" type="datetimeFigureOut">
              <a:rPr lang="en-US">
                <a:solidFill>
                  <a:prstClr val="white"/>
                </a:solidFill>
              </a:rPr>
              <a:pPr>
                <a:defRPr/>
              </a:pPr>
              <a:t>10/28/2019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pPr>
              <a:defRPr/>
            </a:pPr>
            <a:fld id="{0279E07E-1721-4F0F-9F8A-E7D25A36058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8352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5482352-6C02-43FF-969A-9CE21C9187D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12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D916E55-6F47-462D-A138-1B74D9FF63F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1372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EFBE4CA-3AFF-48D7-A28F-9E561B65879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716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1E15E388-0AFE-432D-AC3D-6DA5C8E088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026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80070F48-803B-4B5D-B087-4F2EC802753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8125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401817D8-3019-4ABC-A628-EB6A9D77DBF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117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CD301060-2798-4356-BD97-8A28BCDCF63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368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323D13-6594-429E-B51B-686EFD5B9DA1}"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3943904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079C4E1B-9BD4-4C40-A824-B9C42FF265B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2748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1C3795E-1C2D-4E74-8989-EFDC4A25E9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546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EA796027-5952-4EA6-87CD-C988DFB6433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6753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988BB29-5869-4B31-B379-470E86B0E65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525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2B99CD-CA3C-4263-9D65-AEDBB602C09E}" type="slidenum">
              <a:rPr lang="en-US" altLang="en-US"/>
              <a:pPr/>
              <a:t>‹#›</a:t>
            </a:fld>
            <a:endParaRPr lang="en-US" altLang="en-US"/>
          </a:p>
        </p:txBody>
      </p:sp>
    </p:spTree>
    <p:extLst>
      <p:ext uri="{BB962C8B-B14F-4D97-AF65-F5344CB8AC3E}">
        <p14:creationId xmlns:p14="http://schemas.microsoft.com/office/powerpoint/2010/main" val="4176901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231EAF-CF70-4F30-AF5F-75867389CAA6}" type="slidenum">
              <a:rPr lang="en-US" altLang="en-US"/>
              <a:pPr/>
              <a:t>‹#›</a:t>
            </a:fld>
            <a:endParaRPr lang="en-US" altLang="en-US"/>
          </a:p>
        </p:txBody>
      </p:sp>
    </p:spTree>
    <p:extLst>
      <p:ext uri="{BB962C8B-B14F-4D97-AF65-F5344CB8AC3E}">
        <p14:creationId xmlns:p14="http://schemas.microsoft.com/office/powerpoint/2010/main" val="3919001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76821E-E74B-45EA-8085-1DB01CF2F6D3}" type="slidenum">
              <a:rPr lang="en-US" altLang="en-US"/>
              <a:pPr/>
              <a:t>‹#›</a:t>
            </a:fld>
            <a:endParaRPr lang="en-US" altLang="en-US"/>
          </a:p>
        </p:txBody>
      </p:sp>
    </p:spTree>
    <p:extLst>
      <p:ext uri="{BB962C8B-B14F-4D97-AF65-F5344CB8AC3E}">
        <p14:creationId xmlns:p14="http://schemas.microsoft.com/office/powerpoint/2010/main" val="342561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C47AD9-1199-4D69-9894-44C1F119EFD9}" type="slidenum">
              <a:rPr lang="en-US" altLang="en-US"/>
              <a:pPr/>
              <a:t>‹#›</a:t>
            </a:fld>
            <a:endParaRPr lang="en-US" altLang="en-US"/>
          </a:p>
        </p:txBody>
      </p:sp>
    </p:spTree>
    <p:extLst>
      <p:ext uri="{BB962C8B-B14F-4D97-AF65-F5344CB8AC3E}">
        <p14:creationId xmlns:p14="http://schemas.microsoft.com/office/powerpoint/2010/main" val="1522728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7BE84DF-38D8-422D-8D73-F7C5AE97BB5F}" type="slidenum">
              <a:rPr lang="en-US" altLang="en-US"/>
              <a:pPr/>
              <a:t>‹#›</a:t>
            </a:fld>
            <a:endParaRPr lang="en-US" altLang="en-US"/>
          </a:p>
        </p:txBody>
      </p:sp>
    </p:spTree>
    <p:extLst>
      <p:ext uri="{BB962C8B-B14F-4D97-AF65-F5344CB8AC3E}">
        <p14:creationId xmlns:p14="http://schemas.microsoft.com/office/powerpoint/2010/main" val="2136639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CFDD431-6791-49F4-8D1D-C26E4691799B}" type="slidenum">
              <a:rPr lang="en-US" altLang="en-US"/>
              <a:pPr/>
              <a:t>‹#›</a:t>
            </a:fld>
            <a:endParaRPr lang="en-US" altLang="en-US"/>
          </a:p>
        </p:txBody>
      </p:sp>
    </p:spTree>
    <p:extLst>
      <p:ext uri="{BB962C8B-B14F-4D97-AF65-F5344CB8AC3E}">
        <p14:creationId xmlns:p14="http://schemas.microsoft.com/office/powerpoint/2010/main" val="91593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23D13-6594-429E-B51B-686EFD5B9DA1}"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3512887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CA1C515-96BD-412B-BFEC-A633FBC7FE76}" type="slidenum">
              <a:rPr lang="en-US" altLang="en-US"/>
              <a:pPr/>
              <a:t>‹#›</a:t>
            </a:fld>
            <a:endParaRPr lang="en-US" altLang="en-US"/>
          </a:p>
        </p:txBody>
      </p:sp>
    </p:spTree>
    <p:extLst>
      <p:ext uri="{BB962C8B-B14F-4D97-AF65-F5344CB8AC3E}">
        <p14:creationId xmlns:p14="http://schemas.microsoft.com/office/powerpoint/2010/main" val="1650816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9090B9-C760-4CD4-93EE-221891C8A287}" type="slidenum">
              <a:rPr lang="en-US" altLang="en-US"/>
              <a:pPr/>
              <a:t>‹#›</a:t>
            </a:fld>
            <a:endParaRPr lang="en-US" altLang="en-US"/>
          </a:p>
        </p:txBody>
      </p:sp>
    </p:spTree>
    <p:extLst>
      <p:ext uri="{BB962C8B-B14F-4D97-AF65-F5344CB8AC3E}">
        <p14:creationId xmlns:p14="http://schemas.microsoft.com/office/powerpoint/2010/main" val="2470107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B1EAE1-8122-4A22-9F22-EBC15853CF3A}" type="slidenum">
              <a:rPr lang="en-US" altLang="en-US"/>
              <a:pPr/>
              <a:t>‹#›</a:t>
            </a:fld>
            <a:endParaRPr lang="en-US" altLang="en-US"/>
          </a:p>
        </p:txBody>
      </p:sp>
    </p:spTree>
    <p:extLst>
      <p:ext uri="{BB962C8B-B14F-4D97-AF65-F5344CB8AC3E}">
        <p14:creationId xmlns:p14="http://schemas.microsoft.com/office/powerpoint/2010/main" val="1747533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F36090-EFA1-43F8-9A62-FED1D75DA771}" type="slidenum">
              <a:rPr lang="en-US" altLang="en-US"/>
              <a:pPr/>
              <a:t>‹#›</a:t>
            </a:fld>
            <a:endParaRPr lang="en-US" altLang="en-US"/>
          </a:p>
        </p:txBody>
      </p:sp>
    </p:spTree>
    <p:extLst>
      <p:ext uri="{BB962C8B-B14F-4D97-AF65-F5344CB8AC3E}">
        <p14:creationId xmlns:p14="http://schemas.microsoft.com/office/powerpoint/2010/main" val="729383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AA3051-7B37-4910-BC6C-1A91B05D8F33}" type="slidenum">
              <a:rPr lang="en-US" altLang="en-US"/>
              <a:pPr/>
              <a:t>‹#›</a:t>
            </a:fld>
            <a:endParaRPr lang="en-US" altLang="en-US"/>
          </a:p>
        </p:txBody>
      </p:sp>
    </p:spTree>
    <p:extLst>
      <p:ext uri="{BB962C8B-B14F-4D97-AF65-F5344CB8AC3E}">
        <p14:creationId xmlns:p14="http://schemas.microsoft.com/office/powerpoint/2010/main" val="195416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BB8DB61-270D-4E60-9C22-6A011AF89696}" type="slidenum">
              <a:rPr lang="en-US" altLang="en-US"/>
              <a:pPr/>
              <a:t>‹#›</a:t>
            </a:fld>
            <a:endParaRPr lang="en-US" altLang="en-US"/>
          </a:p>
        </p:txBody>
      </p:sp>
    </p:spTree>
    <p:extLst>
      <p:ext uri="{BB962C8B-B14F-4D97-AF65-F5344CB8AC3E}">
        <p14:creationId xmlns:p14="http://schemas.microsoft.com/office/powerpoint/2010/main" val="3429574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600201"/>
            <a:ext cx="5384800" cy="4525963"/>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1F6D9FC-146E-4573-BBD6-6369DC292BD2}" type="slidenum">
              <a:rPr lang="en-US" altLang="en-US"/>
              <a:pPr/>
              <a:t>‹#›</a:t>
            </a:fld>
            <a:endParaRPr lang="en-US" altLang="en-US"/>
          </a:p>
        </p:txBody>
      </p:sp>
    </p:spTree>
    <p:extLst>
      <p:ext uri="{BB962C8B-B14F-4D97-AF65-F5344CB8AC3E}">
        <p14:creationId xmlns:p14="http://schemas.microsoft.com/office/powerpoint/2010/main" val="3245795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281A670-2135-40AB-AF6E-1F4FE7EE3BDE}" type="slidenum">
              <a:rPr lang="en-US"/>
              <a:pPr>
                <a:defRPr/>
              </a:pPr>
              <a:t>‹#›</a:t>
            </a:fld>
            <a:endParaRPr lang="en-US"/>
          </a:p>
        </p:txBody>
      </p:sp>
    </p:spTree>
    <p:extLst>
      <p:ext uri="{BB962C8B-B14F-4D97-AF65-F5344CB8AC3E}">
        <p14:creationId xmlns:p14="http://schemas.microsoft.com/office/powerpoint/2010/main" val="2917060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3662189-1628-4A7B-8F56-A0EF3926F6F1}" type="slidenum">
              <a:rPr lang="en-US"/>
              <a:pPr>
                <a:defRPr/>
              </a:pPr>
              <a:t>‹#›</a:t>
            </a:fld>
            <a:endParaRPr lang="en-US"/>
          </a:p>
        </p:txBody>
      </p:sp>
    </p:spTree>
    <p:extLst>
      <p:ext uri="{BB962C8B-B14F-4D97-AF65-F5344CB8AC3E}">
        <p14:creationId xmlns:p14="http://schemas.microsoft.com/office/powerpoint/2010/main" val="2294872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8759C78-45A2-442C-97E8-875FA6AF3AFC}" type="slidenum">
              <a:rPr lang="en-US"/>
              <a:pPr>
                <a:defRPr/>
              </a:pPr>
              <a:t>‹#›</a:t>
            </a:fld>
            <a:endParaRPr lang="en-US"/>
          </a:p>
        </p:txBody>
      </p:sp>
    </p:spTree>
    <p:extLst>
      <p:ext uri="{BB962C8B-B14F-4D97-AF65-F5344CB8AC3E}">
        <p14:creationId xmlns:p14="http://schemas.microsoft.com/office/powerpoint/2010/main" val="12798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23D13-6594-429E-B51B-686EFD5B9DA1}"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3630718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F8DD53C5-37DB-4705-88D4-E63054887362}" type="slidenum">
              <a:rPr lang="en-US"/>
              <a:pPr>
                <a:defRPr/>
              </a:pPr>
              <a:t>‹#›</a:t>
            </a:fld>
            <a:endParaRPr lang="en-US"/>
          </a:p>
        </p:txBody>
      </p:sp>
    </p:spTree>
    <p:extLst>
      <p:ext uri="{BB962C8B-B14F-4D97-AF65-F5344CB8AC3E}">
        <p14:creationId xmlns:p14="http://schemas.microsoft.com/office/powerpoint/2010/main" val="1126728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D00CAEA5-03D3-43A5-BF87-D765BE062F89}" type="slidenum">
              <a:rPr lang="en-US"/>
              <a:pPr>
                <a:defRPr/>
              </a:pPr>
              <a:t>‹#›</a:t>
            </a:fld>
            <a:endParaRPr lang="en-US"/>
          </a:p>
        </p:txBody>
      </p:sp>
    </p:spTree>
    <p:extLst>
      <p:ext uri="{BB962C8B-B14F-4D97-AF65-F5344CB8AC3E}">
        <p14:creationId xmlns:p14="http://schemas.microsoft.com/office/powerpoint/2010/main" val="1527799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60109260-F8C4-4107-9622-320A0BF5FB75}" type="slidenum">
              <a:rPr lang="en-US"/>
              <a:pPr>
                <a:defRPr/>
              </a:pPr>
              <a:t>‹#›</a:t>
            </a:fld>
            <a:endParaRPr lang="en-US"/>
          </a:p>
        </p:txBody>
      </p:sp>
    </p:spTree>
    <p:extLst>
      <p:ext uri="{BB962C8B-B14F-4D97-AF65-F5344CB8AC3E}">
        <p14:creationId xmlns:p14="http://schemas.microsoft.com/office/powerpoint/2010/main" val="4186310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B6D8E89-83FD-4F44-8EE0-47E019479355}" type="slidenum">
              <a:rPr lang="en-US"/>
              <a:pPr>
                <a:defRPr/>
              </a:pPr>
              <a:t>‹#›</a:t>
            </a:fld>
            <a:endParaRPr lang="en-US"/>
          </a:p>
        </p:txBody>
      </p:sp>
    </p:spTree>
    <p:extLst>
      <p:ext uri="{BB962C8B-B14F-4D97-AF65-F5344CB8AC3E}">
        <p14:creationId xmlns:p14="http://schemas.microsoft.com/office/powerpoint/2010/main" val="3185859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6DE8F44-E025-4C09-83E2-DF946E63779D}" type="slidenum">
              <a:rPr lang="en-US"/>
              <a:pPr>
                <a:defRPr/>
              </a:pPr>
              <a:t>‹#›</a:t>
            </a:fld>
            <a:endParaRPr lang="en-US"/>
          </a:p>
        </p:txBody>
      </p:sp>
    </p:spTree>
    <p:extLst>
      <p:ext uri="{BB962C8B-B14F-4D97-AF65-F5344CB8AC3E}">
        <p14:creationId xmlns:p14="http://schemas.microsoft.com/office/powerpoint/2010/main" val="268234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36584D8-93F8-41DF-A63F-8656E99BF82A}" type="slidenum">
              <a:rPr lang="en-US"/>
              <a:pPr>
                <a:defRPr/>
              </a:pPr>
              <a:t>‹#›</a:t>
            </a:fld>
            <a:endParaRPr lang="en-US"/>
          </a:p>
        </p:txBody>
      </p:sp>
    </p:spTree>
    <p:extLst>
      <p:ext uri="{BB962C8B-B14F-4D97-AF65-F5344CB8AC3E}">
        <p14:creationId xmlns:p14="http://schemas.microsoft.com/office/powerpoint/2010/main" val="1894298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6FDD598-500A-4389-8E9E-FEE48BE3F4C0}" type="slidenum">
              <a:rPr lang="en-US"/>
              <a:pPr>
                <a:defRPr/>
              </a:pPr>
              <a:t>‹#›</a:t>
            </a:fld>
            <a:endParaRPr lang="en-US"/>
          </a:p>
        </p:txBody>
      </p:sp>
    </p:spTree>
    <p:extLst>
      <p:ext uri="{BB962C8B-B14F-4D97-AF65-F5344CB8AC3E}">
        <p14:creationId xmlns:p14="http://schemas.microsoft.com/office/powerpoint/2010/main" val="1315833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7AA4E1B-2171-4171-92D3-B5C56C369346}" type="slidenum">
              <a:rPr lang="en-US"/>
              <a:pPr>
                <a:defRPr/>
              </a:pPr>
              <a:t>‹#›</a:t>
            </a:fld>
            <a:endParaRPr lang="en-US"/>
          </a:p>
        </p:txBody>
      </p:sp>
    </p:spTree>
    <p:extLst>
      <p:ext uri="{BB962C8B-B14F-4D97-AF65-F5344CB8AC3E}">
        <p14:creationId xmlns:p14="http://schemas.microsoft.com/office/powerpoint/2010/main" val="398555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6250EF4-ED94-4AE1-A627-6227D151DD4C}" type="slidenum">
              <a:rPr lang="en-US"/>
              <a:pPr>
                <a:defRPr/>
              </a:pPr>
              <a:t>‹#›</a:t>
            </a:fld>
            <a:endParaRPr lang="en-US"/>
          </a:p>
        </p:txBody>
      </p:sp>
    </p:spTree>
    <p:extLst>
      <p:ext uri="{BB962C8B-B14F-4D97-AF65-F5344CB8AC3E}">
        <p14:creationId xmlns:p14="http://schemas.microsoft.com/office/powerpoint/2010/main" val="3707975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9DB2A7F-7D51-43EA-BEC8-B1973D30E81F}" type="slidenum">
              <a:rPr lang="en-US"/>
              <a:pPr>
                <a:defRPr/>
              </a:pPr>
              <a:t>‹#›</a:t>
            </a:fld>
            <a:endParaRPr lang="en-US"/>
          </a:p>
        </p:txBody>
      </p:sp>
    </p:spTree>
    <p:extLst>
      <p:ext uri="{BB962C8B-B14F-4D97-AF65-F5344CB8AC3E}">
        <p14:creationId xmlns:p14="http://schemas.microsoft.com/office/powerpoint/2010/main" val="22187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323D13-6594-429E-B51B-686EFD5B9DA1}"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27483041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EA84FFA-0A0C-44C3-9453-5CD420F25048}" type="slidenum">
              <a:rPr lang="en-US"/>
              <a:pPr>
                <a:defRPr/>
              </a:pPr>
              <a:t>‹#›</a:t>
            </a:fld>
            <a:endParaRPr lang="en-US"/>
          </a:p>
        </p:txBody>
      </p:sp>
    </p:spTree>
    <p:extLst>
      <p:ext uri="{BB962C8B-B14F-4D97-AF65-F5344CB8AC3E}">
        <p14:creationId xmlns:p14="http://schemas.microsoft.com/office/powerpoint/2010/main" val="4106214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885B169-AE86-4DB1-A71E-93F384308767}" type="slidenum">
              <a:rPr lang="en-US"/>
              <a:pPr>
                <a:defRPr/>
              </a:pPr>
              <a:t>‹#›</a:t>
            </a:fld>
            <a:endParaRPr lang="en-US"/>
          </a:p>
        </p:txBody>
      </p:sp>
    </p:spTree>
    <p:extLst>
      <p:ext uri="{BB962C8B-B14F-4D97-AF65-F5344CB8AC3E}">
        <p14:creationId xmlns:p14="http://schemas.microsoft.com/office/powerpoint/2010/main" val="3464905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3577074-8CA0-46F7-BCDF-A66FAAB36E74}" type="slidenum">
              <a:rPr lang="en-US"/>
              <a:pPr>
                <a:defRPr/>
              </a:pPr>
              <a:t>‹#›</a:t>
            </a:fld>
            <a:endParaRPr lang="en-US"/>
          </a:p>
        </p:txBody>
      </p:sp>
    </p:spTree>
    <p:extLst>
      <p:ext uri="{BB962C8B-B14F-4D97-AF65-F5344CB8AC3E}">
        <p14:creationId xmlns:p14="http://schemas.microsoft.com/office/powerpoint/2010/main" val="3881889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E410F84D-A8C2-4DA2-BB33-0483BE4E83D3}" type="slidenum">
              <a:rPr lang="en-US"/>
              <a:pPr>
                <a:defRPr/>
              </a:pPr>
              <a:t>‹#›</a:t>
            </a:fld>
            <a:endParaRPr lang="en-US"/>
          </a:p>
        </p:txBody>
      </p:sp>
    </p:spTree>
    <p:extLst>
      <p:ext uri="{BB962C8B-B14F-4D97-AF65-F5344CB8AC3E}">
        <p14:creationId xmlns:p14="http://schemas.microsoft.com/office/powerpoint/2010/main" val="4110157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62EC08C-A3EB-4841-B662-7694C320AE31}" type="slidenum">
              <a:rPr lang="en-US"/>
              <a:pPr>
                <a:defRPr/>
              </a:pPr>
              <a:t>‹#›</a:t>
            </a:fld>
            <a:endParaRPr lang="en-US"/>
          </a:p>
        </p:txBody>
      </p:sp>
    </p:spTree>
    <p:extLst>
      <p:ext uri="{BB962C8B-B14F-4D97-AF65-F5344CB8AC3E}">
        <p14:creationId xmlns:p14="http://schemas.microsoft.com/office/powerpoint/2010/main" val="4055886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8F71049-7E38-44FA-A36F-01C8DCA80261}" type="slidenum">
              <a:rPr lang="en-US"/>
              <a:pPr>
                <a:defRPr/>
              </a:pPr>
              <a:t>‹#›</a:t>
            </a:fld>
            <a:endParaRPr lang="en-US"/>
          </a:p>
        </p:txBody>
      </p:sp>
    </p:spTree>
    <p:extLst>
      <p:ext uri="{BB962C8B-B14F-4D97-AF65-F5344CB8AC3E}">
        <p14:creationId xmlns:p14="http://schemas.microsoft.com/office/powerpoint/2010/main" val="3791381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0E16FD2-C5B2-4F79-837A-DEA0AC23B340}" type="slidenum">
              <a:rPr lang="en-US"/>
              <a:pPr>
                <a:defRPr/>
              </a:pPr>
              <a:t>‹#›</a:t>
            </a:fld>
            <a:endParaRPr lang="en-US"/>
          </a:p>
        </p:txBody>
      </p:sp>
    </p:spTree>
    <p:extLst>
      <p:ext uri="{BB962C8B-B14F-4D97-AF65-F5344CB8AC3E}">
        <p14:creationId xmlns:p14="http://schemas.microsoft.com/office/powerpoint/2010/main" val="3667279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2DDF7E5-442A-4BB6-9496-0D29BFB0F78D}" type="slidenum">
              <a:rPr lang="en-US"/>
              <a:pPr>
                <a:defRPr/>
              </a:pPr>
              <a:t>‹#›</a:t>
            </a:fld>
            <a:endParaRPr lang="en-US"/>
          </a:p>
        </p:txBody>
      </p:sp>
    </p:spTree>
    <p:extLst>
      <p:ext uri="{BB962C8B-B14F-4D97-AF65-F5344CB8AC3E}">
        <p14:creationId xmlns:p14="http://schemas.microsoft.com/office/powerpoint/2010/main" val="1966621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CB19E23-7C6F-484B-B93E-FBABA9AD0B37}" type="slidenum">
              <a:rPr lang="en-US"/>
              <a:pPr>
                <a:defRPr/>
              </a:pPr>
              <a:t>‹#›</a:t>
            </a:fld>
            <a:endParaRPr lang="en-US"/>
          </a:p>
        </p:txBody>
      </p:sp>
    </p:spTree>
    <p:extLst>
      <p:ext uri="{BB962C8B-B14F-4D97-AF65-F5344CB8AC3E}">
        <p14:creationId xmlns:p14="http://schemas.microsoft.com/office/powerpoint/2010/main" val="10822389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1E53A68-F8CB-41D4-95DB-DF922901CBD6}" type="slidenum">
              <a:rPr lang="en-US"/>
              <a:pPr>
                <a:defRPr/>
              </a:pPr>
              <a:t>‹#›</a:t>
            </a:fld>
            <a:endParaRPr lang="en-US"/>
          </a:p>
        </p:txBody>
      </p:sp>
    </p:spTree>
    <p:extLst>
      <p:ext uri="{BB962C8B-B14F-4D97-AF65-F5344CB8AC3E}">
        <p14:creationId xmlns:p14="http://schemas.microsoft.com/office/powerpoint/2010/main" val="92363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23D13-6594-429E-B51B-686EFD5B9DA1}"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3518027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solidFill>
                  <a:schemeClr val="tx1"/>
                </a:solidFill>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solidFill>
                  <a:schemeClr val="tx1"/>
                </a:solidFill>
              </a:defRPr>
            </a:lvl1pPr>
          </a:lstStyle>
          <a:p>
            <a:pPr>
              <a:defRPr/>
            </a:pPr>
            <a:fld id="{7AB26F43-69B4-4131-A1DE-762F10A92D08}" type="slidenum">
              <a:rPr lang="en-US"/>
              <a:pPr>
                <a:defRPr/>
              </a:pPr>
              <a:t>‹#›</a:t>
            </a:fld>
            <a:endParaRPr lang="en-US"/>
          </a:p>
        </p:txBody>
      </p:sp>
    </p:spTree>
    <p:extLst>
      <p:ext uri="{BB962C8B-B14F-4D97-AF65-F5344CB8AC3E}">
        <p14:creationId xmlns:p14="http://schemas.microsoft.com/office/powerpoint/2010/main" val="30286509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345663-7050-4ABF-8951-9DF3AA0BC9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602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A8DCB6-7349-4168-A579-B572E1D33F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5998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C4E6EF-40DF-40A0-8756-380888E85A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5684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068358-C2DA-4B64-830A-2C584D9338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3394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0D2FC97-6339-4AC8-9365-7D873EAD1D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124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012ED34-A6BF-424E-ACF8-B069A87DA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68373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232093-C136-410D-8ECB-113EAAE08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506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FE7596-2E81-4FD0-B8B0-8AD3832B83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5222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09EE45-3AAC-4AEC-A350-2F4AE12807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4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323D13-6594-429E-B51B-686EFD5B9DA1}"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3018058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7BF879-E4F9-4F2C-8939-24BDA7362C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81532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261E3E-5E8D-46AD-BCE3-F629918557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25340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3C93EF-66CF-498F-B13E-90335382C0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8036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C17E0E-6106-4F0A-A96A-23CE4E8422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807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D4AC32-036A-4E86-8834-CA66A5AB09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40745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DF8DF4C-9E32-4A57-A7EC-A65954E4C0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379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DEE12CC-DBEE-4874-BFE5-05CFE83C6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577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39FD68-714E-4303-A0AD-83188B2ECB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3653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08DA2D2-8E8B-455B-95DE-459A4EEE28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11851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2A2284-D8A8-4B22-A3B2-EA79AFBBB7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73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323D13-6594-429E-B51B-686EFD5B9DA1}"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A9B7C-10D0-4310-88F0-2BCC27FFECBF}" type="slidenum">
              <a:rPr lang="en-US" smtClean="0"/>
              <a:t>‹#›</a:t>
            </a:fld>
            <a:endParaRPr lang="en-US"/>
          </a:p>
        </p:txBody>
      </p:sp>
    </p:spTree>
    <p:extLst>
      <p:ext uri="{BB962C8B-B14F-4D97-AF65-F5344CB8AC3E}">
        <p14:creationId xmlns:p14="http://schemas.microsoft.com/office/powerpoint/2010/main" val="3385899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FB4E50-06DA-405F-B20D-D80F4E28DD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56551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C4705B-621F-4E7B-9D43-72C6A2154D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42597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282CE4-E45D-491F-BDCD-9A55551435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487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23D13-6594-429E-B51B-686EFD5B9DA1}" type="datetimeFigureOut">
              <a:rPr lang="en-US" smtClean="0"/>
              <a:t>10/28/2019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A9B7C-10D0-4310-88F0-2BCC27FFECBF}" type="slidenum">
              <a:rPr lang="en-US" smtClean="0"/>
              <a:t>‹#›</a:t>
            </a:fld>
            <a:endParaRPr lang="en-US"/>
          </a:p>
        </p:txBody>
      </p:sp>
    </p:spTree>
    <p:extLst>
      <p:ext uri="{BB962C8B-B14F-4D97-AF65-F5344CB8AC3E}">
        <p14:creationId xmlns:p14="http://schemas.microsoft.com/office/powerpoint/2010/main" val="1565243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8" name="Straight Connector 7"/>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8289"/>
            <a:ext cx="10972800" cy="1398587"/>
          </a:xfrm>
          <a:prstGeom prst="rect">
            <a:avLst/>
          </a:prstGeom>
        </p:spPr>
        <p:txBody>
          <a:bodyPr vert="horz" anchor="ctr">
            <a:normAutofit/>
          </a:bodyPr>
          <a:lstStyle/>
          <a:p>
            <a:r>
              <a:rPr lang="en-US"/>
              <a:t>Click to edit Master title style</a:t>
            </a:r>
          </a:p>
        </p:txBody>
      </p:sp>
      <p:sp>
        <p:nvSpPr>
          <p:cNvPr id="1030" name="Text Placeholder 12"/>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schemeClr val="tx1"/>
                </a:solidFill>
                <a:latin typeface="Arial" charset="0"/>
              </a:defRPr>
            </a:lvl1pPr>
          </a:lstStyle>
          <a:p>
            <a:pPr>
              <a:defRPr/>
            </a:pPr>
            <a:fld id="{CC7F139D-FED3-40F2-8793-89B7448241CA}" type="datetimeFigureOut">
              <a:rPr lang="en-US">
                <a:solidFill>
                  <a:prstClr val="white"/>
                </a:solidFill>
              </a:rPr>
              <a:pPr>
                <a:defRPr/>
              </a:pPr>
              <a:t>10/28/2019</a:t>
            </a:fld>
            <a:endParaRPr lang="en-US">
              <a:solidFill>
                <a:prstClr val="white"/>
              </a:solidFill>
            </a:endParaRPr>
          </a:p>
        </p:txBody>
      </p:sp>
      <p:sp>
        <p:nvSpPr>
          <p:cNvPr id="3" name="Footer Placeholder 2"/>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schemeClr val="tx1"/>
                </a:solidFill>
                <a:latin typeface="Arial" charset="0"/>
              </a:defRPr>
            </a:lvl1pPr>
          </a:lstStyle>
          <a:p>
            <a:pPr>
              <a:defRPr/>
            </a:pPr>
            <a:endParaRPr lang="en-US">
              <a:solidFill>
                <a:prstClr val="white"/>
              </a:solidFill>
            </a:endParaRPr>
          </a:p>
        </p:txBody>
      </p:sp>
      <p:sp>
        <p:nvSpPr>
          <p:cNvPr id="23" name="Slide Number Placeholder 22"/>
          <p:cNvSpPr>
            <a:spLocks noGrp="1"/>
          </p:cNvSpPr>
          <p:nvPr>
            <p:ph type="sldNum" sz="quarter" idx="4"/>
          </p:nvPr>
        </p:nvSpPr>
        <p:spPr>
          <a:xfrm>
            <a:off x="10119785" y="6481764"/>
            <a:ext cx="670983" cy="301625"/>
          </a:xfrm>
          <a:prstGeom prst="rect">
            <a:avLst/>
          </a:prstGeom>
        </p:spPr>
        <p:txBody>
          <a:bodyPr vert="horz" anchor="b"/>
          <a:lstStyle>
            <a:lvl1pPr algn="ctr" eaLnBrk="1" latinLnBrk="0" hangingPunct="1">
              <a:defRPr kumimoji="0" sz="1200">
                <a:solidFill>
                  <a:schemeClr val="tx1"/>
                </a:solidFill>
                <a:latin typeface="Arial" charset="0"/>
              </a:defRPr>
            </a:lvl1pPr>
          </a:lstStyle>
          <a:p>
            <a:pPr>
              <a:defRPr/>
            </a:pPr>
            <a:fld id="{C2A6A10C-E23E-45EC-B944-82D49DFF4E0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8455951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749CD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749CDC"/>
          </a:solidFill>
          <a:latin typeface="Arial" charset="0"/>
        </a:defRPr>
      </a:lvl2pPr>
      <a:lvl3pPr marL="484188" indent="-484188" algn="l" rtl="0" eaLnBrk="0" fontAlgn="base" hangingPunct="0">
        <a:spcBef>
          <a:spcPct val="0"/>
        </a:spcBef>
        <a:spcAft>
          <a:spcPct val="0"/>
        </a:spcAft>
        <a:defRPr sz="4200">
          <a:solidFill>
            <a:srgbClr val="749CDC"/>
          </a:solidFill>
          <a:latin typeface="Arial" charset="0"/>
        </a:defRPr>
      </a:lvl3pPr>
      <a:lvl4pPr marL="484188" indent="-484188" algn="l" rtl="0" eaLnBrk="0" fontAlgn="base" hangingPunct="0">
        <a:spcBef>
          <a:spcPct val="0"/>
        </a:spcBef>
        <a:spcAft>
          <a:spcPct val="0"/>
        </a:spcAft>
        <a:defRPr sz="4200">
          <a:solidFill>
            <a:srgbClr val="749CDC"/>
          </a:solidFill>
          <a:latin typeface="Arial" charset="0"/>
        </a:defRPr>
      </a:lvl4pPr>
      <a:lvl5pPr marL="484188" indent="-484188" algn="l" rtl="0" eaLnBrk="0" fontAlgn="base" hangingPunct="0">
        <a:spcBef>
          <a:spcPct val="0"/>
        </a:spcBef>
        <a:spcAft>
          <a:spcPct val="0"/>
        </a:spcAft>
        <a:defRPr sz="4200">
          <a:solidFill>
            <a:srgbClr val="749CDC"/>
          </a:solidFill>
          <a:latin typeface="Arial" charset="0"/>
        </a:defRPr>
      </a:lvl5pPr>
      <a:lvl6pPr marL="941388" indent="-484188" algn="l" rtl="0" fontAlgn="base">
        <a:spcBef>
          <a:spcPct val="0"/>
        </a:spcBef>
        <a:spcAft>
          <a:spcPct val="0"/>
        </a:spcAft>
        <a:defRPr sz="4200">
          <a:solidFill>
            <a:srgbClr val="749CDC"/>
          </a:solidFill>
          <a:latin typeface="Arial" charset="0"/>
        </a:defRPr>
      </a:lvl6pPr>
      <a:lvl7pPr marL="1398588" indent="-484188" algn="l" rtl="0" fontAlgn="base">
        <a:spcBef>
          <a:spcPct val="0"/>
        </a:spcBef>
        <a:spcAft>
          <a:spcPct val="0"/>
        </a:spcAft>
        <a:defRPr sz="4200">
          <a:solidFill>
            <a:srgbClr val="749CDC"/>
          </a:solidFill>
          <a:latin typeface="Arial" charset="0"/>
        </a:defRPr>
      </a:lvl7pPr>
      <a:lvl8pPr marL="1855788" indent="-484188" algn="l" rtl="0" fontAlgn="base">
        <a:spcBef>
          <a:spcPct val="0"/>
        </a:spcBef>
        <a:spcAft>
          <a:spcPct val="0"/>
        </a:spcAft>
        <a:defRPr sz="4200">
          <a:solidFill>
            <a:srgbClr val="749CDC"/>
          </a:solidFill>
          <a:latin typeface="Arial" charset="0"/>
        </a:defRPr>
      </a:lvl8pPr>
      <a:lvl9pPr marL="2312988" indent="-484188" algn="l" rtl="0" fontAlgn="base">
        <a:spcBef>
          <a:spcPct val="0"/>
        </a:spcBef>
        <a:spcAft>
          <a:spcPct val="0"/>
        </a:spcAft>
        <a:defRPr sz="4200">
          <a:solidFill>
            <a:srgbClr val="749CDC"/>
          </a:solidFill>
          <a:latin typeface="Arial"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7ACD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23D13-6594-429E-B51B-686EFD5B9DA1}"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A9B7C-10D0-4310-88F0-2BCC27FFECBF}" type="slidenum">
              <a:rPr lang="en-US" smtClean="0"/>
              <a:t>‹#›</a:t>
            </a:fld>
            <a:endParaRPr lang="en-US"/>
          </a:p>
        </p:txBody>
      </p:sp>
    </p:spTree>
    <p:extLst>
      <p:ext uri="{BB962C8B-B14F-4D97-AF65-F5344CB8AC3E}">
        <p14:creationId xmlns:p14="http://schemas.microsoft.com/office/powerpoint/2010/main" val="41640805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546542-C969-42B3-A869-8F5F7013BA73}" type="slidenum">
              <a:rPr lang="en-US" altLang="en-US"/>
              <a:pPr/>
              <a:t>‹#›</a:t>
            </a:fld>
            <a:endParaRPr lang="en-US" altLang="en-US"/>
          </a:p>
        </p:txBody>
      </p:sp>
    </p:spTree>
    <p:extLst>
      <p:ext uri="{BB962C8B-B14F-4D97-AF65-F5344CB8AC3E}">
        <p14:creationId xmlns:p14="http://schemas.microsoft.com/office/powerpoint/2010/main" val="33031248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2970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2970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75FE281-7BBD-4131-B98F-7F72DAA7A131}" type="slidenum">
              <a:rPr lang="en-US"/>
              <a:pPr>
                <a:defRPr/>
              </a:pPr>
              <a:t>‹#›</a:t>
            </a:fld>
            <a:endParaRPr lang="en-US"/>
          </a:p>
        </p:txBody>
      </p:sp>
    </p:spTree>
    <p:extLst>
      <p:ext uri="{BB962C8B-B14F-4D97-AF65-F5344CB8AC3E}">
        <p14:creationId xmlns:p14="http://schemas.microsoft.com/office/powerpoint/2010/main" val="62231905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4813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4813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63DAEA26-C1FE-4BC5-A4B5-35F01888F052}" type="slidenum">
              <a:rPr lang="en-US"/>
              <a:pPr>
                <a:defRPr/>
              </a:pPr>
              <a:t>‹#›</a:t>
            </a:fld>
            <a:endParaRPr lang="en-US"/>
          </a:p>
        </p:txBody>
      </p:sp>
    </p:spTree>
    <p:extLst>
      <p:ext uri="{BB962C8B-B14F-4D97-AF65-F5344CB8AC3E}">
        <p14:creationId xmlns:p14="http://schemas.microsoft.com/office/powerpoint/2010/main" val="249491541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921660-7C61-4341-99A0-8327DFAF45EA}" type="slidenum">
              <a:rPr lang="en-US" altLang="en-US" smtClean="0">
                <a:solidFill>
                  <a:srgbClr val="000000"/>
                </a:solidFill>
                <a:latin typeface="Arial" panose="020B0604020202020204" pitchFamily="34" charset="0"/>
              </a: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2955679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solidFill>
                <a:srgbClr val="000000"/>
              </a:solidFill>
              <a:latin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solidFill>
                <a:srgbClr val="000000"/>
              </a:solidFill>
              <a:latin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9670461-5922-4B71-B025-CEA7ACEFDB52}" type="slidenum">
              <a:rPr lang="en-US" altLang="en-US" smtClean="0">
                <a:solidFill>
                  <a:srgbClr val="000000"/>
                </a:solidFill>
                <a:latin typeface="Arial" panose="020B0604020202020204" pitchFamily="34" charset="0"/>
              </a: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2645817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hLoiQ9pZjfk" TargetMode="External"/><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v6prK716ssM" TargetMode="External"/><Relationship Id="rId2" Type="http://schemas.openxmlformats.org/officeDocument/2006/relationships/hyperlink" Target="https://youtu.be/2QxVwafUFg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youtu.be/N35IugBYH04" TargetMode="Externa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hyperlink" Target="http://images.google.com/imgres?imgurl=http://www.english.ucla.edu/ucla1960s/6061/giandbill.gif&amp;imgrefurl=http://blog.360.yahoo.com/blog-6IqCKWAzfrLlzHFAL37elhA-?cq=1&amp;tag=gi.bill&amp;usg=__TbVD5j9fR5NkWIx1Dyk_3ImO5w4=&amp;h=288&amp;w=336&amp;sz=58&amp;hl=en&amp;start=16&amp;tbnid=hEw16NWcFNNx6M:&amp;tbnh=102&amp;tbnw=119&amp;prev=/images?q=gi+bill&amp;gbv=2&amp;ndsp=20&amp;hl=en&amp;safe=active&amp;sa=N"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82" y="1313793"/>
            <a:ext cx="4826877" cy="2774731"/>
          </a:xfrm>
        </p:spPr>
        <p:txBody>
          <a:bodyPr>
            <a:normAutofit fontScale="90000"/>
          </a:bodyPr>
          <a:lstStyle/>
          <a:p>
            <a:pPr>
              <a:lnSpc>
                <a:spcPct val="100000"/>
              </a:lnSpc>
            </a:pPr>
            <a:r>
              <a:rPr lang="en-US" altLang="en-US" sz="1600" b="1" dirty="0">
                <a:solidFill>
                  <a:srgbClr val="0070C0"/>
                </a:solidFill>
                <a:latin typeface="Arial" panose="020B0604020202020204" pitchFamily="34" charset="0"/>
              </a:rPr>
              <a:t>22. Bell Work #11</a:t>
            </a:r>
            <a:br>
              <a:rPr lang="en-US" altLang="en-US" sz="1600" b="1" dirty="0">
                <a:solidFill>
                  <a:srgbClr val="0070C0"/>
                </a:solidFill>
                <a:latin typeface="Arial" panose="020B0604020202020204" pitchFamily="34" charset="0"/>
              </a:rPr>
            </a:br>
            <a:r>
              <a:rPr lang="en-US" altLang="en-US" sz="1600" b="1" dirty="0">
                <a:latin typeface="Arial" panose="020B0604020202020204" pitchFamily="34" charset="0"/>
              </a:rPr>
              <a:t>23. Unit 2 Study Guide</a:t>
            </a:r>
            <a:br>
              <a:rPr lang="en-US" altLang="en-US" sz="1600" b="1" dirty="0">
                <a:latin typeface="Arial" panose="020B0604020202020204" pitchFamily="34" charset="0"/>
              </a:rPr>
            </a:br>
            <a:r>
              <a:rPr lang="en-US" altLang="en-US" sz="1600" b="1" dirty="0">
                <a:solidFill>
                  <a:srgbClr val="0070C0"/>
                </a:solidFill>
                <a:latin typeface="Arial" panose="020B0604020202020204" pitchFamily="34" charset="0"/>
              </a:rPr>
              <a:t>24. Bell Work # 12</a:t>
            </a:r>
            <a:br>
              <a:rPr lang="en-US" altLang="en-US" sz="1600" b="1" dirty="0">
                <a:latin typeface="Arial" panose="020B0604020202020204" pitchFamily="34" charset="0"/>
              </a:rPr>
            </a:br>
            <a:r>
              <a:rPr lang="en-US" altLang="en-US" sz="1600" b="1" dirty="0">
                <a:latin typeface="Arial" panose="020B0604020202020204" pitchFamily="34" charset="0"/>
              </a:rPr>
              <a:t>25. Truman Bio</a:t>
            </a:r>
            <a:br>
              <a:rPr lang="en-US" altLang="en-US" sz="1600" b="1" dirty="0">
                <a:latin typeface="Arial" panose="020B0604020202020204" pitchFamily="34" charset="0"/>
              </a:rPr>
            </a:br>
            <a:r>
              <a:rPr lang="en-US" altLang="en-US" sz="1600" b="1" dirty="0">
                <a:solidFill>
                  <a:srgbClr val="0070C0"/>
                </a:solidFill>
                <a:latin typeface="Arial" panose="020B0604020202020204" pitchFamily="34" charset="0"/>
              </a:rPr>
              <a:t>26. Bell Work #13</a:t>
            </a:r>
            <a:br>
              <a:rPr lang="en-US" altLang="en-US" sz="1600" b="1" dirty="0">
                <a:solidFill>
                  <a:srgbClr val="0070C0"/>
                </a:solidFill>
                <a:latin typeface="Arial" panose="020B0604020202020204" pitchFamily="34" charset="0"/>
              </a:rPr>
            </a:br>
            <a:r>
              <a:rPr lang="en-US" altLang="en-US" sz="1600" b="1" dirty="0">
                <a:latin typeface="Arial" panose="020B0604020202020204" pitchFamily="34" charset="0"/>
              </a:rPr>
              <a:t>27. Cold War Map </a:t>
            </a:r>
            <a:br>
              <a:rPr lang="en-US" altLang="en-US" sz="1600" b="1" dirty="0">
                <a:latin typeface="Arial" panose="020B0604020202020204" pitchFamily="34" charset="0"/>
              </a:rPr>
            </a:br>
            <a:r>
              <a:rPr lang="en-US" altLang="en-US" sz="1600" b="1" dirty="0">
                <a:solidFill>
                  <a:srgbClr val="0070C0"/>
                </a:solidFill>
                <a:latin typeface="Arial" panose="020B0604020202020204" pitchFamily="34" charset="0"/>
              </a:rPr>
              <a:t>28. Bell Work #14</a:t>
            </a:r>
            <a:br>
              <a:rPr lang="en-US" altLang="en-US" sz="1600" b="1" dirty="0">
                <a:solidFill>
                  <a:srgbClr val="0070C0"/>
                </a:solidFill>
                <a:latin typeface="Arial" panose="020B0604020202020204" pitchFamily="34" charset="0"/>
              </a:rPr>
            </a:br>
            <a:r>
              <a:rPr lang="en-US" altLang="en-US" sz="1600" b="1" dirty="0">
                <a:latin typeface="Arial" panose="020B0604020202020204" pitchFamily="34" charset="0"/>
              </a:rPr>
              <a:t>29. Problems Truman Faced</a:t>
            </a:r>
            <a:br>
              <a:rPr lang="en-US" altLang="en-US" sz="1600" b="1" dirty="0">
                <a:latin typeface="Arial" panose="020B0604020202020204" pitchFamily="34" charset="0"/>
              </a:rPr>
            </a:br>
            <a:r>
              <a:rPr lang="en-US" altLang="en-US" sz="1600" b="1" dirty="0">
                <a:solidFill>
                  <a:srgbClr val="0070C0"/>
                </a:solidFill>
                <a:latin typeface="Arial" panose="020B0604020202020204" pitchFamily="34" charset="0"/>
              </a:rPr>
              <a:t>30. Bell Work #15</a:t>
            </a:r>
            <a:br>
              <a:rPr lang="en-US" altLang="en-US" sz="1600" b="1" dirty="0">
                <a:latin typeface="Arial" panose="020B0604020202020204" pitchFamily="34" charset="0"/>
              </a:rPr>
            </a:br>
            <a:r>
              <a:rPr lang="en-US" altLang="en-US" sz="1600" b="1" dirty="0">
                <a:latin typeface="Arial" panose="020B0604020202020204" pitchFamily="34" charset="0"/>
              </a:rPr>
              <a:t>31. </a:t>
            </a:r>
            <a:r>
              <a:rPr lang="en-US" altLang="en-US" sz="1600" b="1" dirty="0">
                <a:solidFill>
                  <a:prstClr val="black"/>
                </a:solidFill>
                <a:latin typeface="Arial" panose="020B0604020202020204" pitchFamily="34" charset="0"/>
              </a:rPr>
              <a:t>The Beginning of the Cold War </a:t>
            </a:r>
            <a:br>
              <a:rPr lang="en-US" altLang="en-US" sz="1600" b="1" dirty="0">
                <a:solidFill>
                  <a:prstClr val="black"/>
                </a:solidFill>
                <a:latin typeface="Arial" panose="020B0604020202020204" pitchFamily="34" charset="0"/>
              </a:rPr>
            </a:br>
            <a:r>
              <a:rPr lang="en-US" altLang="en-US" sz="1600" b="1" dirty="0">
                <a:solidFill>
                  <a:srgbClr val="0070C0"/>
                </a:solidFill>
                <a:latin typeface="Arial" panose="020B0604020202020204" pitchFamily="34" charset="0"/>
              </a:rPr>
              <a:t>32.</a:t>
            </a:r>
            <a:r>
              <a:rPr lang="en-US" altLang="en-US" sz="1600" b="1" dirty="0">
                <a:latin typeface="Arial" panose="020B0604020202020204" pitchFamily="34" charset="0"/>
              </a:rPr>
              <a:t> </a:t>
            </a:r>
            <a:r>
              <a:rPr lang="en-US" altLang="en-US" sz="1600" b="1" dirty="0">
                <a:solidFill>
                  <a:srgbClr val="0070C0"/>
                </a:solidFill>
                <a:latin typeface="Arial" panose="020B0604020202020204" pitchFamily="34" charset="0"/>
              </a:rPr>
              <a:t>Bell Work #16</a:t>
            </a:r>
            <a:br>
              <a:rPr lang="en-US" altLang="en-US" sz="1600" b="1" dirty="0">
                <a:solidFill>
                  <a:srgbClr val="0070C0"/>
                </a:solidFill>
                <a:latin typeface="Arial" panose="020B0604020202020204" pitchFamily="34" charset="0"/>
              </a:rPr>
            </a:br>
            <a:r>
              <a:rPr lang="en-US" altLang="en-US" sz="1600" b="1" dirty="0">
                <a:latin typeface="Arial" panose="020B0604020202020204" pitchFamily="34" charset="0"/>
              </a:rPr>
              <a:t>33. The Containment Policy</a:t>
            </a:r>
            <a:br>
              <a:rPr lang="en-US" altLang="en-US" sz="1600" b="1" dirty="0">
                <a:latin typeface="Arial" panose="020B0604020202020204" pitchFamily="34" charset="0"/>
              </a:rPr>
            </a:br>
            <a:br>
              <a:rPr lang="en-US" altLang="en-US" sz="1600" b="1" dirty="0">
                <a:solidFill>
                  <a:prstClr val="black"/>
                </a:solidFill>
                <a:latin typeface="Arial" panose="020B0604020202020204" pitchFamily="34" charset="0"/>
              </a:rPr>
            </a:br>
            <a:br>
              <a:rPr lang="en-US" altLang="en-US" sz="3600" b="1" dirty="0">
                <a:latin typeface="Arial" panose="020B0604020202020204" pitchFamily="34" charset="0"/>
              </a:rPr>
            </a:br>
            <a:r>
              <a:rPr lang="en-US" b="1" dirty="0"/>
              <a:t> </a:t>
            </a:r>
            <a:br>
              <a:rPr lang="en-US" b="1" dirty="0"/>
            </a:br>
            <a:endParaRPr lang="en-US" b="1" dirty="0"/>
          </a:p>
        </p:txBody>
      </p:sp>
      <p:sp>
        <p:nvSpPr>
          <p:cNvPr id="3" name="TextBox 2"/>
          <p:cNvSpPr txBox="1"/>
          <p:nvPr/>
        </p:nvSpPr>
        <p:spPr>
          <a:xfrm>
            <a:off x="3925613" y="488732"/>
            <a:ext cx="5102773" cy="1077218"/>
          </a:xfrm>
          <a:prstGeom prst="rect">
            <a:avLst/>
          </a:prstGeom>
          <a:noFill/>
        </p:spPr>
        <p:txBody>
          <a:bodyPr wrap="square" rtlCol="0">
            <a:spAutoFit/>
          </a:bodyPr>
          <a:lstStyle/>
          <a:p>
            <a:r>
              <a:rPr lang="en-US" sz="3200" dirty="0">
                <a:solidFill>
                  <a:srgbClr val="0070C0"/>
                </a:solidFill>
              </a:rPr>
              <a:t>34. Bell Work #17</a:t>
            </a:r>
          </a:p>
          <a:p>
            <a:r>
              <a:rPr lang="en-US" sz="3200" dirty="0"/>
              <a:t>35. Truman’s Domestic Policy</a:t>
            </a:r>
          </a:p>
        </p:txBody>
      </p:sp>
    </p:spTree>
    <p:extLst>
      <p:ext uri="{BB962C8B-B14F-4D97-AF65-F5344CB8AC3E}">
        <p14:creationId xmlns:p14="http://schemas.microsoft.com/office/powerpoint/2010/main" val="66698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45" name="Picture 5" descr="_109_301226946_562a8d849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8600"/>
            <a:ext cx="4494213" cy="64008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300px-Fallout_shelter_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33601"/>
            <a:ext cx="4038600" cy="3217863"/>
          </a:xfrm>
          <a:prstGeom prst="rect">
            <a:avLst/>
          </a:prstGeom>
          <a:noFill/>
          <a:extLst>
            <a:ext uri="{909E8E84-426E-40DD-AFC4-6F175D3DCCD1}">
              <a14:hiddenFill xmlns:a14="http://schemas.microsoft.com/office/drawing/2010/main">
                <a:solidFill>
                  <a:srgbClr val="FFFFFF"/>
                </a:solidFill>
              </a14:hiddenFill>
            </a:ext>
          </a:extLst>
        </p:spPr>
      </p:pic>
      <p:sp>
        <p:nvSpPr>
          <p:cNvPr id="10250" name="Rectangle 10"/>
          <p:cNvSpPr>
            <a:spLocks noGrp="1" noChangeArrowheads="1"/>
          </p:cNvSpPr>
          <p:nvPr>
            <p:ph type="title"/>
          </p:nvPr>
        </p:nvSpPr>
        <p:spPr>
          <a:xfrm>
            <a:off x="6248400" y="304800"/>
            <a:ext cx="4191000" cy="1143000"/>
          </a:xfrm>
        </p:spPr>
        <p:txBody>
          <a:bodyPr/>
          <a:lstStyle/>
          <a:p>
            <a:r>
              <a:rPr lang="en-US" altLang="en-US" sz="4000" b="1" dirty="0">
                <a:solidFill>
                  <a:schemeClr val="tx1"/>
                </a:solidFill>
              </a:rPr>
              <a:t>Build bomb shelters!</a:t>
            </a:r>
          </a:p>
        </p:txBody>
      </p:sp>
    </p:spTree>
    <p:extLst>
      <p:ext uri="{BB962C8B-B14F-4D97-AF65-F5344CB8AC3E}">
        <p14:creationId xmlns:p14="http://schemas.microsoft.com/office/powerpoint/2010/main" val="325301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268" name="Picture 4" descr="FalloutShelterDrawin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52" y="1497725"/>
            <a:ext cx="6248400" cy="4983163"/>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9"/>
          <p:cNvSpPr>
            <a:spLocks noGrp="1" noChangeArrowheads="1"/>
          </p:cNvSpPr>
          <p:nvPr>
            <p:ph type="title"/>
          </p:nvPr>
        </p:nvSpPr>
        <p:spPr/>
        <p:txBody>
          <a:bodyPr/>
          <a:lstStyle/>
          <a:p>
            <a:r>
              <a:rPr lang="en-US" altLang="en-US" sz="4000" b="1" dirty="0">
                <a:solidFill>
                  <a:schemeClr val="tx1"/>
                </a:solidFill>
              </a:rPr>
              <a:t>The Government suggests this one!</a:t>
            </a:r>
          </a:p>
        </p:txBody>
      </p:sp>
      <p:sp>
        <p:nvSpPr>
          <p:cNvPr id="4" name="Content Placeholder 2"/>
          <p:cNvSpPr txBox="1">
            <a:spLocks/>
          </p:cNvSpPr>
          <p:nvPr/>
        </p:nvSpPr>
        <p:spPr>
          <a:xfrm>
            <a:off x="7835462" y="1825625"/>
            <a:ext cx="1813035" cy="891299"/>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dirty="0">
                <a:hlinkClick r:id="rId3"/>
              </a:rPr>
              <a:t>Shelter</a:t>
            </a:r>
            <a:endParaRPr lang="en-US" dirty="0"/>
          </a:p>
        </p:txBody>
      </p:sp>
    </p:spTree>
    <p:extLst>
      <p:ext uri="{BB962C8B-B14F-4D97-AF65-F5344CB8AC3E}">
        <p14:creationId xmlns:p14="http://schemas.microsoft.com/office/powerpoint/2010/main" val="95990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274638"/>
            <a:ext cx="8229600" cy="563562"/>
          </a:xfrm>
        </p:spPr>
        <p:txBody>
          <a:bodyPr/>
          <a:lstStyle/>
          <a:p>
            <a:r>
              <a:rPr lang="en-US" altLang="en-US" sz="4000" b="1" dirty="0">
                <a:solidFill>
                  <a:schemeClr val="tx1"/>
                </a:solidFill>
              </a:rPr>
              <a:t>Practice Air Raid Drills!</a:t>
            </a:r>
          </a:p>
        </p:txBody>
      </p:sp>
      <p:sp>
        <p:nvSpPr>
          <p:cNvPr id="13315" name="Rectangle 3"/>
          <p:cNvSpPr>
            <a:spLocks noGrp="1" noChangeArrowheads="1"/>
          </p:cNvSpPr>
          <p:nvPr>
            <p:ph type="body" idx="1"/>
          </p:nvPr>
        </p:nvSpPr>
        <p:spPr>
          <a:xfrm>
            <a:off x="315309" y="914400"/>
            <a:ext cx="10941269" cy="1752600"/>
          </a:xfrm>
        </p:spPr>
        <p:txBody>
          <a:bodyPr/>
          <a:lstStyle/>
          <a:p>
            <a:r>
              <a:rPr lang="en-US" altLang="en-US" sz="2800" dirty="0"/>
              <a:t>Nuclear air raid drills were part of everyday life for schoolchildren in the late 1940s and early '50s. Children were taught to "duck and cover" under their desks and were herded into school basements for periodic air raid drills. </a:t>
            </a:r>
          </a:p>
        </p:txBody>
      </p:sp>
      <p:pic>
        <p:nvPicPr>
          <p:cNvPr id="13317" name="Picture 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276601"/>
            <a:ext cx="34290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take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063" y="2958663"/>
            <a:ext cx="5000625"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68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4341" name="Picture 5" descr="againstthea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4452938"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archartb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81000"/>
            <a:ext cx="3916363" cy="6248400"/>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p:cNvSpPr>
            <a:spLocks noGrp="1" noChangeArrowheads="1"/>
          </p:cNvSpPr>
          <p:nvPr>
            <p:ph type="title"/>
          </p:nvPr>
        </p:nvSpPr>
        <p:spPr>
          <a:xfrm>
            <a:off x="1524000" y="228601"/>
            <a:ext cx="5562600" cy="639763"/>
          </a:xfrm>
        </p:spPr>
        <p:txBody>
          <a:bodyPr/>
          <a:lstStyle/>
          <a:p>
            <a:r>
              <a:rPr lang="en-US" altLang="en-US" sz="4000" b="1" dirty="0">
                <a:solidFill>
                  <a:schemeClr val="tx1"/>
                </a:solidFill>
              </a:rPr>
              <a:t>Are we ready?</a:t>
            </a:r>
          </a:p>
        </p:txBody>
      </p:sp>
    </p:spTree>
    <p:extLst>
      <p:ext uri="{BB962C8B-B14F-4D97-AF65-F5344CB8AC3E}">
        <p14:creationId xmlns:p14="http://schemas.microsoft.com/office/powerpoint/2010/main" val="40839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365" name="Picture 5" descr="BertS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5791200" cy="553402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du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795838"/>
            <a:ext cx="2743200" cy="2062162"/>
          </a:xfrm>
          <a:prstGeom prst="rect">
            <a:avLst/>
          </a:prstGeom>
          <a:noFill/>
          <a:extLst>
            <a:ext uri="{909E8E84-426E-40DD-AFC4-6F175D3DCCD1}">
              <a14:hiddenFill xmlns:a14="http://schemas.microsoft.com/office/drawing/2010/main">
                <a:solidFill>
                  <a:srgbClr val="FFFFFF"/>
                </a:solidFill>
              </a14:hiddenFill>
            </a:ext>
          </a:extLst>
        </p:spPr>
      </p:pic>
      <p:sp>
        <p:nvSpPr>
          <p:cNvPr id="15368" name="Rectangle 8"/>
          <p:cNvSpPr>
            <a:spLocks noGrp="1" noChangeArrowheads="1"/>
          </p:cNvSpPr>
          <p:nvPr>
            <p:ph type="title"/>
          </p:nvPr>
        </p:nvSpPr>
        <p:spPr>
          <a:xfrm>
            <a:off x="1752600" y="304800"/>
            <a:ext cx="5181600" cy="838200"/>
          </a:xfrm>
        </p:spPr>
        <p:txBody>
          <a:bodyPr/>
          <a:lstStyle/>
          <a:p>
            <a:r>
              <a:rPr lang="en-US" altLang="en-US" b="1" dirty="0">
                <a:solidFill>
                  <a:schemeClr val="tx1"/>
                </a:solidFill>
              </a:rPr>
              <a:t>Duck and Cover!!</a:t>
            </a:r>
          </a:p>
        </p:txBody>
      </p:sp>
      <p:sp>
        <p:nvSpPr>
          <p:cNvPr id="15369" name="Text Box 9"/>
          <p:cNvSpPr txBox="1">
            <a:spLocks noChangeArrowheads="1"/>
          </p:cNvSpPr>
          <p:nvPr/>
        </p:nvSpPr>
        <p:spPr bwMode="auto">
          <a:xfrm>
            <a:off x="7443951" y="359979"/>
            <a:ext cx="39124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400" dirty="0">
                <a:solidFill>
                  <a:srgbClr val="000000"/>
                </a:solidFill>
                <a:latin typeface="Arial" panose="020B0604020202020204" pitchFamily="34" charset="0"/>
              </a:rPr>
              <a:t>The Federal Civil Defense Administration promoted the "Duck and Cover" campaign in 1951. Consisting of an animated film, a radio program, a record album, and a pamphlet, the effort was designed to teach the nation's youth what to do in case of atomic attack by the Soviet Union. </a:t>
            </a:r>
          </a:p>
        </p:txBody>
      </p:sp>
    </p:spTree>
    <p:extLst>
      <p:ext uri="{BB962C8B-B14F-4D97-AF65-F5344CB8AC3E}">
        <p14:creationId xmlns:p14="http://schemas.microsoft.com/office/powerpoint/2010/main" val="128926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TextBox 4"/>
          <p:cNvSpPr txBox="1"/>
          <p:nvPr/>
        </p:nvSpPr>
        <p:spPr>
          <a:xfrm>
            <a:off x="5572126" y="2000250"/>
            <a:ext cx="3143249" cy="2554545"/>
          </a:xfrm>
          <a:prstGeom prst="rect">
            <a:avLst/>
          </a:prstGeom>
          <a:noFill/>
        </p:spPr>
        <p:txBody>
          <a:bodyPr wrap="square" rtlCol="0">
            <a:spAutoFit/>
          </a:bodyPr>
          <a:lstStyle/>
          <a:p>
            <a:r>
              <a:rPr lang="en-US" sz="3200" dirty="0">
                <a:hlinkClick r:id="rId2"/>
              </a:rPr>
              <a:t>Duck and Cover</a:t>
            </a:r>
            <a:endParaRPr lang="en-US" sz="3200" dirty="0"/>
          </a:p>
          <a:p>
            <a:endParaRPr lang="en-US" sz="3200" dirty="0"/>
          </a:p>
          <a:p>
            <a:endParaRPr lang="en-US" sz="3200" dirty="0"/>
          </a:p>
          <a:p>
            <a:r>
              <a:rPr lang="en-US" sz="3200" dirty="0">
                <a:hlinkClick r:id="rId3"/>
              </a:rPr>
              <a:t>SP Duck and Cover</a:t>
            </a:r>
            <a:endParaRPr lang="en-US" sz="3200" dirty="0"/>
          </a:p>
        </p:txBody>
      </p:sp>
    </p:spTree>
    <p:extLst>
      <p:ext uri="{BB962C8B-B14F-4D97-AF65-F5344CB8AC3E}">
        <p14:creationId xmlns:p14="http://schemas.microsoft.com/office/powerpoint/2010/main" val="102216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altLang="en-US">
                <a:latin typeface="Georgia" panose="02040502050405020303" pitchFamily="18" charset="0"/>
              </a:rPr>
              <a:t>Step 4 (10-2-2)</a:t>
            </a:r>
          </a:p>
        </p:txBody>
      </p:sp>
      <p:sp>
        <p:nvSpPr>
          <p:cNvPr id="27651" name="Rectangle 8"/>
          <p:cNvSpPr>
            <a:spLocks noChangeArrowheads="1"/>
          </p:cNvSpPr>
          <p:nvPr/>
        </p:nvSpPr>
        <p:spPr bwMode="auto">
          <a:xfrm>
            <a:off x="2855119" y="2513411"/>
            <a:ext cx="2700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85763" indent="-385763" defTabSz="685800">
              <a:spcBef>
                <a:spcPct val="0"/>
              </a:spcBef>
              <a:buFontTx/>
              <a:buAutoNum type="arabicPeriod" startAt="4"/>
            </a:pPr>
            <a:r>
              <a:rPr lang="en-US" altLang="en-US" dirty="0">
                <a:solidFill>
                  <a:srgbClr val="2B4CA8"/>
                </a:solidFill>
                <a:latin typeface="Calibri" panose="020F0502020204030204" pitchFamily="34" charset="0"/>
              </a:rPr>
              <a:t>Revise Notes</a:t>
            </a:r>
          </a:p>
          <a:p>
            <a:pPr marL="385763" indent="-385763" defTabSz="685800">
              <a:spcBef>
                <a:spcPct val="0"/>
              </a:spcBef>
              <a:buNone/>
            </a:pPr>
            <a:endParaRPr lang="en-US" altLang="en-US" dirty="0">
              <a:solidFill>
                <a:srgbClr val="2B4CA8"/>
              </a:solidFill>
              <a:latin typeface="Calibri" panose="020F0502020204030204" pitchFamily="34" charset="0"/>
            </a:endParaRPr>
          </a:p>
        </p:txBody>
      </p:sp>
      <p:pic>
        <p:nvPicPr>
          <p:cNvPr id="2765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332" y="935368"/>
            <a:ext cx="3485082" cy="449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41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a:grpSpLocks/>
          </p:cNvGrpSpPr>
          <p:nvPr/>
        </p:nvGrpSpPr>
        <p:grpSpPr bwMode="auto">
          <a:xfrm>
            <a:off x="4416029" y="1668067"/>
            <a:ext cx="23813" cy="28575"/>
            <a:chOff x="0" y="0"/>
            <a:chExt cx="51" cy="60"/>
          </a:xfrm>
          <a:solidFill>
            <a:schemeClr val="accent2"/>
          </a:solidFill>
        </p:grpSpPr>
        <p:sp>
          <p:nvSpPr>
            <p:cNvPr id="14" name="Freeform 15"/>
            <p:cNvSpPr>
              <a:spLocks/>
            </p:cNvSpPr>
            <p:nvPr/>
          </p:nvSpPr>
          <p:spPr bwMode="auto">
            <a:xfrm>
              <a:off x="15" y="15"/>
              <a:ext cx="21" cy="30"/>
            </a:xfrm>
            <a:custGeom>
              <a:avLst/>
              <a:gdLst>
                <a:gd name="T0" fmla="+- 0 29 15"/>
                <a:gd name="T1" fmla="*/ T0 w 21"/>
                <a:gd name="T2" fmla="+- 0 22 15"/>
                <a:gd name="T3" fmla="*/ 22 h 30"/>
                <a:gd name="T4" fmla="+- 0 30 15"/>
                <a:gd name="T5" fmla="*/ T4 w 21"/>
                <a:gd name="T6" fmla="+- 0 28 15"/>
                <a:gd name="T7" fmla="*/ 28 h 30"/>
                <a:gd name="T8" fmla="+- 0 29 15"/>
                <a:gd name="T9" fmla="*/ T8 w 21"/>
                <a:gd name="T10" fmla="+- 0 37 15"/>
                <a:gd name="T11" fmla="*/ 37 h 30"/>
                <a:gd name="T12" fmla="+- 0 28 15"/>
                <a:gd name="T13" fmla="*/ T12 w 21"/>
                <a:gd name="T14" fmla="+- 0 42 15"/>
                <a:gd name="T15" fmla="*/ 42 h 30"/>
                <a:gd name="T16" fmla="+- 0 24 15"/>
                <a:gd name="T17" fmla="*/ T16 w 21"/>
                <a:gd name="T18" fmla="+- 0 45 15"/>
                <a:gd name="T19" fmla="*/ 45 h 30"/>
                <a:gd name="T20" fmla="+- 0 20 15"/>
                <a:gd name="T21" fmla="*/ T20 w 21"/>
                <a:gd name="T22" fmla="+- 0 45 15"/>
                <a:gd name="T23" fmla="*/ 45 h 30"/>
                <a:gd name="T24" fmla="+- 0 17 15"/>
                <a:gd name="T25" fmla="*/ T24 w 21"/>
                <a:gd name="T26" fmla="+- 0 42 15"/>
                <a:gd name="T27" fmla="*/ 42 h 30"/>
                <a:gd name="T28" fmla="+- 0 15 15"/>
                <a:gd name="T29" fmla="*/ T28 w 21"/>
                <a:gd name="T30" fmla="+- 0 31 15"/>
                <a:gd name="T31" fmla="*/ 31 h 30"/>
                <a:gd name="T32" fmla="+- 0 17 15"/>
                <a:gd name="T33" fmla="*/ T32 w 21"/>
                <a:gd name="T34" fmla="+- 0 21 15"/>
                <a:gd name="T35" fmla="*/ 21 h 30"/>
                <a:gd name="T36" fmla="+- 0 23 15"/>
                <a:gd name="T37" fmla="*/ T36 w 21"/>
                <a:gd name="T38" fmla="+- 0 15 15"/>
                <a:gd name="T39" fmla="*/ 15 h 30"/>
                <a:gd name="T40" fmla="+- 0 35 15"/>
                <a:gd name="T41" fmla="*/ T40 w 21"/>
                <a:gd name="T42" fmla="+- 0 16 15"/>
                <a:gd name="T43" fmla="*/ 16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0">
                  <a:moveTo>
                    <a:pt x="14" y="7"/>
                  </a:moveTo>
                  <a:lnTo>
                    <a:pt x="15" y="13"/>
                  </a:lnTo>
                  <a:lnTo>
                    <a:pt x="14" y="22"/>
                  </a:lnTo>
                  <a:lnTo>
                    <a:pt x="13" y="27"/>
                  </a:lnTo>
                  <a:lnTo>
                    <a:pt x="9" y="30"/>
                  </a:lnTo>
                  <a:lnTo>
                    <a:pt x="5" y="30"/>
                  </a:lnTo>
                  <a:lnTo>
                    <a:pt x="2" y="27"/>
                  </a:lnTo>
                  <a:lnTo>
                    <a:pt x="0" y="16"/>
                  </a:lnTo>
                  <a:lnTo>
                    <a:pt x="2" y="6"/>
                  </a:lnTo>
                  <a:lnTo>
                    <a:pt x="8" y="0"/>
                  </a:lnTo>
                  <a:lnTo>
                    <a:pt x="20" y="1"/>
                  </a:lnTo>
                </a:path>
              </a:pathLst>
            </a:custGeom>
            <a:grpFill/>
            <a:ln w="19050">
              <a:solidFill>
                <a:srgbClr val="0067AC"/>
              </a:solidFill>
              <a:round/>
              <a:headEnd/>
              <a:tailEnd/>
            </a:ln>
          </p:spPr>
          <p:txBody>
            <a:bodyPr/>
            <a:lstStyle/>
            <a:p>
              <a:pPr defTabSz="685800">
                <a:defRPr/>
              </a:pPr>
              <a:endParaRPr lang="en-US" sz="1350">
                <a:solidFill>
                  <a:prstClr val="black"/>
                </a:solidFill>
                <a:latin typeface="Calibri" panose="020F0502020204030204"/>
              </a:endParaRPr>
            </a:p>
          </p:txBody>
        </p:sp>
      </p:grpSp>
      <p:graphicFrame>
        <p:nvGraphicFramePr>
          <p:cNvPr id="3" name="Table 2"/>
          <p:cNvGraphicFramePr>
            <a:graphicFrameLocks noGrp="1"/>
          </p:cNvGraphicFramePr>
          <p:nvPr/>
        </p:nvGraphicFramePr>
        <p:xfrm>
          <a:off x="2559268" y="441435"/>
          <a:ext cx="7015655" cy="5980385"/>
        </p:xfrm>
        <a:graphic>
          <a:graphicData uri="http://schemas.openxmlformats.org/drawingml/2006/table">
            <a:tbl>
              <a:tblPr firstRow="1" bandRow="1">
                <a:tableStyleId>{5C22544A-7EE6-4342-B048-85BDC9FD1C3A}</a:tableStyleId>
              </a:tblPr>
              <a:tblGrid>
                <a:gridCol w="2293579">
                  <a:extLst>
                    <a:ext uri="{9D8B030D-6E8A-4147-A177-3AD203B41FA5}">
                      <a16:colId xmlns:a16="http://schemas.microsoft.com/office/drawing/2014/main" val="1019898878"/>
                    </a:ext>
                  </a:extLst>
                </a:gridCol>
                <a:gridCol w="4722076">
                  <a:extLst>
                    <a:ext uri="{9D8B030D-6E8A-4147-A177-3AD203B41FA5}">
                      <a16:colId xmlns:a16="http://schemas.microsoft.com/office/drawing/2014/main" val="336505379"/>
                    </a:ext>
                  </a:extLst>
                </a:gridCol>
              </a:tblGrid>
              <a:tr h="596216">
                <a:tc>
                  <a:txBody>
                    <a:bodyPr/>
                    <a:lstStyle/>
                    <a:p>
                      <a:pPr algn="ctr"/>
                      <a:r>
                        <a:rPr lang="en-US" sz="1800" dirty="0">
                          <a:solidFill>
                            <a:schemeClr val="tx1"/>
                          </a:solidFill>
                        </a:rPr>
                        <a:t>Symbol</a:t>
                      </a:r>
                    </a:p>
                  </a:txBody>
                  <a:tcPr marL="68583" marR="68583" marT="34288" marB="34288"/>
                </a:tc>
                <a:tc>
                  <a:txBody>
                    <a:bodyPr/>
                    <a:lstStyle/>
                    <a:p>
                      <a:pPr algn="ctr"/>
                      <a:r>
                        <a:rPr lang="en-US" sz="1800" dirty="0">
                          <a:solidFill>
                            <a:schemeClr val="tx1"/>
                          </a:solidFill>
                        </a:rPr>
                        <a:t>Revision</a:t>
                      </a:r>
                    </a:p>
                  </a:txBody>
                  <a:tcPr marL="68583" marR="68583" marT="34288" marB="34288"/>
                </a:tc>
                <a:extLst>
                  <a:ext uri="{0D108BD9-81ED-4DB2-BD59-A6C34878D82A}">
                    <a16:rowId xmlns:a16="http://schemas.microsoft.com/office/drawing/2014/main" val="437169306"/>
                  </a:ext>
                </a:extLst>
              </a:tr>
              <a:tr h="763974">
                <a:tc>
                  <a:txBody>
                    <a:bodyPr/>
                    <a:lstStyle/>
                    <a:p>
                      <a:pPr algn="ctr"/>
                      <a:r>
                        <a:rPr lang="en-US" sz="1800" dirty="0"/>
                        <a:t>1,2,3… or A,B,C…</a:t>
                      </a:r>
                    </a:p>
                  </a:txBody>
                  <a:tcPr marL="68583" marR="68583" marT="34288" marB="34288" anchor="ctr"/>
                </a:tc>
                <a:tc>
                  <a:txBody>
                    <a:bodyPr/>
                    <a:lstStyle/>
                    <a:p>
                      <a:r>
                        <a:rPr lang="en-US" sz="1800" dirty="0"/>
                        <a:t>1. Number the notes for</a:t>
                      </a:r>
                      <a:r>
                        <a:rPr lang="en-US" sz="1800" baseline="0" dirty="0"/>
                        <a:t> each new concept or main idea.</a:t>
                      </a:r>
                      <a:endParaRPr lang="en-US" sz="1800" dirty="0"/>
                    </a:p>
                  </a:txBody>
                  <a:tcPr marL="68583" marR="68583" marT="34288" marB="34288" anchor="ctr"/>
                </a:tc>
                <a:extLst>
                  <a:ext uri="{0D108BD9-81ED-4DB2-BD59-A6C34878D82A}">
                    <a16:rowId xmlns:a16="http://schemas.microsoft.com/office/drawing/2014/main" val="715165715"/>
                  </a:ext>
                </a:extLst>
              </a:tr>
              <a:tr h="596216">
                <a:tc>
                  <a:txBody>
                    <a:bodyPr/>
                    <a:lstStyle/>
                    <a:p>
                      <a:pPr algn="ctr"/>
                      <a:r>
                        <a:rPr lang="en-US" sz="1800" dirty="0"/>
                        <a:t>Key Word</a:t>
                      </a:r>
                    </a:p>
                  </a:txBody>
                  <a:tcPr marL="68583" marR="68583" marT="34288" marB="34288" anchor="ctr"/>
                </a:tc>
                <a:tc>
                  <a:txBody>
                    <a:bodyPr/>
                    <a:lstStyle/>
                    <a:p>
                      <a:r>
                        <a:rPr lang="en-US" sz="1800" dirty="0"/>
                        <a:t>2. Circle Vocabulary/Key</a:t>
                      </a:r>
                      <a:r>
                        <a:rPr lang="en-US" sz="1800" baseline="0" dirty="0"/>
                        <a:t> terms</a:t>
                      </a:r>
                      <a:endParaRPr lang="en-US" sz="1800" dirty="0"/>
                    </a:p>
                  </a:txBody>
                  <a:tcPr marL="68583" marR="68583" marT="34288" marB="34288" anchor="ctr"/>
                </a:tc>
                <a:extLst>
                  <a:ext uri="{0D108BD9-81ED-4DB2-BD59-A6C34878D82A}">
                    <a16:rowId xmlns:a16="http://schemas.microsoft.com/office/drawing/2014/main" val="3890914790"/>
                  </a:ext>
                </a:extLst>
              </a:tr>
              <a:tr h="596216">
                <a:tc>
                  <a:txBody>
                    <a:bodyPr/>
                    <a:lstStyle/>
                    <a:p>
                      <a:pPr algn="ctr"/>
                      <a:r>
                        <a:rPr lang="en-US" sz="1800" u="sng" dirty="0"/>
                        <a:t>Main Idea</a:t>
                      </a:r>
                    </a:p>
                  </a:txBody>
                  <a:tcPr marL="68583" marR="68583" marT="34288" marB="34288" anchor="ctr"/>
                </a:tc>
                <a:tc>
                  <a:txBody>
                    <a:bodyPr/>
                    <a:lstStyle/>
                    <a:p>
                      <a:r>
                        <a:rPr lang="en-US" sz="1800" dirty="0"/>
                        <a:t>3. Underline or highlight main ideas</a:t>
                      </a:r>
                    </a:p>
                  </a:txBody>
                  <a:tcPr marL="68583" marR="68583" marT="34288" marB="34288" anchor="ctr"/>
                </a:tc>
                <a:extLst>
                  <a:ext uri="{0D108BD9-81ED-4DB2-BD59-A6C34878D82A}">
                    <a16:rowId xmlns:a16="http://schemas.microsoft.com/office/drawing/2014/main" val="4163591140"/>
                  </a:ext>
                </a:extLst>
              </a:tr>
              <a:tr h="763974">
                <a:tc>
                  <a:txBody>
                    <a:bodyPr/>
                    <a:lstStyle/>
                    <a:p>
                      <a:pPr algn="ctr"/>
                      <a:r>
                        <a:rPr lang="en-US" sz="3600" dirty="0"/>
                        <a:t>^</a:t>
                      </a:r>
                    </a:p>
                  </a:txBody>
                  <a:tcPr marL="68583" marR="68583" marT="34288" marB="34288" anchor="ctr"/>
                </a:tc>
                <a:tc>
                  <a:txBody>
                    <a:bodyPr/>
                    <a:lstStyle/>
                    <a:p>
                      <a:r>
                        <a:rPr lang="en-US" sz="1800" dirty="0"/>
                        <a:t>4. Fill in</a:t>
                      </a:r>
                      <a:r>
                        <a:rPr lang="en-US" sz="1800" baseline="0" dirty="0"/>
                        <a:t> gaps of missing info or reword.</a:t>
                      </a:r>
                      <a:endParaRPr lang="en-US" sz="1800" dirty="0"/>
                    </a:p>
                  </a:txBody>
                  <a:tcPr marL="68583" marR="68583" marT="34288" marB="34288" anchor="ctr"/>
                </a:tc>
                <a:extLst>
                  <a:ext uri="{0D108BD9-81ED-4DB2-BD59-A6C34878D82A}">
                    <a16:rowId xmlns:a16="http://schemas.microsoft.com/office/drawing/2014/main" val="2940378065"/>
                  </a:ext>
                </a:extLst>
              </a:tr>
              <a:tr h="596216">
                <a:tc>
                  <a:txBody>
                    <a:bodyPr/>
                    <a:lstStyle/>
                    <a:p>
                      <a:pPr algn="ctr"/>
                      <a:r>
                        <a:rPr lang="en-US" sz="1800" dirty="0"/>
                        <a:t>Unimportant</a:t>
                      </a:r>
                    </a:p>
                  </a:txBody>
                  <a:tcPr marL="68583" marR="68583" marT="34288" marB="34288" anchor="ctr"/>
                </a:tc>
                <a:tc>
                  <a:txBody>
                    <a:bodyPr/>
                    <a:lstStyle/>
                    <a:p>
                      <a:r>
                        <a:rPr lang="en-US" sz="1800" dirty="0"/>
                        <a:t>5.Cross</a:t>
                      </a:r>
                      <a:r>
                        <a:rPr lang="en-US" sz="1800" baseline="0" dirty="0"/>
                        <a:t> out unimportant info.</a:t>
                      </a:r>
                      <a:endParaRPr lang="en-US" sz="1800" dirty="0"/>
                    </a:p>
                  </a:txBody>
                  <a:tcPr marL="68583" marR="68583" marT="34288" marB="34288" anchor="ctr"/>
                </a:tc>
                <a:extLst>
                  <a:ext uri="{0D108BD9-81ED-4DB2-BD59-A6C34878D82A}">
                    <a16:rowId xmlns:a16="http://schemas.microsoft.com/office/drawing/2014/main" val="4199888996"/>
                  </a:ext>
                </a:extLst>
              </a:tr>
              <a:tr h="596216">
                <a:tc>
                  <a:txBody>
                    <a:bodyPr/>
                    <a:lstStyle/>
                    <a:p>
                      <a:pPr algn="ctr"/>
                      <a:r>
                        <a:rPr lang="en-US" sz="1800" dirty="0"/>
                        <a:t>?</a:t>
                      </a:r>
                    </a:p>
                  </a:txBody>
                  <a:tcPr marL="68583" marR="68583" marT="34288" marB="34288" anchor="ctr"/>
                </a:tc>
                <a:tc>
                  <a:txBody>
                    <a:bodyPr/>
                    <a:lstStyle/>
                    <a:p>
                      <a:r>
                        <a:rPr lang="en-US" sz="1800" dirty="0"/>
                        <a:t>6. Identify</a:t>
                      </a:r>
                      <a:r>
                        <a:rPr lang="en-US" sz="1800" baseline="0" dirty="0"/>
                        <a:t> points of confusion</a:t>
                      </a:r>
                      <a:endParaRPr lang="en-US" sz="1800" dirty="0"/>
                    </a:p>
                  </a:txBody>
                  <a:tcPr marL="68583" marR="68583" marT="34288" marB="34288" anchor="ctr"/>
                </a:tc>
                <a:extLst>
                  <a:ext uri="{0D108BD9-81ED-4DB2-BD59-A6C34878D82A}">
                    <a16:rowId xmlns:a16="http://schemas.microsoft.com/office/drawing/2014/main" val="2218168111"/>
                  </a:ext>
                </a:extLst>
              </a:tr>
              <a:tr h="707383">
                <a:tc>
                  <a:txBody>
                    <a:bodyPr/>
                    <a:lstStyle/>
                    <a:p>
                      <a:pPr algn="ctr"/>
                      <a:r>
                        <a:rPr lang="en-US" sz="3300" dirty="0"/>
                        <a:t>*</a:t>
                      </a:r>
                    </a:p>
                  </a:txBody>
                  <a:tcPr marL="68583" marR="68583" marT="34288" marB="34288" anchor="ctr"/>
                </a:tc>
                <a:tc>
                  <a:txBody>
                    <a:bodyPr/>
                    <a:lstStyle/>
                    <a:p>
                      <a:r>
                        <a:rPr lang="en-US" sz="1800" dirty="0"/>
                        <a:t>7. Identify</a:t>
                      </a:r>
                      <a:r>
                        <a:rPr lang="en-US" sz="1800" baseline="0" dirty="0"/>
                        <a:t> info to be used on a test</a:t>
                      </a:r>
                      <a:endParaRPr lang="en-US" sz="1800" dirty="0"/>
                    </a:p>
                  </a:txBody>
                  <a:tcPr marL="68583" marR="68583" marT="34288" marB="34288" anchor="ctr"/>
                </a:tc>
                <a:extLst>
                  <a:ext uri="{0D108BD9-81ED-4DB2-BD59-A6C34878D82A}">
                    <a16:rowId xmlns:a16="http://schemas.microsoft.com/office/drawing/2014/main" val="884050610"/>
                  </a:ext>
                </a:extLst>
              </a:tr>
              <a:tr h="763974">
                <a:tc>
                  <a:txBody>
                    <a:bodyPr/>
                    <a:lstStyle/>
                    <a:p>
                      <a:pPr algn="ctr"/>
                      <a:r>
                        <a:rPr lang="en-US" sz="1800" dirty="0"/>
                        <a:t>Visual/Symbol</a:t>
                      </a:r>
                    </a:p>
                  </a:txBody>
                  <a:tcPr marL="68583" marR="68583" marT="34288" marB="34288" anchor="ctr"/>
                </a:tc>
                <a:tc>
                  <a:txBody>
                    <a:bodyPr/>
                    <a:lstStyle/>
                    <a:p>
                      <a:r>
                        <a:rPr lang="en-US" sz="1800" dirty="0"/>
                        <a:t>Create</a:t>
                      </a:r>
                      <a:r>
                        <a:rPr lang="en-US" sz="1800" baseline="0" dirty="0"/>
                        <a:t> a visual symbol to represent information</a:t>
                      </a:r>
                      <a:endParaRPr lang="en-US" sz="1800" dirty="0"/>
                    </a:p>
                  </a:txBody>
                  <a:tcPr marL="68583" marR="68583" marT="34288" marB="34288" anchor="ctr"/>
                </a:tc>
                <a:extLst>
                  <a:ext uri="{0D108BD9-81ED-4DB2-BD59-A6C34878D82A}">
                    <a16:rowId xmlns:a16="http://schemas.microsoft.com/office/drawing/2014/main" val="2242393098"/>
                  </a:ext>
                </a:extLst>
              </a:tr>
            </a:tbl>
          </a:graphicData>
        </a:graphic>
      </p:graphicFrame>
      <p:sp>
        <p:nvSpPr>
          <p:cNvPr id="28707" name="Oval 3"/>
          <p:cNvSpPr>
            <a:spLocks noChangeArrowheads="1"/>
          </p:cNvSpPr>
          <p:nvPr/>
        </p:nvSpPr>
        <p:spPr bwMode="auto">
          <a:xfrm>
            <a:off x="2993807" y="1887634"/>
            <a:ext cx="1674019" cy="43219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a:spcBef>
                <a:spcPct val="0"/>
              </a:spcBef>
              <a:buNone/>
            </a:pPr>
            <a:endParaRPr lang="en-US" altLang="en-US" sz="3300">
              <a:solidFill>
                <a:srgbClr val="44546A"/>
              </a:solidFill>
              <a:latin typeface="Comic Sans MS" panose="030F0702030302020204" pitchFamily="66" charset="0"/>
            </a:endParaRPr>
          </a:p>
        </p:txBody>
      </p:sp>
      <p:cxnSp>
        <p:nvCxnSpPr>
          <p:cNvPr id="28708" name="Straight Connector 6"/>
          <p:cNvCxnSpPr>
            <a:cxnSpLocks noChangeShapeType="1"/>
          </p:cNvCxnSpPr>
          <p:nvPr/>
        </p:nvCxnSpPr>
        <p:spPr bwMode="auto">
          <a:xfrm>
            <a:off x="3074769" y="4116689"/>
            <a:ext cx="1512094" cy="0"/>
          </a:xfrm>
          <a:prstGeom prst="line">
            <a:avLst/>
          </a:prstGeom>
          <a:noFill/>
          <a:ln w="476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28671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2286000" y="609600"/>
            <a:ext cx="1752600" cy="914400"/>
          </a:xfrm>
          <a:prstGeom prst="roundRect">
            <a:avLst>
              <a:gd name="adj" fmla="val 16667"/>
            </a:avLst>
          </a:prstGeom>
          <a:solidFill>
            <a:srgbClr val="C0C0C0"/>
          </a:solidFill>
          <a:ln w="9525">
            <a:solidFill>
              <a:schemeClr val="tx1"/>
            </a:solidFill>
            <a:round/>
            <a:headEnd/>
            <a:tailEnd/>
          </a:ln>
        </p:spPr>
        <p:txBody>
          <a:bodyPr wrap="none" anchor="ctr"/>
          <a:lstStyle/>
          <a:p>
            <a:pPr algn="ctr" defTabSz="914400" fontAlgn="base">
              <a:spcBef>
                <a:spcPct val="0"/>
              </a:spcBef>
              <a:spcAft>
                <a:spcPct val="0"/>
              </a:spcAft>
            </a:pPr>
            <a:r>
              <a:rPr lang="en-US">
                <a:solidFill>
                  <a:srgbClr val="000000"/>
                </a:solidFill>
                <a:latin typeface="Arial" charset="0"/>
              </a:rPr>
              <a:t>Normalcy</a:t>
            </a:r>
          </a:p>
        </p:txBody>
      </p:sp>
      <p:sp>
        <p:nvSpPr>
          <p:cNvPr id="44035" name="AutoShape 3"/>
          <p:cNvSpPr>
            <a:spLocks noChangeArrowheads="1"/>
          </p:cNvSpPr>
          <p:nvPr/>
        </p:nvSpPr>
        <p:spPr bwMode="auto">
          <a:xfrm>
            <a:off x="2286000" y="1676400"/>
            <a:ext cx="1752600" cy="838200"/>
          </a:xfrm>
          <a:prstGeom prst="roundRect">
            <a:avLst>
              <a:gd name="adj" fmla="val 16667"/>
            </a:avLst>
          </a:prstGeom>
          <a:solidFill>
            <a:srgbClr val="C0C0C0"/>
          </a:solidFill>
          <a:ln w="9525">
            <a:solidFill>
              <a:schemeClr val="tx1"/>
            </a:solidFill>
            <a:round/>
            <a:headEnd/>
            <a:tailEnd/>
          </a:ln>
        </p:spPr>
        <p:txBody>
          <a:bodyPr wrap="none" anchor="ctr"/>
          <a:lstStyle/>
          <a:p>
            <a:pPr algn="ctr" defTabSz="914400" fontAlgn="base">
              <a:spcBef>
                <a:spcPct val="0"/>
              </a:spcBef>
              <a:spcAft>
                <a:spcPct val="0"/>
              </a:spcAft>
            </a:pPr>
            <a:r>
              <a:rPr lang="en-US">
                <a:solidFill>
                  <a:srgbClr val="000000"/>
                </a:solidFill>
                <a:latin typeface="Arial" charset="0"/>
              </a:rPr>
              <a:t>Immigration</a:t>
            </a:r>
          </a:p>
        </p:txBody>
      </p:sp>
      <p:sp>
        <p:nvSpPr>
          <p:cNvPr id="44036" name="AutoShape 4"/>
          <p:cNvSpPr>
            <a:spLocks noChangeArrowheads="1"/>
          </p:cNvSpPr>
          <p:nvPr/>
        </p:nvSpPr>
        <p:spPr bwMode="auto">
          <a:xfrm>
            <a:off x="2286000" y="2743200"/>
            <a:ext cx="1752600" cy="914400"/>
          </a:xfrm>
          <a:prstGeom prst="roundRect">
            <a:avLst>
              <a:gd name="adj" fmla="val 16667"/>
            </a:avLst>
          </a:prstGeom>
          <a:solidFill>
            <a:srgbClr val="C0C0C0"/>
          </a:solidFill>
          <a:ln w="9525">
            <a:solidFill>
              <a:schemeClr val="tx1"/>
            </a:solidFill>
            <a:round/>
            <a:headEnd/>
            <a:tailEnd/>
          </a:ln>
        </p:spPr>
        <p:txBody>
          <a:bodyPr wrap="none" anchor="ctr"/>
          <a:lstStyle/>
          <a:p>
            <a:pPr algn="ctr" defTabSz="914400" fontAlgn="base">
              <a:spcBef>
                <a:spcPct val="0"/>
              </a:spcBef>
              <a:spcAft>
                <a:spcPct val="0"/>
              </a:spcAft>
            </a:pPr>
            <a:r>
              <a:rPr lang="en-US">
                <a:solidFill>
                  <a:srgbClr val="000000"/>
                </a:solidFill>
                <a:latin typeface="Arial" charset="0"/>
              </a:rPr>
              <a:t>Palmer Raids</a:t>
            </a:r>
          </a:p>
        </p:txBody>
      </p:sp>
      <p:sp>
        <p:nvSpPr>
          <p:cNvPr id="44037" name="AutoShape 5"/>
          <p:cNvSpPr>
            <a:spLocks noChangeArrowheads="1"/>
          </p:cNvSpPr>
          <p:nvPr/>
        </p:nvSpPr>
        <p:spPr bwMode="auto">
          <a:xfrm>
            <a:off x="2286000" y="3886200"/>
            <a:ext cx="1828800" cy="914400"/>
          </a:xfrm>
          <a:prstGeom prst="roundRect">
            <a:avLst>
              <a:gd name="adj" fmla="val 16667"/>
            </a:avLst>
          </a:prstGeom>
          <a:solidFill>
            <a:srgbClr val="C0C0C0"/>
          </a:solidFill>
          <a:ln w="9525">
            <a:solidFill>
              <a:schemeClr val="tx1"/>
            </a:solidFill>
            <a:round/>
            <a:headEnd/>
            <a:tailEnd/>
          </a:ln>
        </p:spPr>
        <p:txBody>
          <a:bodyPr wrap="none" anchor="ctr"/>
          <a:lstStyle/>
          <a:p>
            <a:pPr algn="ctr" defTabSz="914400" fontAlgn="base">
              <a:spcBef>
                <a:spcPct val="0"/>
              </a:spcBef>
              <a:spcAft>
                <a:spcPct val="0"/>
              </a:spcAft>
            </a:pPr>
            <a:r>
              <a:rPr lang="en-US">
                <a:solidFill>
                  <a:srgbClr val="000000"/>
                </a:solidFill>
                <a:latin typeface="Arial" charset="0"/>
              </a:rPr>
              <a:t>Deportation</a:t>
            </a:r>
          </a:p>
        </p:txBody>
      </p:sp>
      <p:sp>
        <p:nvSpPr>
          <p:cNvPr id="44038" name="AutoShape 6"/>
          <p:cNvSpPr>
            <a:spLocks noChangeArrowheads="1"/>
          </p:cNvSpPr>
          <p:nvPr/>
        </p:nvSpPr>
        <p:spPr bwMode="auto">
          <a:xfrm>
            <a:off x="2286000" y="5029200"/>
            <a:ext cx="1828800" cy="838200"/>
          </a:xfrm>
          <a:prstGeom prst="roundRect">
            <a:avLst>
              <a:gd name="adj" fmla="val 16667"/>
            </a:avLst>
          </a:prstGeom>
          <a:solidFill>
            <a:srgbClr val="C0C0C0"/>
          </a:solidFill>
          <a:ln w="9525">
            <a:solidFill>
              <a:schemeClr val="tx1"/>
            </a:solidFill>
            <a:round/>
            <a:headEnd/>
            <a:tailEnd/>
          </a:ln>
        </p:spPr>
        <p:txBody>
          <a:bodyPr wrap="none" anchor="ctr"/>
          <a:lstStyle/>
          <a:p>
            <a:pPr algn="ctr" defTabSz="914400" fontAlgn="base">
              <a:spcBef>
                <a:spcPct val="0"/>
              </a:spcBef>
              <a:spcAft>
                <a:spcPct val="0"/>
              </a:spcAft>
            </a:pPr>
            <a:r>
              <a:rPr lang="en-US">
                <a:solidFill>
                  <a:srgbClr val="000000"/>
                </a:solidFill>
                <a:latin typeface="Arial" charset="0"/>
              </a:rPr>
              <a:t>Sacco and </a:t>
            </a:r>
          </a:p>
          <a:p>
            <a:pPr algn="ctr" defTabSz="914400" fontAlgn="base">
              <a:spcBef>
                <a:spcPct val="0"/>
              </a:spcBef>
              <a:spcAft>
                <a:spcPct val="0"/>
              </a:spcAft>
            </a:pPr>
            <a:r>
              <a:rPr lang="en-US">
                <a:solidFill>
                  <a:srgbClr val="000000"/>
                </a:solidFill>
                <a:latin typeface="Arial" charset="0"/>
              </a:rPr>
              <a:t>Vanzetti</a:t>
            </a:r>
          </a:p>
        </p:txBody>
      </p:sp>
      <p:cxnSp>
        <p:nvCxnSpPr>
          <p:cNvPr id="44039" name="AutoShape 7"/>
          <p:cNvCxnSpPr>
            <a:cxnSpLocks noChangeShapeType="1"/>
            <a:stCxn id="44036" idx="3"/>
          </p:cNvCxnSpPr>
          <p:nvPr/>
        </p:nvCxnSpPr>
        <p:spPr bwMode="auto">
          <a:xfrm>
            <a:off x="4038600" y="3200400"/>
            <a:ext cx="2057400" cy="0"/>
          </a:xfrm>
          <a:prstGeom prst="straightConnector1">
            <a:avLst/>
          </a:prstGeom>
          <a:noFill/>
          <a:ln w="9525">
            <a:solidFill>
              <a:schemeClr val="tx1"/>
            </a:solidFill>
            <a:round/>
            <a:headEnd/>
            <a:tailEnd/>
          </a:ln>
        </p:spPr>
      </p:cxnSp>
      <p:cxnSp>
        <p:nvCxnSpPr>
          <p:cNvPr id="44040" name="AutoShape 8"/>
          <p:cNvCxnSpPr>
            <a:cxnSpLocks noChangeShapeType="1"/>
            <a:stCxn id="44034" idx="3"/>
          </p:cNvCxnSpPr>
          <p:nvPr/>
        </p:nvCxnSpPr>
        <p:spPr bwMode="auto">
          <a:xfrm>
            <a:off x="4038600" y="1066800"/>
            <a:ext cx="2057400" cy="2057400"/>
          </a:xfrm>
          <a:prstGeom prst="bentConnector2">
            <a:avLst/>
          </a:prstGeom>
          <a:noFill/>
          <a:ln w="9525">
            <a:solidFill>
              <a:schemeClr val="tx1"/>
            </a:solidFill>
            <a:miter lim="800000"/>
            <a:headEnd/>
            <a:tailEnd/>
          </a:ln>
        </p:spPr>
      </p:cxnSp>
      <p:cxnSp>
        <p:nvCxnSpPr>
          <p:cNvPr id="44041" name="AutoShape 9"/>
          <p:cNvCxnSpPr>
            <a:cxnSpLocks noChangeShapeType="1"/>
            <a:stCxn id="44038" idx="3"/>
          </p:cNvCxnSpPr>
          <p:nvPr/>
        </p:nvCxnSpPr>
        <p:spPr bwMode="auto">
          <a:xfrm flipV="1">
            <a:off x="4114800" y="3048000"/>
            <a:ext cx="1981200" cy="2400300"/>
          </a:xfrm>
          <a:prstGeom prst="bentConnector2">
            <a:avLst/>
          </a:prstGeom>
          <a:noFill/>
          <a:ln w="9525">
            <a:solidFill>
              <a:schemeClr val="tx1"/>
            </a:solidFill>
            <a:miter lim="800000"/>
            <a:headEnd/>
            <a:tailEnd/>
          </a:ln>
        </p:spPr>
      </p:cxnSp>
      <p:cxnSp>
        <p:nvCxnSpPr>
          <p:cNvPr id="44042" name="AutoShape 10"/>
          <p:cNvCxnSpPr>
            <a:cxnSpLocks noChangeShapeType="1"/>
            <a:stCxn id="44037" idx="3"/>
          </p:cNvCxnSpPr>
          <p:nvPr/>
        </p:nvCxnSpPr>
        <p:spPr bwMode="auto">
          <a:xfrm flipV="1">
            <a:off x="4114800" y="3200400"/>
            <a:ext cx="1981200" cy="1143000"/>
          </a:xfrm>
          <a:prstGeom prst="straightConnector1">
            <a:avLst/>
          </a:prstGeom>
          <a:noFill/>
          <a:ln w="9525">
            <a:solidFill>
              <a:schemeClr val="tx1"/>
            </a:solidFill>
            <a:round/>
            <a:headEnd/>
            <a:tailEnd/>
          </a:ln>
        </p:spPr>
      </p:cxnSp>
      <p:cxnSp>
        <p:nvCxnSpPr>
          <p:cNvPr id="44043" name="AutoShape 11"/>
          <p:cNvCxnSpPr>
            <a:cxnSpLocks noChangeShapeType="1"/>
            <a:stCxn id="44035" idx="3"/>
          </p:cNvCxnSpPr>
          <p:nvPr/>
        </p:nvCxnSpPr>
        <p:spPr bwMode="auto">
          <a:xfrm>
            <a:off x="4038600" y="2095500"/>
            <a:ext cx="2057400" cy="1104900"/>
          </a:xfrm>
          <a:prstGeom prst="straightConnector1">
            <a:avLst/>
          </a:prstGeom>
          <a:noFill/>
          <a:ln w="9525">
            <a:solidFill>
              <a:schemeClr val="tx1"/>
            </a:solidFill>
            <a:round/>
            <a:headEnd/>
            <a:tailEnd/>
          </a:ln>
        </p:spPr>
      </p:cxnSp>
      <p:sp>
        <p:nvSpPr>
          <p:cNvPr id="44044" name="AutoShape 12"/>
          <p:cNvSpPr>
            <a:spLocks noChangeArrowheads="1"/>
          </p:cNvSpPr>
          <p:nvPr/>
        </p:nvSpPr>
        <p:spPr bwMode="auto">
          <a:xfrm>
            <a:off x="5943600" y="2971800"/>
            <a:ext cx="2133600" cy="533400"/>
          </a:xfrm>
          <a:custGeom>
            <a:avLst/>
            <a:gdLst>
              <a:gd name="T0" fmla="*/ 158064192 w 21600"/>
              <a:gd name="T1" fmla="*/ 0 h 21600"/>
              <a:gd name="T2" fmla="*/ 0 w 21600"/>
              <a:gd name="T3" fmla="*/ 6586009 h 21600"/>
              <a:gd name="T4" fmla="*/ 158064192 w 21600"/>
              <a:gd name="T5" fmla="*/ 13172018 h 21600"/>
              <a:gd name="T6" fmla="*/ 210752289 w 21600"/>
              <a:gd name="T7" fmla="*/ 658600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charset="0"/>
            </a:endParaRPr>
          </a:p>
        </p:txBody>
      </p:sp>
      <p:sp>
        <p:nvSpPr>
          <p:cNvPr id="44045" name="Oval 13"/>
          <p:cNvSpPr>
            <a:spLocks noChangeArrowheads="1"/>
          </p:cNvSpPr>
          <p:nvPr/>
        </p:nvSpPr>
        <p:spPr bwMode="auto">
          <a:xfrm>
            <a:off x="8153400" y="2057400"/>
            <a:ext cx="2362200" cy="2590800"/>
          </a:xfrm>
          <a:prstGeom prst="ellipse">
            <a:avLst/>
          </a:prstGeom>
          <a:solidFill>
            <a:srgbClr val="FF0000"/>
          </a:solidFill>
          <a:ln w="9525">
            <a:solidFill>
              <a:schemeClr val="tx1"/>
            </a:solidFill>
            <a:round/>
            <a:headEnd/>
            <a:tailEnd/>
          </a:ln>
        </p:spPr>
        <p:txBody>
          <a:bodyPr wrap="none" anchor="ctr"/>
          <a:lstStyle/>
          <a:p>
            <a:pPr algn="ctr" defTabSz="914400" fontAlgn="base">
              <a:spcBef>
                <a:spcPct val="0"/>
              </a:spcBef>
              <a:spcAft>
                <a:spcPct val="0"/>
              </a:spcAft>
            </a:pPr>
            <a:r>
              <a:rPr lang="en-US" sz="2400" b="1">
                <a:solidFill>
                  <a:srgbClr val="000000"/>
                </a:solidFill>
                <a:latin typeface="Arial" charset="0"/>
              </a:rPr>
              <a:t>The First </a:t>
            </a:r>
          </a:p>
          <a:p>
            <a:pPr algn="ctr" defTabSz="914400" fontAlgn="base">
              <a:spcBef>
                <a:spcPct val="0"/>
              </a:spcBef>
              <a:spcAft>
                <a:spcPct val="0"/>
              </a:spcAft>
            </a:pPr>
            <a:r>
              <a:rPr lang="en-US" sz="2400" b="1">
                <a:solidFill>
                  <a:srgbClr val="000000"/>
                </a:solidFill>
                <a:latin typeface="Arial" charset="0"/>
              </a:rPr>
              <a:t>Red Scare</a:t>
            </a:r>
          </a:p>
        </p:txBody>
      </p:sp>
    </p:spTree>
    <p:extLst>
      <p:ext uri="{BB962C8B-B14F-4D97-AF65-F5344CB8AC3E}">
        <p14:creationId xmlns:p14="http://schemas.microsoft.com/office/powerpoint/2010/main" val="16509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67" y="1345474"/>
            <a:ext cx="4006760" cy="3207477"/>
          </a:xfrm>
        </p:spPr>
        <p:txBody>
          <a:bodyPr>
            <a:noAutofit/>
          </a:bodyPr>
          <a:lstStyle/>
          <a:p>
            <a:pPr marL="0" indent="0">
              <a:buNone/>
            </a:pPr>
            <a:r>
              <a:rPr lang="en-US" sz="4400" dirty="0"/>
              <a:t>What is the U.S. government telling the American People?</a:t>
            </a:r>
          </a:p>
        </p:txBody>
      </p:sp>
      <p:pic>
        <p:nvPicPr>
          <p:cNvPr id="5" name="Picture 4"/>
          <p:cNvPicPr>
            <a:picLocks noChangeAspect="1"/>
          </p:cNvPicPr>
          <p:nvPr/>
        </p:nvPicPr>
        <p:blipFill>
          <a:blip r:embed="rId2"/>
          <a:stretch>
            <a:fillRect/>
          </a:stretch>
        </p:blipFill>
        <p:spPr>
          <a:xfrm>
            <a:off x="5244663" y="164252"/>
            <a:ext cx="4451788" cy="6366711"/>
          </a:xfrm>
          <a:prstGeom prst="rect">
            <a:avLst/>
          </a:prstGeom>
        </p:spPr>
      </p:pic>
    </p:spTree>
    <p:extLst>
      <p:ext uri="{BB962C8B-B14F-4D97-AF65-F5344CB8AC3E}">
        <p14:creationId xmlns:p14="http://schemas.microsoft.com/office/powerpoint/2010/main" val="30251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116" y="1059446"/>
            <a:ext cx="3816160" cy="491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8"/>
          <p:cNvSpPr>
            <a:spLocks noChangeArrowheads="1"/>
          </p:cNvSpPr>
          <p:nvPr/>
        </p:nvSpPr>
        <p:spPr bwMode="auto">
          <a:xfrm>
            <a:off x="1436125" y="690854"/>
            <a:ext cx="409132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en-US" sz="2800" dirty="0">
                <a:solidFill>
                  <a:srgbClr val="2B4CA8"/>
                </a:solidFill>
                <a:latin typeface="Calibri" panose="020F0502020204030204" pitchFamily="34" charset="0"/>
              </a:rPr>
              <a:t>Create your Cornell note paper.</a:t>
            </a:r>
          </a:p>
          <a:p>
            <a:pPr eaLnBrk="1" hangingPunct="1">
              <a:spcBef>
                <a:spcPct val="0"/>
              </a:spcBef>
              <a:buFontTx/>
              <a:buAutoNum type="arabicPeriod"/>
            </a:pPr>
            <a:endParaRPr lang="en-US" altLang="en-US" sz="2800" dirty="0">
              <a:solidFill>
                <a:srgbClr val="2B4CA8"/>
              </a:solidFill>
              <a:latin typeface="Calibri" panose="020F0502020204030204" pitchFamily="34" charset="0"/>
            </a:endParaRPr>
          </a:p>
          <a:p>
            <a:pPr eaLnBrk="1" hangingPunct="1">
              <a:spcBef>
                <a:spcPct val="0"/>
              </a:spcBef>
              <a:buFontTx/>
              <a:buAutoNum type="arabicPeriod"/>
            </a:pPr>
            <a:r>
              <a:rPr lang="en-US" altLang="en-US" sz="2800" dirty="0">
                <a:solidFill>
                  <a:srgbClr val="2B4CA8"/>
                </a:solidFill>
                <a:latin typeface="Calibri" panose="020F0502020204030204" pitchFamily="34" charset="0"/>
              </a:rPr>
              <a:t>Write in the essential Question. 	</a:t>
            </a:r>
          </a:p>
        </p:txBody>
      </p:sp>
      <p:graphicFrame>
        <p:nvGraphicFramePr>
          <p:cNvPr id="6" name="Content Placeholder 5"/>
          <p:cNvGraphicFramePr>
            <a:graphicFrameLocks noGrp="1"/>
          </p:cNvGraphicFramePr>
          <p:nvPr>
            <p:extLst>
              <p:ext uri="{D42A27DB-BD31-4B8C-83A1-F6EECF244321}">
                <p14:modId xmlns:p14="http://schemas.microsoft.com/office/powerpoint/2010/main" val="3610992209"/>
              </p:ext>
            </p:extLst>
          </p:nvPr>
        </p:nvGraphicFramePr>
        <p:xfrm>
          <a:off x="1319046" y="3005959"/>
          <a:ext cx="6295698" cy="3184633"/>
        </p:xfrm>
        <a:graphic>
          <a:graphicData uri="http://schemas.openxmlformats.org/drawingml/2006/table">
            <a:tbl>
              <a:tblPr/>
              <a:tblGrid>
                <a:gridCol w="2098566">
                  <a:extLst>
                    <a:ext uri="{9D8B030D-6E8A-4147-A177-3AD203B41FA5}">
                      <a16:colId xmlns:a16="http://schemas.microsoft.com/office/drawing/2014/main" val="3005209095"/>
                    </a:ext>
                  </a:extLst>
                </a:gridCol>
                <a:gridCol w="2098566">
                  <a:extLst>
                    <a:ext uri="{9D8B030D-6E8A-4147-A177-3AD203B41FA5}">
                      <a16:colId xmlns:a16="http://schemas.microsoft.com/office/drawing/2014/main" val="1686599924"/>
                    </a:ext>
                  </a:extLst>
                </a:gridCol>
                <a:gridCol w="2098566">
                  <a:extLst>
                    <a:ext uri="{9D8B030D-6E8A-4147-A177-3AD203B41FA5}">
                      <a16:colId xmlns:a16="http://schemas.microsoft.com/office/drawing/2014/main" val="3242145289"/>
                    </a:ext>
                  </a:extLst>
                </a:gridCol>
              </a:tblGrid>
              <a:tr h="607431">
                <a:tc>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rPr>
                        <a:t>CORNELL NOTES</a:t>
                      </a:r>
                    </a:p>
                  </a:txBody>
                  <a:tcPr marL="51435" marR="51435" marT="25718" marB="2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TOPIC/OBJECTIVE:</a:t>
                      </a: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NAME:</a:t>
                      </a: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60627421"/>
                  </a:ext>
                </a:extLst>
              </a:tr>
              <a:tr h="607431">
                <a:tc rowSpan="2">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The Truman Domestic Policy</a:t>
                      </a: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CLASS/PERIOD:</a:t>
                      </a: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752504040"/>
                  </a:ext>
                </a:extLst>
              </a:tr>
              <a:tr h="607431">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DATE:</a:t>
                      </a: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546652694"/>
                  </a:ext>
                </a:extLst>
              </a:tr>
              <a:tr h="1362340">
                <a:tc gridSpan="3">
                  <a:txBody>
                    <a:bodyPr/>
                    <a:lstStyle>
                      <a:lvl1pPr>
                        <a:spcBef>
                          <a:spcPct val="20000"/>
                        </a:spcBef>
                        <a:buFont typeface="Arial" panose="020B0604020202020204" pitchFamily="34" charset="0"/>
                        <a:defRPr sz="28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defRPr sz="24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defRPr sz="20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defRPr>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defRPr>
                          <a:solidFill>
                            <a:schemeClr val="tx1"/>
                          </a:solidFill>
                          <a:latin typeface="Franklin Gothic Book" panose="020B05030201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Franklin Gothic Book" panose="020B05030201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ESSENTIAL QUESTION: How did life in America change following WWII?</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51435" marR="51435" marT="25718" marB="2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4741382"/>
                  </a:ext>
                </a:extLst>
              </a:tr>
            </a:tbl>
          </a:graphicData>
        </a:graphic>
      </p:graphicFrame>
    </p:spTree>
    <p:extLst>
      <p:ext uri="{BB962C8B-B14F-4D97-AF65-F5344CB8AC3E}">
        <p14:creationId xmlns:p14="http://schemas.microsoft.com/office/powerpoint/2010/main" val="29200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5" y="1012372"/>
            <a:ext cx="3876132" cy="3540580"/>
          </a:xfrm>
        </p:spPr>
        <p:txBody>
          <a:bodyPr>
            <a:normAutofit/>
          </a:bodyPr>
          <a:lstStyle/>
          <a:p>
            <a:pPr marL="0" indent="0">
              <a:buNone/>
            </a:pPr>
            <a:r>
              <a:rPr lang="en-US" sz="4400" dirty="0"/>
              <a:t>What is the U.S. government telling the American People?</a:t>
            </a:r>
          </a:p>
        </p:txBody>
      </p:sp>
      <p:pic>
        <p:nvPicPr>
          <p:cNvPr id="5" name="Picture 4"/>
          <p:cNvPicPr>
            <a:picLocks noChangeAspect="1"/>
          </p:cNvPicPr>
          <p:nvPr/>
        </p:nvPicPr>
        <p:blipFill>
          <a:blip r:embed="rId2"/>
          <a:stretch>
            <a:fillRect/>
          </a:stretch>
        </p:blipFill>
        <p:spPr>
          <a:xfrm>
            <a:off x="5278968" y="476467"/>
            <a:ext cx="4331757" cy="6145050"/>
          </a:xfrm>
          <a:prstGeom prst="rect">
            <a:avLst/>
          </a:prstGeom>
        </p:spPr>
      </p:pic>
    </p:spTree>
    <p:extLst>
      <p:ext uri="{BB962C8B-B14F-4D97-AF65-F5344CB8AC3E}">
        <p14:creationId xmlns:p14="http://schemas.microsoft.com/office/powerpoint/2010/main" val="26381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Forte" pitchFamily="66" charset="0"/>
              </a:rPr>
              <a:t>The Loyalty Program</a:t>
            </a:r>
            <a:endParaRPr lang="en-US"/>
          </a:p>
        </p:txBody>
      </p:sp>
      <p:sp>
        <p:nvSpPr>
          <p:cNvPr id="3" name="Content Placeholder 2"/>
          <p:cNvSpPr>
            <a:spLocks noGrp="1"/>
          </p:cNvSpPr>
          <p:nvPr>
            <p:ph idx="1"/>
          </p:nvPr>
        </p:nvSpPr>
        <p:spPr>
          <a:xfrm>
            <a:off x="268013" y="1371601"/>
            <a:ext cx="7246883" cy="4754563"/>
          </a:xfrm>
        </p:spPr>
        <p:txBody>
          <a:bodyPr/>
          <a:lstStyle/>
          <a:p>
            <a:pPr eaLnBrk="1" hangingPunct="1"/>
            <a:r>
              <a:rPr lang="en-US" altLang="en-US" dirty="0"/>
              <a:t>During the late 1940s, fear of Communist spies created a climate of suspicion in the United States.</a:t>
            </a:r>
          </a:p>
          <a:p>
            <a:pPr eaLnBrk="1" hangingPunct="1"/>
            <a:r>
              <a:rPr lang="en-US" altLang="en-US" dirty="0"/>
              <a:t>Truman established a federal employee loyalty program in 1947, checking the backgrounds of all new and existing federal employees.</a:t>
            </a:r>
          </a:p>
          <a:p>
            <a:pPr eaLnBrk="1" hangingPunct="1"/>
            <a:r>
              <a:rPr lang="en-US" altLang="en-US" b="1" dirty="0"/>
              <a:t>Over 2,000 federal employees quit and 212 were fired.</a:t>
            </a:r>
          </a:p>
          <a:p>
            <a:pPr eaLnBrk="1" hangingPunct="1"/>
            <a:endParaRPr lang="en-US" dirty="0"/>
          </a:p>
        </p:txBody>
      </p:sp>
      <p:pic>
        <p:nvPicPr>
          <p:cNvPr id="4" name="Picture 7"/>
          <p:cNvPicPr>
            <a:picLocks noChangeAspect="1" noChangeArrowheads="1"/>
          </p:cNvPicPr>
          <p:nvPr/>
        </p:nvPicPr>
        <p:blipFill>
          <a:blip r:embed="rId2"/>
          <a:srcRect/>
          <a:stretch>
            <a:fillRect/>
          </a:stretch>
        </p:blipFill>
        <p:spPr bwMode="auto">
          <a:xfrm>
            <a:off x="7963775" y="3510456"/>
            <a:ext cx="3568700" cy="2855913"/>
          </a:xfrm>
          <a:prstGeom prst="rect">
            <a:avLst/>
          </a:prstGeom>
          <a:noFill/>
          <a:ln w="9525">
            <a:noFill/>
            <a:miter lim="800000"/>
            <a:headEnd/>
            <a:tailEnd/>
          </a:ln>
        </p:spPr>
      </p:pic>
      <p:pic>
        <p:nvPicPr>
          <p:cNvPr id="5" name="Picture 4" descr="Harry"/>
          <p:cNvPicPr>
            <a:picLocks noChangeAspect="1" noChangeArrowheads="1"/>
          </p:cNvPicPr>
          <p:nvPr/>
        </p:nvPicPr>
        <p:blipFill>
          <a:blip r:embed="rId3"/>
          <a:srcRect/>
          <a:stretch>
            <a:fillRect/>
          </a:stretch>
        </p:blipFill>
        <p:spPr bwMode="auto">
          <a:xfrm>
            <a:off x="8941675" y="747111"/>
            <a:ext cx="2590800" cy="2590800"/>
          </a:xfrm>
          <a:prstGeom prst="rect">
            <a:avLst/>
          </a:prstGeom>
          <a:noFill/>
          <a:ln w="9525">
            <a:noFill/>
            <a:miter lim="800000"/>
            <a:headEnd/>
            <a:tailEnd/>
          </a:ln>
        </p:spPr>
      </p:pic>
    </p:spTree>
    <p:extLst>
      <p:ext uri="{BB962C8B-B14F-4D97-AF65-F5344CB8AC3E}">
        <p14:creationId xmlns:p14="http://schemas.microsoft.com/office/powerpoint/2010/main" val="261906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FD9A-A6AD-40FE-9130-35D038A4F56B}"/>
              </a:ext>
            </a:extLst>
          </p:cNvPr>
          <p:cNvSpPr>
            <a:spLocks noGrp="1"/>
          </p:cNvSpPr>
          <p:nvPr>
            <p:ph type="title"/>
          </p:nvPr>
        </p:nvSpPr>
        <p:spPr/>
        <p:txBody>
          <a:bodyPr/>
          <a:lstStyle/>
          <a:p>
            <a:r>
              <a:rPr lang="en-US" b="1" u="sng" dirty="0"/>
              <a:t>Bell Work 10/28</a:t>
            </a:r>
          </a:p>
        </p:txBody>
      </p:sp>
      <p:sp>
        <p:nvSpPr>
          <p:cNvPr id="4" name="Content Placeholder 3">
            <a:extLst>
              <a:ext uri="{FF2B5EF4-FFF2-40B4-BE49-F238E27FC236}">
                <a16:creationId xmlns:a16="http://schemas.microsoft.com/office/drawing/2014/main" id="{05FE422C-AC68-40AE-BAD7-A4F414F39098}"/>
              </a:ext>
            </a:extLst>
          </p:cNvPr>
          <p:cNvSpPr>
            <a:spLocks noGrp="1"/>
          </p:cNvSpPr>
          <p:nvPr>
            <p:ph idx="1"/>
          </p:nvPr>
        </p:nvSpPr>
        <p:spPr/>
        <p:txBody>
          <a:bodyPr>
            <a:normAutofit/>
          </a:bodyPr>
          <a:lstStyle/>
          <a:p>
            <a:r>
              <a:rPr lang="en-US" sz="4400" dirty="0"/>
              <a:t>Explain 2 things Truman did to ensure a strong economy after WWII</a:t>
            </a:r>
          </a:p>
        </p:txBody>
      </p:sp>
    </p:spTree>
    <p:extLst>
      <p:ext uri="{BB962C8B-B14F-4D97-AF65-F5344CB8AC3E}">
        <p14:creationId xmlns:p14="http://schemas.microsoft.com/office/powerpoint/2010/main" val="367171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pic>
        <p:nvPicPr>
          <p:cNvPr id="50178" name="Picture 2" descr="USAmccarthyism"/>
          <p:cNvPicPr>
            <a:picLocks noChangeAspect="1" noChangeArrowheads="1"/>
          </p:cNvPicPr>
          <p:nvPr/>
        </p:nvPicPr>
        <p:blipFill>
          <a:blip r:embed="rId2"/>
          <a:srcRect/>
          <a:stretch>
            <a:fillRect/>
          </a:stretch>
        </p:blipFill>
        <p:spPr bwMode="auto">
          <a:xfrm>
            <a:off x="3124200" y="0"/>
            <a:ext cx="5975350" cy="6858000"/>
          </a:xfrm>
          <a:prstGeom prst="rect">
            <a:avLst/>
          </a:prstGeom>
          <a:noFill/>
          <a:ln w="9525">
            <a:noFill/>
            <a:miter lim="800000"/>
            <a:headEnd/>
            <a:tailEnd/>
          </a:ln>
        </p:spPr>
      </p:pic>
    </p:spTree>
    <p:extLst>
      <p:ext uri="{BB962C8B-B14F-4D97-AF65-F5344CB8AC3E}">
        <p14:creationId xmlns:p14="http://schemas.microsoft.com/office/powerpoint/2010/main" val="271283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b="1">
                <a:latin typeface="Forte" pitchFamily="66" charset="0"/>
              </a:rPr>
              <a:t>HUAC</a:t>
            </a:r>
            <a:endParaRPr lang="en-US" b="1"/>
          </a:p>
        </p:txBody>
      </p:sp>
      <p:sp>
        <p:nvSpPr>
          <p:cNvPr id="3" name="Content Placeholder 2"/>
          <p:cNvSpPr>
            <a:spLocks noGrp="1"/>
          </p:cNvSpPr>
          <p:nvPr>
            <p:ph idx="1"/>
          </p:nvPr>
        </p:nvSpPr>
        <p:spPr>
          <a:xfrm>
            <a:off x="914400" y="1600200"/>
            <a:ext cx="5854262" cy="4876800"/>
          </a:xfrm>
        </p:spPr>
        <p:txBody>
          <a:bodyPr/>
          <a:lstStyle/>
          <a:p>
            <a:pPr eaLnBrk="1" hangingPunct="1"/>
            <a:r>
              <a:rPr lang="en-US" altLang="en-US" dirty="0"/>
              <a:t>1938 The House Un-American Activities Committee (HUAC)</a:t>
            </a:r>
          </a:p>
          <a:p>
            <a:pPr eaLnBrk="1" hangingPunct="1"/>
            <a:r>
              <a:rPr lang="en-US" dirty="0"/>
              <a:t>Formed to investigate “activities against America”</a:t>
            </a:r>
          </a:p>
          <a:p>
            <a:pPr marL="342900" lvl="1" indent="-342900" eaLnBrk="1" hangingPunct="1">
              <a:buFontTx/>
              <a:buChar char="•"/>
            </a:pPr>
            <a:r>
              <a:rPr lang="en-US" sz="3200" dirty="0"/>
              <a:t>Led by Richard Nixon (CA)</a:t>
            </a:r>
          </a:p>
          <a:p>
            <a:pPr eaLnBrk="1" hangingPunct="1"/>
            <a:endParaRPr lang="en-US" dirty="0"/>
          </a:p>
        </p:txBody>
      </p:sp>
      <p:pic>
        <p:nvPicPr>
          <p:cNvPr id="4" name="Picture 3"/>
          <p:cNvPicPr>
            <a:picLocks noChangeAspect="1" noChangeArrowheads="1"/>
          </p:cNvPicPr>
          <p:nvPr/>
        </p:nvPicPr>
        <p:blipFill>
          <a:blip r:embed="rId2"/>
          <a:srcRect/>
          <a:stretch>
            <a:fillRect/>
          </a:stretch>
        </p:blipFill>
        <p:spPr bwMode="auto">
          <a:xfrm>
            <a:off x="7044559" y="1417638"/>
            <a:ext cx="4204137" cy="4204137"/>
          </a:xfrm>
          <a:prstGeom prst="rect">
            <a:avLst/>
          </a:prstGeom>
          <a:noFill/>
          <a:ln w="9525">
            <a:noFill/>
            <a:miter lim="800000"/>
            <a:headEnd/>
            <a:tailEnd/>
          </a:ln>
        </p:spPr>
      </p:pic>
    </p:spTree>
    <p:extLst>
      <p:ext uri="{BB962C8B-B14F-4D97-AF65-F5344CB8AC3E}">
        <p14:creationId xmlns:p14="http://schemas.microsoft.com/office/powerpoint/2010/main" val="25885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6000">
                <a:latin typeface="Forte" pitchFamily="66" charset="0"/>
              </a:rPr>
              <a:t>HUAC</a:t>
            </a:r>
          </a:p>
        </p:txBody>
      </p:sp>
      <p:sp>
        <p:nvSpPr>
          <p:cNvPr id="51203" name="Rectangle 3"/>
          <p:cNvSpPr>
            <a:spLocks noGrp="1" noChangeArrowheads="1"/>
          </p:cNvSpPr>
          <p:nvPr>
            <p:ph type="body" sz="half" idx="1"/>
          </p:nvPr>
        </p:nvSpPr>
        <p:spPr>
          <a:xfrm>
            <a:off x="4614042" y="1368972"/>
            <a:ext cx="7115503" cy="5257800"/>
          </a:xfrm>
        </p:spPr>
        <p:txBody>
          <a:bodyPr/>
          <a:lstStyle/>
          <a:p>
            <a:pPr eaLnBrk="1" hangingPunct="1"/>
            <a:r>
              <a:rPr lang="en-US" altLang="en-US" sz="3200" dirty="0"/>
              <a:t>The </a:t>
            </a:r>
            <a:r>
              <a:rPr lang="en-US" altLang="en-US" sz="3200" b="1" dirty="0"/>
              <a:t>House Un-American Activities Committee (HUAC) </a:t>
            </a:r>
            <a:r>
              <a:rPr lang="en-US" altLang="en-US" sz="3200" dirty="0"/>
              <a:t>began investigating Hollywood personalities who, the committee claimed, had Communist leanings.</a:t>
            </a:r>
          </a:p>
          <a:p>
            <a:pPr eaLnBrk="1" hangingPunct="1"/>
            <a:r>
              <a:rPr lang="en-US" sz="3200" dirty="0"/>
              <a:t>The committee also believed that actors and writers were putting subliminal pro-Communist ideas in their films</a:t>
            </a:r>
          </a:p>
        </p:txBody>
      </p:sp>
      <p:pic>
        <p:nvPicPr>
          <p:cNvPr id="51205" name="Picture 5" descr="jhredchannels"/>
          <p:cNvPicPr>
            <a:picLocks noChangeAspect="1" noChangeArrowheads="1"/>
          </p:cNvPicPr>
          <p:nvPr/>
        </p:nvPicPr>
        <p:blipFill>
          <a:blip r:embed="rId2"/>
          <a:srcRect/>
          <a:stretch>
            <a:fillRect/>
          </a:stretch>
        </p:blipFill>
        <p:spPr bwMode="auto">
          <a:xfrm>
            <a:off x="541284" y="1085193"/>
            <a:ext cx="3719513" cy="5410200"/>
          </a:xfrm>
          <a:prstGeom prst="rect">
            <a:avLst/>
          </a:prstGeom>
          <a:noFill/>
          <a:ln w="9525">
            <a:noFill/>
            <a:miter lim="800000"/>
            <a:headEnd/>
            <a:tailEnd/>
          </a:ln>
        </p:spPr>
      </p:pic>
    </p:spTree>
    <p:extLst>
      <p:ext uri="{BB962C8B-B14F-4D97-AF65-F5344CB8AC3E}">
        <p14:creationId xmlns:p14="http://schemas.microsoft.com/office/powerpoint/2010/main" val="29243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524000" y="0"/>
            <a:ext cx="5181600" cy="1371600"/>
          </a:xfrm>
        </p:spPr>
        <p:txBody>
          <a:bodyPr/>
          <a:lstStyle/>
          <a:p>
            <a:pPr marL="0" indent="0" algn="ctr">
              <a:buNone/>
            </a:pPr>
            <a:r>
              <a:rPr lang="en-US" sz="4800" dirty="0">
                <a:latin typeface="Forte" pitchFamily="66" charset="0"/>
              </a:rPr>
              <a:t>The Hollywood 10</a:t>
            </a:r>
            <a:endParaRPr lang="en-US" altLang="en-US" sz="4800" dirty="0"/>
          </a:p>
        </p:txBody>
      </p:sp>
      <p:sp>
        <p:nvSpPr>
          <p:cNvPr id="11273" name="Text Box 9"/>
          <p:cNvSpPr txBox="1">
            <a:spLocks noChangeArrowheads="1"/>
          </p:cNvSpPr>
          <p:nvPr/>
        </p:nvSpPr>
        <p:spPr bwMode="auto">
          <a:xfrm>
            <a:off x="4472153" y="2540768"/>
            <a:ext cx="69473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400" dirty="0">
                <a:solidFill>
                  <a:srgbClr val="000000"/>
                </a:solidFill>
                <a:latin typeface="Arial" charset="0"/>
              </a:rPr>
              <a:t>-</a:t>
            </a:r>
            <a:r>
              <a:rPr lang="en-US" altLang="en-US" sz="2800" dirty="0">
                <a:solidFill>
                  <a:srgbClr val="000000"/>
                </a:solidFill>
                <a:latin typeface="Arial" charset="0"/>
              </a:rPr>
              <a:t>Ten Hollywood directors and writers refused to appear before the committee. </a:t>
            </a:r>
          </a:p>
          <a:p>
            <a:pPr defTabSz="914400" fontAlgn="base">
              <a:spcBef>
                <a:spcPct val="50000"/>
              </a:spcBef>
              <a:spcAft>
                <a:spcPct val="0"/>
              </a:spcAft>
            </a:pPr>
            <a:r>
              <a:rPr lang="en-US" altLang="en-US" sz="2800" dirty="0">
                <a:solidFill>
                  <a:srgbClr val="000000"/>
                </a:solidFill>
                <a:latin typeface="Arial" charset="0"/>
              </a:rPr>
              <a:t>They were convicted of contempt. Their appeals of course were denied.</a:t>
            </a:r>
          </a:p>
          <a:p>
            <a:pPr defTabSz="914400" fontAlgn="base">
              <a:spcBef>
                <a:spcPct val="50000"/>
              </a:spcBef>
              <a:spcAft>
                <a:spcPct val="0"/>
              </a:spcAft>
            </a:pPr>
            <a:r>
              <a:rPr lang="en-US" altLang="en-US" sz="2800" dirty="0">
                <a:solidFill>
                  <a:srgbClr val="000000"/>
                </a:solidFill>
                <a:latin typeface="Arial" charset="0"/>
              </a:rPr>
              <a:t>All served prison terms of up to one year. </a:t>
            </a:r>
          </a:p>
        </p:txBody>
      </p:sp>
      <p:pic>
        <p:nvPicPr>
          <p:cNvPr id="7" name="Picture 4"/>
          <p:cNvPicPr>
            <a:picLocks noChangeAspect="1" noChangeArrowheads="1"/>
          </p:cNvPicPr>
          <p:nvPr/>
        </p:nvPicPr>
        <p:blipFill>
          <a:blip r:embed="rId2"/>
          <a:srcRect/>
          <a:stretch>
            <a:fillRect/>
          </a:stretch>
        </p:blipFill>
        <p:spPr bwMode="auto">
          <a:xfrm>
            <a:off x="641132" y="1208689"/>
            <a:ext cx="3726553" cy="4892566"/>
          </a:xfrm>
          <a:prstGeom prst="rect">
            <a:avLst/>
          </a:prstGeom>
          <a:noFill/>
          <a:ln w="9525">
            <a:noFill/>
            <a:miter lim="800000"/>
            <a:headEnd/>
            <a:tailEnd/>
          </a:ln>
        </p:spPr>
      </p:pic>
      <p:pic>
        <p:nvPicPr>
          <p:cNvPr id="8" name="Picture 2" descr="http://www.frugal-cafe.com/public_html/frugal-blog/frugal-cafe-blogzone/wp-content/uploads/2009/08/hollywood-10-blacklist.jpg"/>
          <p:cNvPicPr>
            <a:picLocks noChangeAspect="1" noChangeArrowheads="1"/>
          </p:cNvPicPr>
          <p:nvPr/>
        </p:nvPicPr>
        <p:blipFill>
          <a:blip r:embed="rId3"/>
          <a:srcRect/>
          <a:stretch>
            <a:fillRect/>
          </a:stretch>
        </p:blipFill>
        <p:spPr bwMode="auto">
          <a:xfrm>
            <a:off x="8450316" y="128824"/>
            <a:ext cx="3083473" cy="2411944"/>
          </a:xfrm>
          <a:prstGeom prst="rect">
            <a:avLst/>
          </a:prstGeom>
          <a:noFill/>
          <a:ln w="9525">
            <a:noFill/>
            <a:miter lim="800000"/>
            <a:headEnd/>
            <a:tailEnd/>
          </a:ln>
        </p:spPr>
      </p:pic>
    </p:spTree>
    <p:extLst>
      <p:ext uri="{BB962C8B-B14F-4D97-AF65-F5344CB8AC3E}">
        <p14:creationId xmlns:p14="http://schemas.microsoft.com/office/powerpoint/2010/main" val="10693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xit" presetSubtype="0" decel="100000" fill="hold" nodeType="clickEffect">
                                  <p:stCondLst>
                                    <p:cond delay="0"/>
                                  </p:stCondLst>
                                  <p:childTnLst>
                                    <p:anim calcmode="lin" valueType="num">
                                      <p:cBhvr>
                                        <p:cTn id="11" dur="1000"/>
                                        <p:tgtEl>
                                          <p:spTgt spid="7"/>
                                        </p:tgtEl>
                                        <p:attrNameLst>
                                          <p:attrName>ppt_w</p:attrName>
                                        </p:attrNameLst>
                                      </p:cBhvr>
                                      <p:tavLst>
                                        <p:tav tm="0">
                                          <p:val>
                                            <p:strVal val="ppt_w"/>
                                          </p:val>
                                        </p:tav>
                                        <p:tav tm="100000">
                                          <p:val>
                                            <p:strVal val="ppt_w*0.05"/>
                                          </p:val>
                                        </p:tav>
                                      </p:tavLst>
                                    </p:anim>
                                    <p:anim calcmode="lin" valueType="num">
                                      <p:cBhvr>
                                        <p:cTn id="12" dur="1000"/>
                                        <p:tgtEl>
                                          <p:spTgt spid="7"/>
                                        </p:tgtEl>
                                        <p:attrNameLst>
                                          <p:attrName>ppt_h</p:attrName>
                                        </p:attrNameLst>
                                      </p:cBhvr>
                                      <p:tavLst>
                                        <p:tav tm="0">
                                          <p:val>
                                            <p:strVal val="ppt_h"/>
                                          </p:val>
                                        </p:tav>
                                        <p:tav tm="100000">
                                          <p:val>
                                            <p:strVal val="ppt_h"/>
                                          </p:val>
                                        </p:tav>
                                      </p:tavLst>
                                    </p:anim>
                                    <p:anim calcmode="lin" valueType="num">
                                      <p:cBhvr>
                                        <p:cTn id="13" dur="1000"/>
                                        <p:tgtEl>
                                          <p:spTgt spid="7"/>
                                        </p:tgtEl>
                                        <p:attrNameLst>
                                          <p:attrName>ppt_x</p:attrName>
                                        </p:attrNameLst>
                                      </p:cBhvr>
                                      <p:tavLst>
                                        <p:tav tm="0">
                                          <p:val>
                                            <p:strVal val="ppt_x"/>
                                          </p:val>
                                        </p:tav>
                                        <p:tav tm="100000">
                                          <p:val>
                                            <p:strVal val="ppt_x-.2"/>
                                          </p:val>
                                        </p:tav>
                                      </p:tavLst>
                                    </p:anim>
                                    <p:anim calcmode="lin" valueType="num">
                                      <p:cBhvr>
                                        <p:cTn id="14" dur="1000"/>
                                        <p:tgtEl>
                                          <p:spTgt spid="7"/>
                                        </p:tgtEl>
                                        <p:attrNameLst>
                                          <p:attrName>ppt_y</p:attrName>
                                        </p:attrNameLst>
                                      </p:cBhvr>
                                      <p:tavLst>
                                        <p:tav tm="0">
                                          <p:val>
                                            <p:strVal val="ppt_y"/>
                                          </p:val>
                                        </p:tav>
                                        <p:tav tm="100000">
                                          <p:val>
                                            <p:strVal val="ppt_y"/>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pic>
        <p:nvPicPr>
          <p:cNvPr id="4" name="Picture 5" descr="dis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1"/>
            <a:ext cx="5410200" cy="41181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79407" y="228601"/>
            <a:ext cx="3288080" cy="830997"/>
          </a:xfrm>
          <a:prstGeom prst="rect">
            <a:avLst/>
          </a:prstGeom>
        </p:spPr>
        <p:txBody>
          <a:bodyPr wrap="none">
            <a:spAutoFit/>
          </a:bodyPr>
          <a:lstStyle/>
          <a:p>
            <a:pPr defTabSz="914400" fontAlgn="base">
              <a:spcBef>
                <a:spcPct val="0"/>
              </a:spcBef>
              <a:spcAft>
                <a:spcPct val="0"/>
              </a:spcAft>
            </a:pPr>
            <a:r>
              <a:rPr lang="en-US" sz="4800" kern="0" dirty="0">
                <a:solidFill>
                  <a:srgbClr val="000000"/>
                </a:solidFill>
                <a:latin typeface="Forte" pitchFamily="66" charset="0"/>
              </a:rPr>
              <a:t>Hollywood</a:t>
            </a:r>
            <a:endParaRPr lang="en-US" dirty="0">
              <a:solidFill>
                <a:srgbClr val="000000"/>
              </a:solidFill>
              <a:latin typeface="Arial" charset="0"/>
            </a:endParaRPr>
          </a:p>
        </p:txBody>
      </p:sp>
      <p:sp>
        <p:nvSpPr>
          <p:cNvPr id="6" name="Text Box 8"/>
          <p:cNvSpPr txBox="1">
            <a:spLocks noChangeArrowheads="1"/>
          </p:cNvSpPr>
          <p:nvPr/>
        </p:nvSpPr>
        <p:spPr bwMode="auto">
          <a:xfrm>
            <a:off x="2438400" y="5257800"/>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400" dirty="0">
                <a:solidFill>
                  <a:srgbClr val="000000"/>
                </a:solidFill>
                <a:latin typeface="Arial" charset="0"/>
              </a:rPr>
              <a:t>-</a:t>
            </a:r>
            <a:r>
              <a:rPr lang="en-US" altLang="en-US" sz="3200" dirty="0">
                <a:solidFill>
                  <a:srgbClr val="000000"/>
                </a:solidFill>
                <a:latin typeface="Arial" charset="0"/>
              </a:rPr>
              <a:t>Even </a:t>
            </a:r>
            <a:r>
              <a:rPr lang="en-US" altLang="en-US" sz="3200" b="1" dirty="0">
                <a:solidFill>
                  <a:srgbClr val="000000"/>
                </a:solidFill>
                <a:latin typeface="Arial" charset="0"/>
              </a:rPr>
              <a:t>W. Disney </a:t>
            </a:r>
            <a:r>
              <a:rPr lang="en-US" altLang="en-US" sz="3200" dirty="0">
                <a:solidFill>
                  <a:srgbClr val="000000"/>
                </a:solidFill>
                <a:latin typeface="Arial" charset="0"/>
              </a:rPr>
              <a:t>had to appear before HUAC.</a:t>
            </a:r>
          </a:p>
        </p:txBody>
      </p:sp>
    </p:spTree>
    <p:extLst>
      <p:ext uri="{BB962C8B-B14F-4D97-AF65-F5344CB8AC3E}">
        <p14:creationId xmlns:p14="http://schemas.microsoft.com/office/powerpoint/2010/main" val="380840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atin typeface="Forte" pitchFamily="66" charset="0"/>
              </a:rPr>
              <a:t>The Hollywood Blacklist</a:t>
            </a:r>
            <a:endParaRPr lang="en-US"/>
          </a:p>
        </p:txBody>
      </p:sp>
      <p:sp>
        <p:nvSpPr>
          <p:cNvPr id="4" name="Text Placeholder 3"/>
          <p:cNvSpPr>
            <a:spLocks noGrp="1"/>
          </p:cNvSpPr>
          <p:nvPr>
            <p:ph type="body" sz="half" idx="2"/>
          </p:nvPr>
        </p:nvSpPr>
        <p:spPr>
          <a:xfrm>
            <a:off x="846083" y="1600201"/>
            <a:ext cx="6579476" cy="4525963"/>
          </a:xfrm>
        </p:spPr>
        <p:txBody>
          <a:bodyPr/>
          <a:lstStyle/>
          <a:p>
            <a:pPr eaLnBrk="1" hangingPunct="1"/>
            <a:r>
              <a:rPr lang="en-US" altLang="en-US" sz="2800" dirty="0"/>
              <a:t>Hollywood studios compiled a </a:t>
            </a:r>
            <a:r>
              <a:rPr lang="en-US" altLang="en-US" sz="2800" b="1" dirty="0"/>
              <a:t>blacklist</a:t>
            </a:r>
            <a:r>
              <a:rPr lang="en-US" altLang="en-US" sz="2800" dirty="0"/>
              <a:t>, a list circulated to employers naming persons who should not be hired. </a:t>
            </a:r>
          </a:p>
          <a:p>
            <a:pPr eaLnBrk="1" hangingPunct="1"/>
            <a:r>
              <a:rPr lang="en-US" altLang="en-US" sz="2800" b="1" dirty="0"/>
              <a:t>Blacklisted</a:t>
            </a:r>
            <a:r>
              <a:rPr lang="en-US" altLang="en-US" sz="2800" dirty="0"/>
              <a:t> individuals came from all sections of the industry and included anyone who seemed subversive.</a:t>
            </a:r>
          </a:p>
          <a:p>
            <a:pPr eaLnBrk="1" hangingPunct="1"/>
            <a:r>
              <a:rPr lang="en-US" altLang="en-US" sz="2800" dirty="0"/>
              <a:t>A </a:t>
            </a:r>
            <a:r>
              <a:rPr lang="en-US" altLang="en-US" sz="2800" b="1" dirty="0" err="1"/>
              <a:t>Graylist</a:t>
            </a:r>
            <a:r>
              <a:rPr lang="en-US" altLang="en-US" sz="2800" dirty="0"/>
              <a:t> was then created. </a:t>
            </a:r>
            <a:r>
              <a:rPr lang="en-US" altLang="en-US" sz="2800" dirty="0" err="1"/>
              <a:t>Graylisted</a:t>
            </a:r>
            <a:r>
              <a:rPr lang="en-US" altLang="en-US" sz="2800" dirty="0"/>
              <a:t> individuals were accused of associating with people on the blacklist.</a:t>
            </a:r>
          </a:p>
          <a:p>
            <a:pPr eaLnBrk="1" hangingPunct="1"/>
            <a:endParaRPr lang="en-US" sz="2800" dirty="0"/>
          </a:p>
        </p:txBody>
      </p:sp>
      <p:pic>
        <p:nvPicPr>
          <p:cNvPr id="54276" name="Picture 2" descr="http://www.writing.upenn.edu/~afilreis/50s/blacklist.gif"/>
          <p:cNvPicPr>
            <a:picLocks noChangeAspect="1" noChangeArrowheads="1"/>
          </p:cNvPicPr>
          <p:nvPr/>
        </p:nvPicPr>
        <p:blipFill>
          <a:blip r:embed="rId2"/>
          <a:srcRect/>
          <a:stretch>
            <a:fillRect/>
          </a:stretch>
        </p:blipFill>
        <p:spPr bwMode="auto">
          <a:xfrm>
            <a:off x="7985234" y="1093077"/>
            <a:ext cx="3733800" cy="5426075"/>
          </a:xfrm>
          <a:prstGeom prst="rect">
            <a:avLst/>
          </a:prstGeom>
          <a:noFill/>
          <a:ln w="9525">
            <a:noFill/>
            <a:miter lim="800000"/>
            <a:headEnd/>
            <a:tailEnd/>
          </a:ln>
        </p:spPr>
      </p:pic>
    </p:spTree>
    <p:extLst>
      <p:ext uri="{BB962C8B-B14F-4D97-AF65-F5344CB8AC3E}">
        <p14:creationId xmlns:p14="http://schemas.microsoft.com/office/powerpoint/2010/main" val="69200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5400" dirty="0">
                <a:latin typeface="Forte" pitchFamily="66" charset="0"/>
              </a:rPr>
              <a:t>notable people on blacklist:</a:t>
            </a:r>
          </a:p>
        </p:txBody>
      </p:sp>
      <p:sp>
        <p:nvSpPr>
          <p:cNvPr id="53251" name="Rectangle 3"/>
          <p:cNvSpPr>
            <a:spLocks noGrp="1" noChangeArrowheads="1"/>
          </p:cNvSpPr>
          <p:nvPr>
            <p:ph type="body" sz="half" idx="1"/>
          </p:nvPr>
        </p:nvSpPr>
        <p:spPr>
          <a:xfrm>
            <a:off x="399393" y="1311167"/>
            <a:ext cx="5384800" cy="4525963"/>
          </a:xfrm>
        </p:spPr>
        <p:txBody>
          <a:bodyPr/>
          <a:lstStyle/>
          <a:p>
            <a:pPr eaLnBrk="1" hangingPunct="1"/>
            <a:r>
              <a:rPr lang="en-US" dirty="0"/>
              <a:t>Orson Welles</a:t>
            </a:r>
          </a:p>
          <a:p>
            <a:pPr eaLnBrk="1" hangingPunct="1"/>
            <a:r>
              <a:rPr lang="en-US" dirty="0"/>
              <a:t>Charlie Chaplin</a:t>
            </a:r>
          </a:p>
          <a:p>
            <a:pPr eaLnBrk="1" hangingPunct="1"/>
            <a:r>
              <a:rPr lang="en-US" dirty="0"/>
              <a:t>W.E.B. DuBois</a:t>
            </a:r>
          </a:p>
          <a:p>
            <a:pPr eaLnBrk="1" hangingPunct="1"/>
            <a:r>
              <a:rPr lang="en-US" dirty="0"/>
              <a:t>Langston Hughes</a:t>
            </a:r>
          </a:p>
          <a:p>
            <a:pPr eaLnBrk="1" hangingPunct="1"/>
            <a:r>
              <a:rPr lang="en-US" dirty="0"/>
              <a:t>J. Robert Oppenheimer</a:t>
            </a:r>
          </a:p>
          <a:p>
            <a:pPr eaLnBrk="1" hangingPunct="1"/>
            <a:r>
              <a:rPr lang="en-US" dirty="0"/>
              <a:t>Lucille Ball</a:t>
            </a:r>
          </a:p>
          <a:p>
            <a:pPr eaLnBrk="1" hangingPunct="1"/>
            <a:r>
              <a:rPr lang="en-US" dirty="0"/>
              <a:t>Humphrey Bogart</a:t>
            </a:r>
          </a:p>
          <a:p>
            <a:pPr eaLnBrk="1" hangingPunct="1"/>
            <a:r>
              <a:rPr lang="en-US" dirty="0"/>
              <a:t>Burl Ives</a:t>
            </a:r>
          </a:p>
          <a:p>
            <a:pPr eaLnBrk="1" hangingPunct="1"/>
            <a:endParaRPr lang="en-US" dirty="0"/>
          </a:p>
        </p:txBody>
      </p:sp>
      <p:pic>
        <p:nvPicPr>
          <p:cNvPr id="53253" name="Picture 5" descr="Charlie_Chaplin"/>
          <p:cNvPicPr>
            <a:picLocks noChangeAspect="1" noChangeArrowheads="1"/>
          </p:cNvPicPr>
          <p:nvPr/>
        </p:nvPicPr>
        <p:blipFill>
          <a:blip r:embed="rId2"/>
          <a:srcRect/>
          <a:stretch>
            <a:fillRect/>
          </a:stretch>
        </p:blipFill>
        <p:spPr bwMode="auto">
          <a:xfrm>
            <a:off x="9495211" y="1176071"/>
            <a:ext cx="2496661" cy="3121572"/>
          </a:xfrm>
          <a:prstGeom prst="rect">
            <a:avLst/>
          </a:prstGeom>
          <a:noFill/>
          <a:ln w="9525">
            <a:noFill/>
            <a:miter lim="800000"/>
            <a:headEnd/>
            <a:tailEnd/>
          </a:ln>
        </p:spPr>
      </p:pic>
      <p:pic>
        <p:nvPicPr>
          <p:cNvPr id="53254" name="Picture 6" descr="lucille_ball"/>
          <p:cNvPicPr>
            <a:picLocks noChangeAspect="1" noChangeArrowheads="1"/>
          </p:cNvPicPr>
          <p:nvPr/>
        </p:nvPicPr>
        <p:blipFill>
          <a:blip r:embed="rId3"/>
          <a:srcRect/>
          <a:stretch>
            <a:fillRect/>
          </a:stretch>
        </p:blipFill>
        <p:spPr bwMode="auto">
          <a:xfrm>
            <a:off x="9436289" y="4068584"/>
            <a:ext cx="2215974" cy="2780342"/>
          </a:xfrm>
          <a:prstGeom prst="rect">
            <a:avLst/>
          </a:prstGeom>
          <a:noFill/>
          <a:ln w="9525">
            <a:noFill/>
            <a:miter lim="800000"/>
            <a:headEnd/>
            <a:tailEnd/>
          </a:ln>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322" y="1176071"/>
            <a:ext cx="2210566" cy="3536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rl i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263" y="4012569"/>
            <a:ext cx="3597713" cy="26982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orson wel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orson wel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730" y="1365545"/>
            <a:ext cx="3170952" cy="222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Reconversion</a:t>
            </a:r>
          </a:p>
        </p:txBody>
      </p:sp>
      <p:sp>
        <p:nvSpPr>
          <p:cNvPr id="48131" name="Rectangle 3"/>
          <p:cNvSpPr>
            <a:spLocks noGrp="1" noChangeArrowheads="1"/>
          </p:cNvSpPr>
          <p:nvPr>
            <p:ph idx="1"/>
          </p:nvPr>
        </p:nvSpPr>
        <p:spPr>
          <a:xfrm>
            <a:off x="7086600" y="1828801"/>
            <a:ext cx="3581400" cy="4525963"/>
          </a:xfrm>
        </p:spPr>
        <p:txBody>
          <a:bodyPr/>
          <a:lstStyle/>
          <a:p>
            <a:r>
              <a:rPr lang="en-US" altLang="en-US" dirty="0"/>
              <a:t>The social and economical transition from war time to peace time.</a:t>
            </a:r>
          </a:p>
        </p:txBody>
      </p:sp>
      <p:pic>
        <p:nvPicPr>
          <p:cNvPr id="48133" name="Picture 5" descr="pw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857" y="1523999"/>
            <a:ext cx="5785543" cy="438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60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04649" y="115614"/>
            <a:ext cx="4797972" cy="6858000"/>
          </a:xfrm>
        </p:spPr>
        <p:txBody>
          <a:bodyPr/>
          <a:lstStyle/>
          <a:p>
            <a:pPr>
              <a:lnSpc>
                <a:spcPct val="80000"/>
              </a:lnSpc>
            </a:pPr>
            <a:r>
              <a:rPr lang="en-US" altLang="en-US" sz="2400" b="1" dirty="0">
                <a:latin typeface="Times New Roman" panose="02020603050405020304" pitchFamily="18" charset="0"/>
              </a:rPr>
              <a:t>-April 1949-</a:t>
            </a:r>
          </a:p>
          <a:p>
            <a:pPr>
              <a:lnSpc>
                <a:spcPct val="80000"/>
              </a:lnSpc>
            </a:pPr>
            <a:r>
              <a:rPr lang="en-US" altLang="en-US" sz="2400" dirty="0">
                <a:latin typeface="Times New Roman" panose="02020603050405020304" pitchFamily="18" charset="0"/>
              </a:rPr>
              <a:t>During the postwar anti-communist campaign hundreds of elementary and high school teachers were investigated and lost their jobs, sometimes as a result of being named by proliferating "anti-subversive" groups and individuals. Some individuals compiled and circulated their own blacklists, which were accepted by frightened employers and casting directors who feared being blacklisted themselves if they sought facts and fair play. The motives of some self-serving or vindictive accusers were summed up by Herb Block in a phrase: </a:t>
            </a:r>
            <a:r>
              <a:rPr lang="en-US" altLang="en-US" sz="2400" b="1" dirty="0">
                <a:latin typeface="Times New Roman" panose="02020603050405020304" pitchFamily="18" charset="0"/>
              </a:rPr>
              <a:t>"If you can't crush the commies, you can crush a neighbor."</a:t>
            </a:r>
          </a:p>
        </p:txBody>
      </p:sp>
      <p:pic>
        <p:nvPicPr>
          <p:cNvPr id="14341" name="Picture 5" descr="s03399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26" y="0"/>
            <a:ext cx="4702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85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altLang="en-US">
                <a:latin typeface="Georgia" panose="02040502050405020303" pitchFamily="18" charset="0"/>
              </a:rPr>
              <a:t>Step 4 (10-2-2)</a:t>
            </a:r>
          </a:p>
        </p:txBody>
      </p:sp>
      <p:sp>
        <p:nvSpPr>
          <p:cNvPr id="27651" name="Rectangle 8"/>
          <p:cNvSpPr>
            <a:spLocks noChangeArrowheads="1"/>
          </p:cNvSpPr>
          <p:nvPr/>
        </p:nvSpPr>
        <p:spPr bwMode="auto">
          <a:xfrm>
            <a:off x="2855119" y="2513411"/>
            <a:ext cx="2700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85763" indent="-385763" defTabSz="685800">
              <a:spcBef>
                <a:spcPct val="0"/>
              </a:spcBef>
              <a:buFontTx/>
              <a:buAutoNum type="arabicPeriod" startAt="4"/>
            </a:pPr>
            <a:r>
              <a:rPr lang="en-US" altLang="en-US" dirty="0">
                <a:solidFill>
                  <a:srgbClr val="2B4CA8"/>
                </a:solidFill>
                <a:latin typeface="Calibri" panose="020F0502020204030204" pitchFamily="34" charset="0"/>
              </a:rPr>
              <a:t>Revise Notes</a:t>
            </a:r>
          </a:p>
          <a:p>
            <a:pPr marL="385763" indent="-385763" defTabSz="685800">
              <a:spcBef>
                <a:spcPct val="0"/>
              </a:spcBef>
              <a:buNone/>
            </a:pPr>
            <a:endParaRPr lang="en-US" altLang="en-US" dirty="0">
              <a:solidFill>
                <a:srgbClr val="2B4CA8"/>
              </a:solidFill>
              <a:latin typeface="Calibri" panose="020F0502020204030204" pitchFamily="34" charset="0"/>
            </a:endParaRPr>
          </a:p>
        </p:txBody>
      </p:sp>
      <p:pic>
        <p:nvPicPr>
          <p:cNvPr id="2765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332" y="935368"/>
            <a:ext cx="3485082" cy="449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47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a:grpSpLocks/>
          </p:cNvGrpSpPr>
          <p:nvPr/>
        </p:nvGrpSpPr>
        <p:grpSpPr bwMode="auto">
          <a:xfrm>
            <a:off x="4416029" y="1668067"/>
            <a:ext cx="23813" cy="28575"/>
            <a:chOff x="0" y="0"/>
            <a:chExt cx="51" cy="60"/>
          </a:xfrm>
          <a:solidFill>
            <a:schemeClr val="accent2"/>
          </a:solidFill>
        </p:grpSpPr>
        <p:sp>
          <p:nvSpPr>
            <p:cNvPr id="14" name="Freeform 15"/>
            <p:cNvSpPr>
              <a:spLocks/>
            </p:cNvSpPr>
            <p:nvPr/>
          </p:nvSpPr>
          <p:spPr bwMode="auto">
            <a:xfrm>
              <a:off x="15" y="15"/>
              <a:ext cx="21" cy="30"/>
            </a:xfrm>
            <a:custGeom>
              <a:avLst/>
              <a:gdLst>
                <a:gd name="T0" fmla="+- 0 29 15"/>
                <a:gd name="T1" fmla="*/ T0 w 21"/>
                <a:gd name="T2" fmla="+- 0 22 15"/>
                <a:gd name="T3" fmla="*/ 22 h 30"/>
                <a:gd name="T4" fmla="+- 0 30 15"/>
                <a:gd name="T5" fmla="*/ T4 w 21"/>
                <a:gd name="T6" fmla="+- 0 28 15"/>
                <a:gd name="T7" fmla="*/ 28 h 30"/>
                <a:gd name="T8" fmla="+- 0 29 15"/>
                <a:gd name="T9" fmla="*/ T8 w 21"/>
                <a:gd name="T10" fmla="+- 0 37 15"/>
                <a:gd name="T11" fmla="*/ 37 h 30"/>
                <a:gd name="T12" fmla="+- 0 28 15"/>
                <a:gd name="T13" fmla="*/ T12 w 21"/>
                <a:gd name="T14" fmla="+- 0 42 15"/>
                <a:gd name="T15" fmla="*/ 42 h 30"/>
                <a:gd name="T16" fmla="+- 0 24 15"/>
                <a:gd name="T17" fmla="*/ T16 w 21"/>
                <a:gd name="T18" fmla="+- 0 45 15"/>
                <a:gd name="T19" fmla="*/ 45 h 30"/>
                <a:gd name="T20" fmla="+- 0 20 15"/>
                <a:gd name="T21" fmla="*/ T20 w 21"/>
                <a:gd name="T22" fmla="+- 0 45 15"/>
                <a:gd name="T23" fmla="*/ 45 h 30"/>
                <a:gd name="T24" fmla="+- 0 17 15"/>
                <a:gd name="T25" fmla="*/ T24 w 21"/>
                <a:gd name="T26" fmla="+- 0 42 15"/>
                <a:gd name="T27" fmla="*/ 42 h 30"/>
                <a:gd name="T28" fmla="+- 0 15 15"/>
                <a:gd name="T29" fmla="*/ T28 w 21"/>
                <a:gd name="T30" fmla="+- 0 31 15"/>
                <a:gd name="T31" fmla="*/ 31 h 30"/>
                <a:gd name="T32" fmla="+- 0 17 15"/>
                <a:gd name="T33" fmla="*/ T32 w 21"/>
                <a:gd name="T34" fmla="+- 0 21 15"/>
                <a:gd name="T35" fmla="*/ 21 h 30"/>
                <a:gd name="T36" fmla="+- 0 23 15"/>
                <a:gd name="T37" fmla="*/ T36 w 21"/>
                <a:gd name="T38" fmla="+- 0 15 15"/>
                <a:gd name="T39" fmla="*/ 15 h 30"/>
                <a:gd name="T40" fmla="+- 0 35 15"/>
                <a:gd name="T41" fmla="*/ T40 w 21"/>
                <a:gd name="T42" fmla="+- 0 16 15"/>
                <a:gd name="T43" fmla="*/ 16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0">
                  <a:moveTo>
                    <a:pt x="14" y="7"/>
                  </a:moveTo>
                  <a:lnTo>
                    <a:pt x="15" y="13"/>
                  </a:lnTo>
                  <a:lnTo>
                    <a:pt x="14" y="22"/>
                  </a:lnTo>
                  <a:lnTo>
                    <a:pt x="13" y="27"/>
                  </a:lnTo>
                  <a:lnTo>
                    <a:pt x="9" y="30"/>
                  </a:lnTo>
                  <a:lnTo>
                    <a:pt x="5" y="30"/>
                  </a:lnTo>
                  <a:lnTo>
                    <a:pt x="2" y="27"/>
                  </a:lnTo>
                  <a:lnTo>
                    <a:pt x="0" y="16"/>
                  </a:lnTo>
                  <a:lnTo>
                    <a:pt x="2" y="6"/>
                  </a:lnTo>
                  <a:lnTo>
                    <a:pt x="8" y="0"/>
                  </a:lnTo>
                  <a:lnTo>
                    <a:pt x="20" y="1"/>
                  </a:lnTo>
                </a:path>
              </a:pathLst>
            </a:custGeom>
            <a:grpFill/>
            <a:ln w="19050">
              <a:solidFill>
                <a:srgbClr val="0067AC"/>
              </a:solidFill>
              <a:round/>
              <a:headEnd/>
              <a:tailEnd/>
            </a:ln>
          </p:spPr>
          <p:txBody>
            <a:bodyPr/>
            <a:lstStyle/>
            <a:p>
              <a:pPr defTabSz="685800">
                <a:defRPr/>
              </a:pPr>
              <a:endParaRPr lang="en-US" sz="1350">
                <a:solidFill>
                  <a:prstClr val="black"/>
                </a:solidFill>
                <a:latin typeface="Calibri" panose="020F0502020204030204"/>
              </a:endParaRPr>
            </a:p>
          </p:txBody>
        </p:sp>
      </p:grpSp>
      <p:graphicFrame>
        <p:nvGraphicFramePr>
          <p:cNvPr id="3" name="Table 2"/>
          <p:cNvGraphicFramePr>
            <a:graphicFrameLocks noGrp="1"/>
          </p:cNvGraphicFramePr>
          <p:nvPr/>
        </p:nvGraphicFramePr>
        <p:xfrm>
          <a:off x="2559268" y="441435"/>
          <a:ext cx="7015655" cy="5980385"/>
        </p:xfrm>
        <a:graphic>
          <a:graphicData uri="http://schemas.openxmlformats.org/drawingml/2006/table">
            <a:tbl>
              <a:tblPr firstRow="1" bandRow="1">
                <a:tableStyleId>{5C22544A-7EE6-4342-B048-85BDC9FD1C3A}</a:tableStyleId>
              </a:tblPr>
              <a:tblGrid>
                <a:gridCol w="2293579">
                  <a:extLst>
                    <a:ext uri="{9D8B030D-6E8A-4147-A177-3AD203B41FA5}">
                      <a16:colId xmlns:a16="http://schemas.microsoft.com/office/drawing/2014/main" val="1019898878"/>
                    </a:ext>
                  </a:extLst>
                </a:gridCol>
                <a:gridCol w="4722076">
                  <a:extLst>
                    <a:ext uri="{9D8B030D-6E8A-4147-A177-3AD203B41FA5}">
                      <a16:colId xmlns:a16="http://schemas.microsoft.com/office/drawing/2014/main" val="336505379"/>
                    </a:ext>
                  </a:extLst>
                </a:gridCol>
              </a:tblGrid>
              <a:tr h="596216">
                <a:tc>
                  <a:txBody>
                    <a:bodyPr/>
                    <a:lstStyle/>
                    <a:p>
                      <a:pPr algn="ctr"/>
                      <a:r>
                        <a:rPr lang="en-US" sz="1800" dirty="0">
                          <a:solidFill>
                            <a:schemeClr val="tx1"/>
                          </a:solidFill>
                        </a:rPr>
                        <a:t>Symbol</a:t>
                      </a:r>
                    </a:p>
                  </a:txBody>
                  <a:tcPr marL="68583" marR="68583" marT="34288" marB="34288"/>
                </a:tc>
                <a:tc>
                  <a:txBody>
                    <a:bodyPr/>
                    <a:lstStyle/>
                    <a:p>
                      <a:pPr algn="ctr"/>
                      <a:r>
                        <a:rPr lang="en-US" sz="1800" dirty="0">
                          <a:solidFill>
                            <a:schemeClr val="tx1"/>
                          </a:solidFill>
                        </a:rPr>
                        <a:t>Revision</a:t>
                      </a:r>
                    </a:p>
                  </a:txBody>
                  <a:tcPr marL="68583" marR="68583" marT="34288" marB="34288"/>
                </a:tc>
                <a:extLst>
                  <a:ext uri="{0D108BD9-81ED-4DB2-BD59-A6C34878D82A}">
                    <a16:rowId xmlns:a16="http://schemas.microsoft.com/office/drawing/2014/main" val="437169306"/>
                  </a:ext>
                </a:extLst>
              </a:tr>
              <a:tr h="763974">
                <a:tc>
                  <a:txBody>
                    <a:bodyPr/>
                    <a:lstStyle/>
                    <a:p>
                      <a:pPr algn="ctr"/>
                      <a:r>
                        <a:rPr lang="en-US" sz="1800" dirty="0"/>
                        <a:t>1,2,3… or A,B,C…</a:t>
                      </a:r>
                    </a:p>
                  </a:txBody>
                  <a:tcPr marL="68583" marR="68583" marT="34288" marB="34288" anchor="ctr"/>
                </a:tc>
                <a:tc>
                  <a:txBody>
                    <a:bodyPr/>
                    <a:lstStyle/>
                    <a:p>
                      <a:r>
                        <a:rPr lang="en-US" sz="1800" dirty="0"/>
                        <a:t>1. Number the notes for</a:t>
                      </a:r>
                      <a:r>
                        <a:rPr lang="en-US" sz="1800" baseline="0" dirty="0"/>
                        <a:t> each new concept or main idea.</a:t>
                      </a:r>
                      <a:endParaRPr lang="en-US" sz="1800" dirty="0"/>
                    </a:p>
                  </a:txBody>
                  <a:tcPr marL="68583" marR="68583" marT="34288" marB="34288" anchor="ctr"/>
                </a:tc>
                <a:extLst>
                  <a:ext uri="{0D108BD9-81ED-4DB2-BD59-A6C34878D82A}">
                    <a16:rowId xmlns:a16="http://schemas.microsoft.com/office/drawing/2014/main" val="715165715"/>
                  </a:ext>
                </a:extLst>
              </a:tr>
              <a:tr h="596216">
                <a:tc>
                  <a:txBody>
                    <a:bodyPr/>
                    <a:lstStyle/>
                    <a:p>
                      <a:pPr algn="ctr"/>
                      <a:r>
                        <a:rPr lang="en-US" sz="1800" dirty="0"/>
                        <a:t>Key Word</a:t>
                      </a:r>
                    </a:p>
                  </a:txBody>
                  <a:tcPr marL="68583" marR="68583" marT="34288" marB="34288" anchor="ctr"/>
                </a:tc>
                <a:tc>
                  <a:txBody>
                    <a:bodyPr/>
                    <a:lstStyle/>
                    <a:p>
                      <a:r>
                        <a:rPr lang="en-US" sz="1800" dirty="0"/>
                        <a:t>2. Circle Vocabulary/Key</a:t>
                      </a:r>
                      <a:r>
                        <a:rPr lang="en-US" sz="1800" baseline="0" dirty="0"/>
                        <a:t> terms</a:t>
                      </a:r>
                      <a:endParaRPr lang="en-US" sz="1800" dirty="0"/>
                    </a:p>
                  </a:txBody>
                  <a:tcPr marL="68583" marR="68583" marT="34288" marB="34288" anchor="ctr"/>
                </a:tc>
                <a:extLst>
                  <a:ext uri="{0D108BD9-81ED-4DB2-BD59-A6C34878D82A}">
                    <a16:rowId xmlns:a16="http://schemas.microsoft.com/office/drawing/2014/main" val="3890914790"/>
                  </a:ext>
                </a:extLst>
              </a:tr>
              <a:tr h="596216">
                <a:tc>
                  <a:txBody>
                    <a:bodyPr/>
                    <a:lstStyle/>
                    <a:p>
                      <a:pPr algn="ctr"/>
                      <a:r>
                        <a:rPr lang="en-US" sz="1800" u="sng" dirty="0"/>
                        <a:t>Main Idea</a:t>
                      </a:r>
                    </a:p>
                  </a:txBody>
                  <a:tcPr marL="68583" marR="68583" marT="34288" marB="34288" anchor="ctr"/>
                </a:tc>
                <a:tc>
                  <a:txBody>
                    <a:bodyPr/>
                    <a:lstStyle/>
                    <a:p>
                      <a:r>
                        <a:rPr lang="en-US" sz="1800" dirty="0"/>
                        <a:t>3. Underline or highlight main ideas</a:t>
                      </a:r>
                    </a:p>
                  </a:txBody>
                  <a:tcPr marL="68583" marR="68583" marT="34288" marB="34288" anchor="ctr"/>
                </a:tc>
                <a:extLst>
                  <a:ext uri="{0D108BD9-81ED-4DB2-BD59-A6C34878D82A}">
                    <a16:rowId xmlns:a16="http://schemas.microsoft.com/office/drawing/2014/main" val="4163591140"/>
                  </a:ext>
                </a:extLst>
              </a:tr>
              <a:tr h="763974">
                <a:tc>
                  <a:txBody>
                    <a:bodyPr/>
                    <a:lstStyle/>
                    <a:p>
                      <a:pPr algn="ctr"/>
                      <a:r>
                        <a:rPr lang="en-US" sz="3600" dirty="0"/>
                        <a:t>^</a:t>
                      </a:r>
                    </a:p>
                  </a:txBody>
                  <a:tcPr marL="68583" marR="68583" marT="34288" marB="34288" anchor="ctr"/>
                </a:tc>
                <a:tc>
                  <a:txBody>
                    <a:bodyPr/>
                    <a:lstStyle/>
                    <a:p>
                      <a:r>
                        <a:rPr lang="en-US" sz="1800" dirty="0"/>
                        <a:t>4. Fill in</a:t>
                      </a:r>
                      <a:r>
                        <a:rPr lang="en-US" sz="1800" baseline="0" dirty="0"/>
                        <a:t> gaps of missing info or reword.</a:t>
                      </a:r>
                      <a:endParaRPr lang="en-US" sz="1800" dirty="0"/>
                    </a:p>
                  </a:txBody>
                  <a:tcPr marL="68583" marR="68583" marT="34288" marB="34288" anchor="ctr"/>
                </a:tc>
                <a:extLst>
                  <a:ext uri="{0D108BD9-81ED-4DB2-BD59-A6C34878D82A}">
                    <a16:rowId xmlns:a16="http://schemas.microsoft.com/office/drawing/2014/main" val="2940378065"/>
                  </a:ext>
                </a:extLst>
              </a:tr>
              <a:tr h="596216">
                <a:tc>
                  <a:txBody>
                    <a:bodyPr/>
                    <a:lstStyle/>
                    <a:p>
                      <a:pPr algn="ctr"/>
                      <a:r>
                        <a:rPr lang="en-US" sz="1800" dirty="0"/>
                        <a:t>Unimportant</a:t>
                      </a:r>
                    </a:p>
                  </a:txBody>
                  <a:tcPr marL="68583" marR="68583" marT="34288" marB="34288" anchor="ctr"/>
                </a:tc>
                <a:tc>
                  <a:txBody>
                    <a:bodyPr/>
                    <a:lstStyle/>
                    <a:p>
                      <a:r>
                        <a:rPr lang="en-US" sz="1800" dirty="0"/>
                        <a:t>5.Cross</a:t>
                      </a:r>
                      <a:r>
                        <a:rPr lang="en-US" sz="1800" baseline="0" dirty="0"/>
                        <a:t> out unimportant info.</a:t>
                      </a:r>
                      <a:endParaRPr lang="en-US" sz="1800" dirty="0"/>
                    </a:p>
                  </a:txBody>
                  <a:tcPr marL="68583" marR="68583" marT="34288" marB="34288" anchor="ctr"/>
                </a:tc>
                <a:extLst>
                  <a:ext uri="{0D108BD9-81ED-4DB2-BD59-A6C34878D82A}">
                    <a16:rowId xmlns:a16="http://schemas.microsoft.com/office/drawing/2014/main" val="4199888996"/>
                  </a:ext>
                </a:extLst>
              </a:tr>
              <a:tr h="596216">
                <a:tc>
                  <a:txBody>
                    <a:bodyPr/>
                    <a:lstStyle/>
                    <a:p>
                      <a:pPr algn="ctr"/>
                      <a:r>
                        <a:rPr lang="en-US" sz="1800" dirty="0"/>
                        <a:t>?</a:t>
                      </a:r>
                    </a:p>
                  </a:txBody>
                  <a:tcPr marL="68583" marR="68583" marT="34288" marB="34288" anchor="ctr"/>
                </a:tc>
                <a:tc>
                  <a:txBody>
                    <a:bodyPr/>
                    <a:lstStyle/>
                    <a:p>
                      <a:r>
                        <a:rPr lang="en-US" sz="1800" dirty="0"/>
                        <a:t>6. Identify</a:t>
                      </a:r>
                      <a:r>
                        <a:rPr lang="en-US" sz="1800" baseline="0" dirty="0"/>
                        <a:t> points of confusion</a:t>
                      </a:r>
                      <a:endParaRPr lang="en-US" sz="1800" dirty="0"/>
                    </a:p>
                  </a:txBody>
                  <a:tcPr marL="68583" marR="68583" marT="34288" marB="34288" anchor="ctr"/>
                </a:tc>
                <a:extLst>
                  <a:ext uri="{0D108BD9-81ED-4DB2-BD59-A6C34878D82A}">
                    <a16:rowId xmlns:a16="http://schemas.microsoft.com/office/drawing/2014/main" val="2218168111"/>
                  </a:ext>
                </a:extLst>
              </a:tr>
              <a:tr h="707383">
                <a:tc>
                  <a:txBody>
                    <a:bodyPr/>
                    <a:lstStyle/>
                    <a:p>
                      <a:pPr algn="ctr"/>
                      <a:r>
                        <a:rPr lang="en-US" sz="3300" dirty="0"/>
                        <a:t>*</a:t>
                      </a:r>
                    </a:p>
                  </a:txBody>
                  <a:tcPr marL="68583" marR="68583" marT="34288" marB="34288" anchor="ctr"/>
                </a:tc>
                <a:tc>
                  <a:txBody>
                    <a:bodyPr/>
                    <a:lstStyle/>
                    <a:p>
                      <a:r>
                        <a:rPr lang="en-US" sz="1800" dirty="0"/>
                        <a:t>7. Identify</a:t>
                      </a:r>
                      <a:r>
                        <a:rPr lang="en-US" sz="1800" baseline="0" dirty="0"/>
                        <a:t> info to be used on a test</a:t>
                      </a:r>
                      <a:endParaRPr lang="en-US" sz="1800" dirty="0"/>
                    </a:p>
                  </a:txBody>
                  <a:tcPr marL="68583" marR="68583" marT="34288" marB="34288" anchor="ctr"/>
                </a:tc>
                <a:extLst>
                  <a:ext uri="{0D108BD9-81ED-4DB2-BD59-A6C34878D82A}">
                    <a16:rowId xmlns:a16="http://schemas.microsoft.com/office/drawing/2014/main" val="884050610"/>
                  </a:ext>
                </a:extLst>
              </a:tr>
              <a:tr h="763974">
                <a:tc>
                  <a:txBody>
                    <a:bodyPr/>
                    <a:lstStyle/>
                    <a:p>
                      <a:pPr algn="ctr"/>
                      <a:r>
                        <a:rPr lang="en-US" sz="1800" dirty="0"/>
                        <a:t>Visual/Symbol</a:t>
                      </a:r>
                    </a:p>
                  </a:txBody>
                  <a:tcPr marL="68583" marR="68583" marT="34288" marB="34288" anchor="ctr"/>
                </a:tc>
                <a:tc>
                  <a:txBody>
                    <a:bodyPr/>
                    <a:lstStyle/>
                    <a:p>
                      <a:r>
                        <a:rPr lang="en-US" sz="1800" dirty="0"/>
                        <a:t>Create</a:t>
                      </a:r>
                      <a:r>
                        <a:rPr lang="en-US" sz="1800" baseline="0" dirty="0"/>
                        <a:t> a visual symbol to represent information</a:t>
                      </a:r>
                      <a:endParaRPr lang="en-US" sz="1800" dirty="0"/>
                    </a:p>
                  </a:txBody>
                  <a:tcPr marL="68583" marR="68583" marT="34288" marB="34288" anchor="ctr"/>
                </a:tc>
                <a:extLst>
                  <a:ext uri="{0D108BD9-81ED-4DB2-BD59-A6C34878D82A}">
                    <a16:rowId xmlns:a16="http://schemas.microsoft.com/office/drawing/2014/main" val="2242393098"/>
                  </a:ext>
                </a:extLst>
              </a:tr>
            </a:tbl>
          </a:graphicData>
        </a:graphic>
      </p:graphicFrame>
      <p:sp>
        <p:nvSpPr>
          <p:cNvPr id="28707" name="Oval 3"/>
          <p:cNvSpPr>
            <a:spLocks noChangeArrowheads="1"/>
          </p:cNvSpPr>
          <p:nvPr/>
        </p:nvSpPr>
        <p:spPr bwMode="auto">
          <a:xfrm>
            <a:off x="2993807" y="1887634"/>
            <a:ext cx="1674019" cy="43219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a:spcBef>
                <a:spcPct val="0"/>
              </a:spcBef>
              <a:buNone/>
            </a:pPr>
            <a:endParaRPr lang="en-US" altLang="en-US" sz="3300">
              <a:solidFill>
                <a:srgbClr val="44546A"/>
              </a:solidFill>
              <a:latin typeface="Comic Sans MS" panose="030F0702030302020204" pitchFamily="66" charset="0"/>
            </a:endParaRPr>
          </a:p>
        </p:txBody>
      </p:sp>
      <p:cxnSp>
        <p:nvCxnSpPr>
          <p:cNvPr id="28708" name="Straight Connector 6"/>
          <p:cNvCxnSpPr>
            <a:cxnSpLocks noChangeShapeType="1"/>
          </p:cNvCxnSpPr>
          <p:nvPr/>
        </p:nvCxnSpPr>
        <p:spPr bwMode="auto">
          <a:xfrm>
            <a:off x="3074769" y="4116689"/>
            <a:ext cx="1512094" cy="0"/>
          </a:xfrm>
          <a:prstGeom prst="line">
            <a:avLst/>
          </a:prstGeom>
          <a:noFill/>
          <a:ln w="476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1417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5400">
                <a:latin typeface="Forte" pitchFamily="66" charset="0"/>
              </a:rPr>
              <a:t>The McCarran-Walter Act</a:t>
            </a:r>
          </a:p>
        </p:txBody>
      </p:sp>
      <p:sp>
        <p:nvSpPr>
          <p:cNvPr id="54275" name="Rectangle 3"/>
          <p:cNvSpPr>
            <a:spLocks noGrp="1" noChangeArrowheads="1"/>
          </p:cNvSpPr>
          <p:nvPr>
            <p:ph type="body" sz="half" idx="1"/>
          </p:nvPr>
        </p:nvSpPr>
        <p:spPr>
          <a:xfrm>
            <a:off x="241738" y="1219200"/>
            <a:ext cx="6936828" cy="5943600"/>
          </a:xfrm>
        </p:spPr>
        <p:txBody>
          <a:bodyPr/>
          <a:lstStyle/>
          <a:p>
            <a:pPr eaLnBrk="1" hangingPunct="1"/>
            <a:r>
              <a:rPr lang="en-US" altLang="en-US" sz="3200" dirty="0">
                <a:latin typeface="Times New Roman" panose="02020603050405020304" pitchFamily="18" charset="0"/>
                <a:cs typeface="Times New Roman" panose="02020603050405020304" pitchFamily="18" charset="0"/>
              </a:rPr>
              <a:t>Americans feared disloyal immigrants.</a:t>
            </a:r>
          </a:p>
          <a:p>
            <a:pPr eaLnBrk="1" hangingPunct="1"/>
            <a:r>
              <a:rPr lang="en-US" altLang="en-US" sz="3200" dirty="0">
                <a:latin typeface="Times New Roman" panose="02020603050405020304" pitchFamily="18" charset="0"/>
                <a:cs typeface="Times New Roman" panose="02020603050405020304" pitchFamily="18" charset="0"/>
              </a:rPr>
              <a:t>1952 McCarran-Walter Act reestablished the immigration quota system from 1924. Limited immigrants from Asia and Southern and Central Europe.</a:t>
            </a:r>
          </a:p>
          <a:p>
            <a:pPr eaLnBrk="1" hangingPunct="1"/>
            <a:r>
              <a:rPr lang="en-US" altLang="en-US" sz="3200" dirty="0">
                <a:latin typeface="Times New Roman" panose="02020603050405020304" pitchFamily="18" charset="0"/>
                <a:cs typeface="Times New Roman" panose="02020603050405020304" pitchFamily="18" charset="0"/>
              </a:rPr>
              <a:t>Truman Vetoed bill. He called the bill “</a:t>
            </a:r>
            <a:r>
              <a:rPr lang="en-US" altLang="en-US" sz="3200" b="1" dirty="0">
                <a:latin typeface="Times New Roman" panose="02020603050405020304" pitchFamily="18" charset="0"/>
                <a:cs typeface="Times New Roman" panose="02020603050405020304" pitchFamily="18" charset="0"/>
              </a:rPr>
              <a:t>the most racist bill he had ever seen.” </a:t>
            </a:r>
          </a:p>
          <a:p>
            <a:pPr eaLnBrk="1" hangingPunct="1"/>
            <a:r>
              <a:rPr lang="en-US" altLang="en-US" sz="3200" dirty="0">
                <a:latin typeface="Times New Roman" panose="02020603050405020304" pitchFamily="18" charset="0"/>
                <a:cs typeface="Times New Roman" panose="02020603050405020304" pitchFamily="18" charset="0"/>
              </a:rPr>
              <a:t>Congress passed it without him.</a:t>
            </a:r>
          </a:p>
          <a:p>
            <a:pPr eaLnBrk="1" hangingPunct="1"/>
            <a:endParaRPr lang="en-US" sz="3200" dirty="0"/>
          </a:p>
        </p:txBody>
      </p:sp>
      <p:pic>
        <p:nvPicPr>
          <p:cNvPr id="57348" name="Picture 4" descr="USAmcclaren"/>
          <p:cNvPicPr>
            <a:picLocks noChangeAspect="1" noChangeArrowheads="1"/>
          </p:cNvPicPr>
          <p:nvPr/>
        </p:nvPicPr>
        <p:blipFill>
          <a:blip r:embed="rId2"/>
          <a:srcRect/>
          <a:stretch>
            <a:fillRect/>
          </a:stretch>
        </p:blipFill>
        <p:spPr bwMode="auto">
          <a:xfrm>
            <a:off x="9083567" y="1177158"/>
            <a:ext cx="1571625" cy="2228850"/>
          </a:xfrm>
          <a:prstGeom prst="rect">
            <a:avLst/>
          </a:prstGeom>
          <a:noFill/>
          <a:ln w="9525">
            <a:noFill/>
            <a:miter lim="800000"/>
            <a:headEnd/>
            <a:tailEnd/>
          </a:ln>
        </p:spPr>
      </p:pic>
      <p:pic>
        <p:nvPicPr>
          <p:cNvPr id="57349" name="Picture 5" descr="USAwalterF"/>
          <p:cNvPicPr>
            <a:picLocks noChangeAspect="1" noChangeArrowheads="1"/>
          </p:cNvPicPr>
          <p:nvPr/>
        </p:nvPicPr>
        <p:blipFill>
          <a:blip r:embed="rId3"/>
          <a:srcRect/>
          <a:stretch>
            <a:fillRect/>
          </a:stretch>
        </p:blipFill>
        <p:spPr bwMode="auto">
          <a:xfrm>
            <a:off x="7511942" y="3329152"/>
            <a:ext cx="1571625" cy="2209800"/>
          </a:xfrm>
          <a:prstGeom prst="rect">
            <a:avLst/>
          </a:prstGeom>
          <a:noFill/>
          <a:ln w="9525">
            <a:noFill/>
            <a:miter lim="800000"/>
            <a:headEnd/>
            <a:tailEnd/>
          </a:ln>
        </p:spPr>
      </p:pic>
      <p:sp>
        <p:nvSpPr>
          <p:cNvPr id="57350" name="Text Box 6"/>
          <p:cNvSpPr txBox="1">
            <a:spLocks noChangeArrowheads="1"/>
          </p:cNvSpPr>
          <p:nvPr/>
        </p:nvSpPr>
        <p:spPr bwMode="auto">
          <a:xfrm>
            <a:off x="9196551" y="3459163"/>
            <a:ext cx="1600200" cy="366713"/>
          </a:xfrm>
          <a:prstGeom prst="rect">
            <a:avLst/>
          </a:prstGeom>
          <a:noFill/>
          <a:ln w="9525">
            <a:noFill/>
            <a:miter lim="800000"/>
            <a:headEnd/>
            <a:tailEnd/>
          </a:ln>
        </p:spPr>
        <p:txBody>
          <a:bodyPr>
            <a:spAutoFit/>
          </a:bodyPr>
          <a:lstStyle/>
          <a:p>
            <a:pPr defTabSz="914400" fontAlgn="base">
              <a:spcBef>
                <a:spcPct val="50000"/>
              </a:spcBef>
              <a:spcAft>
                <a:spcPct val="0"/>
              </a:spcAft>
            </a:pPr>
            <a:r>
              <a:rPr lang="en-US" dirty="0">
                <a:solidFill>
                  <a:srgbClr val="000000"/>
                </a:solidFill>
                <a:latin typeface="Arial" charset="0"/>
              </a:rPr>
              <a:t>Pat Warren</a:t>
            </a:r>
          </a:p>
        </p:txBody>
      </p:sp>
      <p:sp>
        <p:nvSpPr>
          <p:cNvPr id="57351" name="Text Box 7"/>
          <p:cNvSpPr txBox="1">
            <a:spLocks noChangeArrowheads="1"/>
          </p:cNvSpPr>
          <p:nvPr/>
        </p:nvSpPr>
        <p:spPr bwMode="auto">
          <a:xfrm>
            <a:off x="7386473" y="5646683"/>
            <a:ext cx="1828800" cy="366713"/>
          </a:xfrm>
          <a:prstGeom prst="rect">
            <a:avLst/>
          </a:prstGeom>
          <a:noFill/>
          <a:ln w="9525">
            <a:noFill/>
            <a:miter lim="800000"/>
            <a:headEnd/>
            <a:tailEnd/>
          </a:ln>
        </p:spPr>
        <p:txBody>
          <a:bodyPr>
            <a:spAutoFit/>
          </a:bodyPr>
          <a:lstStyle/>
          <a:p>
            <a:pPr defTabSz="914400" fontAlgn="base">
              <a:spcBef>
                <a:spcPct val="50000"/>
              </a:spcBef>
              <a:spcAft>
                <a:spcPct val="0"/>
              </a:spcAft>
            </a:pPr>
            <a:r>
              <a:rPr lang="en-US" dirty="0">
                <a:solidFill>
                  <a:srgbClr val="000000"/>
                </a:solidFill>
                <a:latin typeface="Arial" charset="0"/>
              </a:rPr>
              <a:t>Francis Walter</a:t>
            </a:r>
          </a:p>
        </p:txBody>
      </p:sp>
    </p:spTree>
    <p:extLst>
      <p:ext uri="{BB962C8B-B14F-4D97-AF65-F5344CB8AC3E}">
        <p14:creationId xmlns:p14="http://schemas.microsoft.com/office/powerpoint/2010/main" val="10062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FF3333"/>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0"/>
            <a:ext cx="8229600" cy="1143000"/>
          </a:xfrm>
        </p:spPr>
        <p:txBody>
          <a:bodyPr/>
          <a:lstStyle/>
          <a:p>
            <a:r>
              <a:rPr lang="en-US" altLang="en-US"/>
              <a:t>Witch Hunts</a:t>
            </a:r>
          </a:p>
        </p:txBody>
      </p:sp>
      <p:sp>
        <p:nvSpPr>
          <p:cNvPr id="11267" name="Rectangle 3"/>
          <p:cNvSpPr>
            <a:spLocks noGrp="1" noChangeArrowheads="1"/>
          </p:cNvSpPr>
          <p:nvPr>
            <p:ph type="body" idx="1"/>
          </p:nvPr>
        </p:nvSpPr>
        <p:spPr>
          <a:xfrm>
            <a:off x="1981200" y="4343400"/>
            <a:ext cx="8763000" cy="1828800"/>
          </a:xfrm>
        </p:spPr>
        <p:txBody>
          <a:bodyPr/>
          <a:lstStyle/>
          <a:p>
            <a:pPr>
              <a:lnSpc>
                <a:spcPct val="80000"/>
              </a:lnSpc>
            </a:pPr>
            <a:r>
              <a:rPr lang="en-US" altLang="en-US" sz="2400" b="1" dirty="0"/>
              <a:t>Joe McCarthy</a:t>
            </a:r>
          </a:p>
          <a:p>
            <a:pPr lvl="1">
              <a:lnSpc>
                <a:spcPct val="80000"/>
              </a:lnSpc>
            </a:pPr>
            <a:r>
              <a:rPr lang="en-US" altLang="en-US" sz="2400" dirty="0"/>
              <a:t>Republican senator from Wisconsin</a:t>
            </a:r>
          </a:p>
          <a:p>
            <a:pPr lvl="1">
              <a:lnSpc>
                <a:spcPct val="80000"/>
              </a:lnSpc>
            </a:pPr>
            <a:r>
              <a:rPr lang="en-US" altLang="en-US" sz="2400" dirty="0"/>
              <a:t>Felt he was unlikely to win reelection </a:t>
            </a:r>
          </a:p>
          <a:p>
            <a:pPr lvl="1">
              <a:lnSpc>
                <a:spcPct val="80000"/>
              </a:lnSpc>
            </a:pPr>
            <a:r>
              <a:rPr lang="en-US" altLang="en-US" sz="2400" dirty="0"/>
              <a:t>Decided to use fear of communism to boost his career </a:t>
            </a:r>
          </a:p>
        </p:txBody>
      </p:sp>
      <p:pic>
        <p:nvPicPr>
          <p:cNvPr id="11269" name="Picture 5"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71500"/>
            <a:ext cx="2660650" cy="31927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faculty.umb.edu/hannah_sevian/G660/TechPres/Fall2003/McCarthyism_files/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899" y="928723"/>
            <a:ext cx="3106202" cy="362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0"/>
            <a:ext cx="8229600" cy="1143000"/>
          </a:xfrm>
        </p:spPr>
        <p:txBody>
          <a:bodyPr/>
          <a:lstStyle/>
          <a:p>
            <a:pPr>
              <a:lnSpc>
                <a:spcPct val="80000"/>
              </a:lnSpc>
            </a:pPr>
            <a:r>
              <a:rPr lang="en-US" altLang="en-US" dirty="0"/>
              <a:t>McCarthyism </a:t>
            </a:r>
          </a:p>
        </p:txBody>
      </p:sp>
      <p:sp>
        <p:nvSpPr>
          <p:cNvPr id="11267" name="Rectangle 3"/>
          <p:cNvSpPr>
            <a:spLocks noGrp="1" noChangeArrowheads="1"/>
          </p:cNvSpPr>
          <p:nvPr>
            <p:ph type="body" idx="1"/>
          </p:nvPr>
        </p:nvSpPr>
        <p:spPr>
          <a:xfrm>
            <a:off x="378373" y="762000"/>
            <a:ext cx="5946228" cy="5486400"/>
          </a:xfrm>
        </p:spPr>
        <p:txBody>
          <a:bodyPr/>
          <a:lstStyle/>
          <a:p>
            <a:pPr lvl="1">
              <a:lnSpc>
                <a:spcPct val="80000"/>
              </a:lnSpc>
            </a:pPr>
            <a:r>
              <a:rPr lang="en-US" altLang="en-US" sz="2400" dirty="0"/>
              <a:t>McCarthy went on a rampage, announcing that the government was stuffed with ‘reds’</a:t>
            </a:r>
          </a:p>
          <a:p>
            <a:pPr lvl="1">
              <a:lnSpc>
                <a:spcPct val="80000"/>
              </a:lnSpc>
            </a:pPr>
            <a:r>
              <a:rPr lang="en-US" altLang="en-US" sz="2400" dirty="0"/>
              <a:t>Made claims that he had inside knowledge and proof (for example, he’d </a:t>
            </a:r>
            <a:r>
              <a:rPr lang="en-US" altLang="en-US" sz="2400" b="1" dirty="0"/>
              <a:t>say ‘I have a list of 205 people in the government who are members of the communist party’, </a:t>
            </a:r>
            <a:r>
              <a:rPr lang="en-US" altLang="en-US" sz="2400" dirty="0"/>
              <a:t>but then would refuse to produce the names. </a:t>
            </a:r>
          </a:p>
          <a:p>
            <a:pPr lvl="1">
              <a:lnSpc>
                <a:spcPct val="80000"/>
              </a:lnSpc>
            </a:pPr>
            <a:r>
              <a:rPr lang="en-US" altLang="en-US" sz="2400" dirty="0"/>
              <a:t>Senators, when speaking in the senate, are immune from the charge of </a:t>
            </a:r>
            <a:r>
              <a:rPr lang="en-US" altLang="en-US" sz="2400" b="1" u="sng" dirty="0"/>
              <a:t>slander</a:t>
            </a:r>
            <a:r>
              <a:rPr lang="en-US" altLang="en-US" sz="2400" dirty="0"/>
              <a:t> (knowingly telling lies to hurt another person’s reputation) </a:t>
            </a:r>
          </a:p>
        </p:txBody>
      </p:sp>
      <p:pic>
        <p:nvPicPr>
          <p:cNvPr id="2" name="Picture 1"/>
          <p:cNvPicPr>
            <a:picLocks noChangeAspect="1"/>
          </p:cNvPicPr>
          <p:nvPr/>
        </p:nvPicPr>
        <p:blipFill>
          <a:blip r:embed="rId2"/>
          <a:stretch>
            <a:fillRect/>
          </a:stretch>
        </p:blipFill>
        <p:spPr>
          <a:xfrm>
            <a:off x="6499098" y="1008994"/>
            <a:ext cx="3962400" cy="3012451"/>
          </a:xfrm>
          <a:prstGeom prst="rect">
            <a:avLst/>
          </a:prstGeom>
        </p:spPr>
      </p:pic>
      <p:pic>
        <p:nvPicPr>
          <p:cNvPr id="6" name="Picture 5"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904" y="137655"/>
            <a:ext cx="4207817" cy="662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4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63484" y="1322747"/>
            <a:ext cx="5623398" cy="4800600"/>
          </a:xfrm>
        </p:spPr>
        <p:txBody>
          <a:bodyPr/>
          <a:lstStyle/>
          <a:p>
            <a:pPr eaLnBrk="1" hangingPunct="1">
              <a:buClr>
                <a:srgbClr val="669900"/>
              </a:buClr>
            </a:pPr>
            <a:r>
              <a:rPr lang="en-US" dirty="0">
                <a:latin typeface="Footlight MT Light" pitchFamily="18" charset="0"/>
              </a:rPr>
              <a:t>McCarthy soon took on larger targets.  He went after:</a:t>
            </a:r>
          </a:p>
          <a:p>
            <a:pPr lvl="1" eaLnBrk="1" hangingPunct="1">
              <a:buClr>
                <a:srgbClr val="669900"/>
              </a:buClr>
            </a:pPr>
            <a:r>
              <a:rPr lang="en-US" b="1" dirty="0">
                <a:latin typeface="Footlight MT Light" pitchFamily="18" charset="0"/>
              </a:rPr>
              <a:t>Secretary of State George Marshall</a:t>
            </a:r>
          </a:p>
          <a:p>
            <a:pPr lvl="1" eaLnBrk="1" hangingPunct="1">
              <a:buClr>
                <a:srgbClr val="669900"/>
              </a:buClr>
            </a:pPr>
            <a:endParaRPr lang="en-US" dirty="0">
              <a:latin typeface="Footlight MT Light" pitchFamily="18" charset="0"/>
            </a:endParaRPr>
          </a:p>
          <a:p>
            <a:pPr lvl="1" eaLnBrk="1" hangingPunct="1">
              <a:buClr>
                <a:srgbClr val="669900"/>
              </a:buClr>
            </a:pPr>
            <a:r>
              <a:rPr lang="en-US" dirty="0">
                <a:latin typeface="Footlight MT Light" pitchFamily="18" charset="0"/>
              </a:rPr>
              <a:t>Senators feared him, worried that opposition to him would brand them as Communist sympathizers</a:t>
            </a:r>
            <a:r>
              <a:rPr lang="en-US" dirty="0">
                <a:solidFill>
                  <a:schemeClr val="bg1"/>
                </a:solidFill>
                <a:latin typeface="Footlight MT Light" pitchFamily="18" charset="0"/>
              </a:rPr>
              <a:t>.</a:t>
            </a:r>
            <a:r>
              <a:rPr lang="en-US" dirty="0">
                <a:latin typeface="Footlight MT Light" pitchFamily="18" charset="0"/>
              </a:rPr>
              <a:t>  </a:t>
            </a:r>
          </a:p>
        </p:txBody>
      </p:sp>
      <p:pic>
        <p:nvPicPr>
          <p:cNvPr id="33795" name="Picture 3" descr="George C. Marshall, instrumental in winning the war and helping Europe recover in the postwar period, had his reputation attacked by Senator McCarthy. (Image courtesy foreignaffairs.org)"/>
          <p:cNvPicPr>
            <a:picLocks noChangeAspect="1" noChangeArrowheads="1"/>
          </p:cNvPicPr>
          <p:nvPr/>
        </p:nvPicPr>
        <p:blipFill>
          <a:blip r:embed="rId2"/>
          <a:srcRect/>
          <a:stretch>
            <a:fillRect/>
          </a:stretch>
        </p:blipFill>
        <p:spPr bwMode="auto">
          <a:xfrm>
            <a:off x="7282218" y="1524000"/>
            <a:ext cx="3157182" cy="3977680"/>
          </a:xfrm>
          <a:prstGeom prst="rect">
            <a:avLst/>
          </a:prstGeom>
          <a:noFill/>
          <a:ln w="9525">
            <a:noFill/>
            <a:miter lim="800000"/>
            <a:headEnd/>
            <a:tailEnd/>
          </a:ln>
        </p:spPr>
      </p:pic>
      <p:sp>
        <p:nvSpPr>
          <p:cNvPr id="3" name="Rectangle 2"/>
          <p:cNvSpPr/>
          <p:nvPr/>
        </p:nvSpPr>
        <p:spPr>
          <a:xfrm>
            <a:off x="4470519" y="314667"/>
            <a:ext cx="3632726" cy="769441"/>
          </a:xfrm>
          <a:prstGeom prst="rect">
            <a:avLst/>
          </a:prstGeom>
        </p:spPr>
        <p:txBody>
          <a:bodyPr wrap="none">
            <a:spAutoFit/>
          </a:bodyPr>
          <a:lstStyle/>
          <a:p>
            <a:pPr defTabSz="914400">
              <a:defRPr/>
            </a:pPr>
            <a:r>
              <a:rPr lang="en-US" altLang="en-US" sz="4400" kern="0" dirty="0">
                <a:solidFill>
                  <a:srgbClr val="000000"/>
                </a:solidFill>
                <a:latin typeface="Arial"/>
              </a:rPr>
              <a:t>McCarthyism </a:t>
            </a:r>
            <a:endParaRPr lang="en-US" kern="0" dirty="0">
              <a:solidFill>
                <a:sysClr val="windowText" lastClr="000000"/>
              </a:solidFill>
              <a:latin typeface="Arial" charset="0"/>
            </a:endParaRPr>
          </a:p>
        </p:txBody>
      </p:sp>
    </p:spTree>
    <p:extLst>
      <p:ext uri="{BB962C8B-B14F-4D97-AF65-F5344CB8AC3E}">
        <p14:creationId xmlns:p14="http://schemas.microsoft.com/office/powerpoint/2010/main" val="8357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218090" y="956442"/>
            <a:ext cx="6629400" cy="5344510"/>
          </a:xfrm>
        </p:spPr>
        <p:txBody>
          <a:bodyPr/>
          <a:lstStyle/>
          <a:p>
            <a:pPr eaLnBrk="1" hangingPunct="1">
              <a:buClr>
                <a:srgbClr val="669900"/>
              </a:buClr>
            </a:pPr>
            <a:r>
              <a:rPr lang="en-US" dirty="0">
                <a:latin typeface="Footlight MT Light" pitchFamily="18" charset="0"/>
              </a:rPr>
              <a:t>In </a:t>
            </a:r>
            <a:r>
              <a:rPr lang="en-US" b="1" dirty="0">
                <a:latin typeface="Footlight MT Light" pitchFamily="18" charset="0"/>
              </a:rPr>
              <a:t>1954 </a:t>
            </a:r>
            <a:r>
              <a:rPr lang="en-US" dirty="0">
                <a:latin typeface="Footlight MT Light" pitchFamily="18" charset="0"/>
              </a:rPr>
              <a:t>McCarthy charged that the </a:t>
            </a:r>
            <a:r>
              <a:rPr lang="en-US" b="1" dirty="0">
                <a:latin typeface="Footlight MT Light" pitchFamily="18" charset="0"/>
              </a:rPr>
              <a:t>Army was full of Communists </a:t>
            </a:r>
            <a:r>
              <a:rPr lang="en-US" dirty="0">
                <a:latin typeface="Footlight MT Light" pitchFamily="18" charset="0"/>
              </a:rPr>
              <a:t>after one of his assistants was drafted.  </a:t>
            </a:r>
          </a:p>
          <a:p>
            <a:pPr lvl="1" eaLnBrk="1" hangingPunct="1">
              <a:buClr>
                <a:srgbClr val="669900"/>
              </a:buClr>
            </a:pPr>
            <a:r>
              <a:rPr lang="en-US" sz="3200" dirty="0">
                <a:latin typeface="Footlight MT Light" pitchFamily="18" charset="0"/>
              </a:rPr>
              <a:t>Army officials charged him w/ seeking special treatment for his aide.</a:t>
            </a:r>
          </a:p>
          <a:p>
            <a:pPr lvl="1" eaLnBrk="1" hangingPunct="1">
              <a:buClr>
                <a:srgbClr val="669900"/>
              </a:buClr>
            </a:pPr>
            <a:r>
              <a:rPr lang="en-US" sz="3200" dirty="0">
                <a:latin typeface="Footlight MT Light" pitchFamily="18" charset="0"/>
              </a:rPr>
              <a:t>The army then charged McCarthy for seeking special treatment.</a:t>
            </a:r>
          </a:p>
          <a:p>
            <a:pPr lvl="1" eaLnBrk="1" hangingPunct="1">
              <a:buClr>
                <a:srgbClr val="669900"/>
              </a:buClr>
            </a:pPr>
            <a:r>
              <a:rPr lang="en-US" sz="3200" dirty="0">
                <a:latin typeface="Footlight MT Light" pitchFamily="18" charset="0"/>
              </a:rPr>
              <a:t>A subcommittee voted to investigate.</a:t>
            </a:r>
          </a:p>
        </p:txBody>
      </p:sp>
      <p:pic>
        <p:nvPicPr>
          <p:cNvPr id="22530" name="Picture 2" descr="http://static.ddmcdn.com/gif/mccarthyism-2.jpg"/>
          <p:cNvPicPr>
            <a:picLocks noChangeAspect="1" noChangeArrowheads="1"/>
          </p:cNvPicPr>
          <p:nvPr/>
        </p:nvPicPr>
        <p:blipFill>
          <a:blip r:embed="rId2"/>
          <a:srcRect/>
          <a:stretch>
            <a:fillRect/>
          </a:stretch>
        </p:blipFill>
        <p:spPr bwMode="auto">
          <a:xfrm>
            <a:off x="6805216" y="446690"/>
            <a:ext cx="4498893" cy="3048000"/>
          </a:xfrm>
          <a:prstGeom prst="rect">
            <a:avLst/>
          </a:prstGeom>
          <a:noFill/>
          <a:ln w="9525">
            <a:noFill/>
            <a:miter lim="800000"/>
            <a:headEnd/>
            <a:tailEnd/>
          </a:ln>
        </p:spPr>
      </p:pic>
    </p:spTree>
    <p:extLst>
      <p:ext uri="{BB962C8B-B14F-4D97-AF65-F5344CB8AC3E}">
        <p14:creationId xmlns:p14="http://schemas.microsoft.com/office/powerpoint/2010/main" val="16828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008993" y="533401"/>
            <a:ext cx="7906407" cy="4732282"/>
          </a:xfrm>
        </p:spPr>
        <p:txBody>
          <a:bodyPr/>
          <a:lstStyle/>
          <a:p>
            <a:pPr eaLnBrk="1" hangingPunct="1">
              <a:buClr>
                <a:srgbClr val="669900"/>
              </a:buClr>
            </a:pPr>
            <a:r>
              <a:rPr lang="en-US" dirty="0">
                <a:latin typeface="Footlight MT Light" pitchFamily="18" charset="0"/>
              </a:rPr>
              <a:t>Televised broadcasts of the hearings were shown to Americans that way Americans could see McCarthy for what he was.  </a:t>
            </a:r>
          </a:p>
          <a:p>
            <a:pPr lvl="1" eaLnBrk="1" hangingPunct="1">
              <a:buClr>
                <a:srgbClr val="669900"/>
              </a:buClr>
            </a:pPr>
            <a:r>
              <a:rPr lang="en-US" sz="3200" dirty="0">
                <a:latin typeface="Footlight MT Light" pitchFamily="18" charset="0"/>
              </a:rPr>
              <a:t>Many Americans were horrified by his bullying</a:t>
            </a:r>
          </a:p>
          <a:p>
            <a:pPr lvl="1" eaLnBrk="1" hangingPunct="1">
              <a:buFontTx/>
              <a:buNone/>
            </a:pPr>
            <a:endParaRPr lang="en-US" sz="3200" dirty="0">
              <a:solidFill>
                <a:schemeClr val="bg1"/>
              </a:solidFill>
              <a:latin typeface="Footlight MT Light" pitchFamily="18" charset="0"/>
            </a:endParaRPr>
          </a:p>
        </p:txBody>
      </p:sp>
      <p:pic>
        <p:nvPicPr>
          <p:cNvPr id="69634" name="Picture 3" descr="eeis_02_img0831"/>
          <p:cNvPicPr>
            <a:picLocks noChangeAspect="1" noChangeArrowheads="1"/>
          </p:cNvPicPr>
          <p:nvPr/>
        </p:nvPicPr>
        <p:blipFill>
          <a:blip r:embed="rId2"/>
          <a:srcRect/>
          <a:stretch>
            <a:fillRect/>
          </a:stretch>
        </p:blipFill>
        <p:spPr bwMode="auto">
          <a:xfrm>
            <a:off x="2443656" y="3248025"/>
            <a:ext cx="4600575" cy="3609975"/>
          </a:xfrm>
          <a:prstGeom prst="rect">
            <a:avLst/>
          </a:prstGeom>
          <a:noFill/>
          <a:ln w="9525">
            <a:noFill/>
            <a:miter lim="800000"/>
            <a:headEnd/>
            <a:tailEnd/>
          </a:ln>
        </p:spPr>
      </p:pic>
      <p:pic>
        <p:nvPicPr>
          <p:cNvPr id="69635" name="Picture 4" descr="TV-02-june.gif (4680 bytes)"/>
          <p:cNvPicPr>
            <a:picLocks noChangeAspect="1" noChangeArrowheads="1" noCrop="1"/>
          </p:cNvPicPr>
          <p:nvPr/>
        </p:nvPicPr>
        <p:blipFill>
          <a:blip r:embed="rId3"/>
          <a:srcRect/>
          <a:stretch>
            <a:fillRect/>
          </a:stretch>
        </p:blipFill>
        <p:spPr bwMode="auto">
          <a:xfrm>
            <a:off x="8991599" y="457199"/>
            <a:ext cx="1949669" cy="1949669"/>
          </a:xfrm>
          <a:prstGeom prst="rect">
            <a:avLst/>
          </a:prstGeom>
          <a:noFill/>
          <a:ln w="9525">
            <a:noFill/>
            <a:miter lim="800000"/>
            <a:headEnd/>
            <a:tailEnd/>
          </a:ln>
        </p:spPr>
      </p:pic>
    </p:spTree>
    <p:extLst>
      <p:ext uri="{BB962C8B-B14F-4D97-AF65-F5344CB8AC3E}">
        <p14:creationId xmlns:p14="http://schemas.microsoft.com/office/powerpoint/2010/main" val="39583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5323490" y="509751"/>
            <a:ext cx="5764924" cy="5948855"/>
          </a:xfrm>
        </p:spPr>
        <p:txBody>
          <a:bodyPr/>
          <a:lstStyle/>
          <a:p>
            <a:pPr eaLnBrk="1" hangingPunct="1">
              <a:buClr>
                <a:srgbClr val="669900"/>
              </a:buClr>
              <a:buFont typeface="Footlight MT Light" pitchFamily="18" charset="0"/>
              <a:buChar char="→"/>
            </a:pPr>
            <a:r>
              <a:rPr lang="en-US" dirty="0">
                <a:latin typeface="Footlight MT Light" pitchFamily="18" charset="0"/>
              </a:rPr>
              <a:t>McCarthy began losing his supporters after the trials.</a:t>
            </a:r>
          </a:p>
          <a:p>
            <a:pPr eaLnBrk="1" hangingPunct="1">
              <a:buClr>
                <a:srgbClr val="669900"/>
              </a:buClr>
              <a:buFont typeface="Footlight MT Light" pitchFamily="18" charset="0"/>
              <a:buChar char="→"/>
            </a:pPr>
            <a:r>
              <a:rPr lang="en-US" dirty="0">
                <a:latin typeface="Footlight MT Light" pitchFamily="18" charset="0"/>
              </a:rPr>
              <a:t>The Senate condemned him</a:t>
            </a:r>
          </a:p>
          <a:p>
            <a:pPr eaLnBrk="1" hangingPunct="1">
              <a:buClr>
                <a:srgbClr val="669900"/>
              </a:buClr>
              <a:buFont typeface="Footlight MT Light" pitchFamily="18" charset="0"/>
              <a:buChar char="→"/>
            </a:pPr>
            <a:r>
              <a:rPr lang="en-US" dirty="0">
                <a:latin typeface="Footlight MT Light" pitchFamily="18" charset="0"/>
              </a:rPr>
              <a:t>McCarthy began charging all against him as Communist tools…he no longer held his credibility though</a:t>
            </a:r>
          </a:p>
          <a:p>
            <a:pPr lvl="1" eaLnBrk="1" hangingPunct="1"/>
            <a:r>
              <a:rPr lang="en-US" sz="3200" dirty="0"/>
              <a:t>54’ censure</a:t>
            </a:r>
          </a:p>
          <a:p>
            <a:pPr lvl="1" eaLnBrk="1" hangingPunct="1"/>
            <a:r>
              <a:rPr lang="en-US" sz="3200" dirty="0"/>
              <a:t>He died 3 years later from cirrhosis of the liver.</a:t>
            </a:r>
          </a:p>
          <a:p>
            <a:pPr eaLnBrk="1" hangingPunct="1">
              <a:buClr>
                <a:srgbClr val="669900"/>
              </a:buClr>
              <a:buFont typeface="Footlight MT Light" pitchFamily="18" charset="0"/>
              <a:buChar char="→"/>
            </a:pPr>
            <a:r>
              <a:rPr lang="en-US">
                <a:solidFill>
                  <a:schemeClr val="bg1"/>
                </a:solidFill>
                <a:latin typeface="Footlight MT Light" pitchFamily="18" charset="0"/>
                <a:hlinkClick r:id="rId2"/>
              </a:rPr>
              <a:t>McCarthyism</a:t>
            </a:r>
            <a:endParaRPr lang="en-US" dirty="0">
              <a:solidFill>
                <a:schemeClr val="bg1"/>
              </a:solidFill>
              <a:latin typeface="Footlight MT Light" pitchFamily="18" charset="0"/>
            </a:endParaRPr>
          </a:p>
        </p:txBody>
      </p:sp>
      <p:pic>
        <p:nvPicPr>
          <p:cNvPr id="2" name="Picture 1"/>
          <p:cNvPicPr>
            <a:picLocks noChangeAspect="1"/>
          </p:cNvPicPr>
          <p:nvPr/>
        </p:nvPicPr>
        <p:blipFill rotWithShape="1">
          <a:blip r:embed="rId3"/>
          <a:srcRect b="16862"/>
          <a:stretch/>
        </p:blipFill>
        <p:spPr>
          <a:xfrm>
            <a:off x="916913" y="433551"/>
            <a:ext cx="4160133" cy="5862094"/>
          </a:xfrm>
          <a:prstGeom prst="rect">
            <a:avLst/>
          </a:prstGeom>
        </p:spPr>
      </p:pic>
    </p:spTree>
    <p:extLst>
      <p:ext uri="{BB962C8B-B14F-4D97-AF65-F5344CB8AC3E}">
        <p14:creationId xmlns:p14="http://schemas.microsoft.com/office/powerpoint/2010/main" val="268579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a:t>Truman’s Fair Deal</a:t>
            </a:r>
          </a:p>
        </p:txBody>
      </p:sp>
      <p:sp>
        <p:nvSpPr>
          <p:cNvPr id="50179" name="Rectangle 3"/>
          <p:cNvSpPr>
            <a:spLocks noGrp="1" noChangeArrowheads="1"/>
          </p:cNvSpPr>
          <p:nvPr>
            <p:ph idx="1"/>
          </p:nvPr>
        </p:nvSpPr>
        <p:spPr>
          <a:xfrm>
            <a:off x="6400799" y="1295400"/>
            <a:ext cx="4524703" cy="4748048"/>
          </a:xfrm>
        </p:spPr>
        <p:txBody>
          <a:bodyPr>
            <a:normAutofit lnSpcReduction="10000"/>
          </a:bodyPr>
          <a:lstStyle/>
          <a:p>
            <a:pPr>
              <a:lnSpc>
                <a:spcPct val="90000"/>
              </a:lnSpc>
            </a:pPr>
            <a:r>
              <a:rPr lang="en-US" altLang="en-US" b="1" dirty="0"/>
              <a:t>21 point program:</a:t>
            </a:r>
          </a:p>
          <a:p>
            <a:pPr lvl="1">
              <a:lnSpc>
                <a:spcPct val="90000"/>
              </a:lnSpc>
            </a:pPr>
            <a:r>
              <a:rPr lang="en-US" altLang="en-US" sz="2800" b="1" dirty="0"/>
              <a:t>Full employment</a:t>
            </a:r>
          </a:p>
          <a:p>
            <a:pPr lvl="1">
              <a:lnSpc>
                <a:spcPct val="90000"/>
              </a:lnSpc>
            </a:pPr>
            <a:r>
              <a:rPr lang="en-US" altLang="en-US" sz="2800" b="1" dirty="0"/>
              <a:t>Minimum wage</a:t>
            </a:r>
          </a:p>
          <a:p>
            <a:pPr lvl="1">
              <a:lnSpc>
                <a:spcPct val="90000"/>
              </a:lnSpc>
            </a:pPr>
            <a:r>
              <a:rPr lang="en-US" altLang="en-US" sz="2800" b="1" dirty="0"/>
              <a:t>An increase Unemployment compensation</a:t>
            </a:r>
          </a:p>
          <a:p>
            <a:pPr lvl="1">
              <a:lnSpc>
                <a:spcPct val="90000"/>
              </a:lnSpc>
            </a:pPr>
            <a:r>
              <a:rPr lang="en-US" altLang="en-US" sz="2800" b="1" dirty="0"/>
              <a:t>National Health Care</a:t>
            </a:r>
          </a:p>
          <a:p>
            <a:pPr lvl="1">
              <a:lnSpc>
                <a:spcPct val="90000"/>
              </a:lnSpc>
            </a:pPr>
            <a:r>
              <a:rPr lang="en-US" altLang="en-US" sz="2800" b="1" dirty="0"/>
              <a:t>Atomic Energy Regulation</a:t>
            </a:r>
          </a:p>
          <a:p>
            <a:pPr>
              <a:lnSpc>
                <a:spcPct val="90000"/>
              </a:lnSpc>
            </a:pPr>
            <a:r>
              <a:rPr lang="en-US" altLang="en-US" b="1" dirty="0"/>
              <a:t>Congress failed to pass any of these programs</a:t>
            </a:r>
          </a:p>
          <a:p>
            <a:pPr lvl="1">
              <a:lnSpc>
                <a:spcPct val="90000"/>
              </a:lnSpc>
            </a:pPr>
            <a:endParaRPr lang="en-US" altLang="en-US" sz="2000" b="1" dirty="0"/>
          </a:p>
        </p:txBody>
      </p:sp>
      <p:sp>
        <p:nvSpPr>
          <p:cNvPr id="50181" name="AutoShape 5" descr="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000">
              <a:solidFill>
                <a:srgbClr val="000000"/>
              </a:solidFill>
              <a:latin typeface="Arial" panose="020B0604020202020204" pitchFamily="34" charset="0"/>
            </a:endParaRPr>
          </a:p>
        </p:txBody>
      </p:sp>
      <p:pic>
        <p:nvPicPr>
          <p:cNvPr id="50183" name="Picture 7" descr="Fair-D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38100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50185" name="Picture 9" descr="ANd9GcS9UMHC1qkPVzfiV2mmRYulv0H2n_Bhi348V-acrubrjamm5Zf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4724400"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66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pic>
        <p:nvPicPr>
          <p:cNvPr id="10245" name="Picture 5" descr="hu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228600"/>
            <a:ext cx="4897437"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96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altLang="en-US">
                <a:latin typeface="Georgia" panose="02040502050405020303" pitchFamily="18" charset="0"/>
              </a:rPr>
              <a:t>Step 4 (10-2-2)</a:t>
            </a:r>
          </a:p>
        </p:txBody>
      </p:sp>
      <p:sp>
        <p:nvSpPr>
          <p:cNvPr id="27651" name="Rectangle 8"/>
          <p:cNvSpPr>
            <a:spLocks noChangeArrowheads="1"/>
          </p:cNvSpPr>
          <p:nvPr/>
        </p:nvSpPr>
        <p:spPr bwMode="auto">
          <a:xfrm>
            <a:off x="2855119" y="2513411"/>
            <a:ext cx="2700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85763" indent="-385763" defTabSz="685800">
              <a:spcBef>
                <a:spcPct val="0"/>
              </a:spcBef>
              <a:buFontTx/>
              <a:buAutoNum type="arabicPeriod" startAt="4"/>
            </a:pPr>
            <a:r>
              <a:rPr lang="en-US" altLang="en-US" dirty="0">
                <a:solidFill>
                  <a:srgbClr val="2B4CA8"/>
                </a:solidFill>
                <a:latin typeface="Calibri" panose="020F0502020204030204" pitchFamily="34" charset="0"/>
              </a:rPr>
              <a:t>Revise Notes</a:t>
            </a:r>
          </a:p>
          <a:p>
            <a:pPr marL="385763" indent="-385763" defTabSz="685800">
              <a:spcBef>
                <a:spcPct val="0"/>
              </a:spcBef>
              <a:buNone/>
            </a:pPr>
            <a:endParaRPr lang="en-US" altLang="en-US" dirty="0">
              <a:solidFill>
                <a:srgbClr val="2B4CA8"/>
              </a:solidFill>
              <a:latin typeface="Calibri" panose="020F0502020204030204" pitchFamily="34" charset="0"/>
            </a:endParaRPr>
          </a:p>
        </p:txBody>
      </p:sp>
      <p:pic>
        <p:nvPicPr>
          <p:cNvPr id="2765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332" y="935368"/>
            <a:ext cx="3485082" cy="449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877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a:grpSpLocks/>
          </p:cNvGrpSpPr>
          <p:nvPr/>
        </p:nvGrpSpPr>
        <p:grpSpPr bwMode="auto">
          <a:xfrm>
            <a:off x="4416029" y="1668067"/>
            <a:ext cx="23813" cy="28575"/>
            <a:chOff x="0" y="0"/>
            <a:chExt cx="51" cy="60"/>
          </a:xfrm>
          <a:solidFill>
            <a:schemeClr val="accent2"/>
          </a:solidFill>
        </p:grpSpPr>
        <p:sp>
          <p:nvSpPr>
            <p:cNvPr id="14" name="Freeform 15"/>
            <p:cNvSpPr>
              <a:spLocks/>
            </p:cNvSpPr>
            <p:nvPr/>
          </p:nvSpPr>
          <p:spPr bwMode="auto">
            <a:xfrm>
              <a:off x="15" y="15"/>
              <a:ext cx="21" cy="30"/>
            </a:xfrm>
            <a:custGeom>
              <a:avLst/>
              <a:gdLst>
                <a:gd name="T0" fmla="+- 0 29 15"/>
                <a:gd name="T1" fmla="*/ T0 w 21"/>
                <a:gd name="T2" fmla="+- 0 22 15"/>
                <a:gd name="T3" fmla="*/ 22 h 30"/>
                <a:gd name="T4" fmla="+- 0 30 15"/>
                <a:gd name="T5" fmla="*/ T4 w 21"/>
                <a:gd name="T6" fmla="+- 0 28 15"/>
                <a:gd name="T7" fmla="*/ 28 h 30"/>
                <a:gd name="T8" fmla="+- 0 29 15"/>
                <a:gd name="T9" fmla="*/ T8 w 21"/>
                <a:gd name="T10" fmla="+- 0 37 15"/>
                <a:gd name="T11" fmla="*/ 37 h 30"/>
                <a:gd name="T12" fmla="+- 0 28 15"/>
                <a:gd name="T13" fmla="*/ T12 w 21"/>
                <a:gd name="T14" fmla="+- 0 42 15"/>
                <a:gd name="T15" fmla="*/ 42 h 30"/>
                <a:gd name="T16" fmla="+- 0 24 15"/>
                <a:gd name="T17" fmla="*/ T16 w 21"/>
                <a:gd name="T18" fmla="+- 0 45 15"/>
                <a:gd name="T19" fmla="*/ 45 h 30"/>
                <a:gd name="T20" fmla="+- 0 20 15"/>
                <a:gd name="T21" fmla="*/ T20 w 21"/>
                <a:gd name="T22" fmla="+- 0 45 15"/>
                <a:gd name="T23" fmla="*/ 45 h 30"/>
                <a:gd name="T24" fmla="+- 0 17 15"/>
                <a:gd name="T25" fmla="*/ T24 w 21"/>
                <a:gd name="T26" fmla="+- 0 42 15"/>
                <a:gd name="T27" fmla="*/ 42 h 30"/>
                <a:gd name="T28" fmla="+- 0 15 15"/>
                <a:gd name="T29" fmla="*/ T28 w 21"/>
                <a:gd name="T30" fmla="+- 0 31 15"/>
                <a:gd name="T31" fmla="*/ 31 h 30"/>
                <a:gd name="T32" fmla="+- 0 17 15"/>
                <a:gd name="T33" fmla="*/ T32 w 21"/>
                <a:gd name="T34" fmla="+- 0 21 15"/>
                <a:gd name="T35" fmla="*/ 21 h 30"/>
                <a:gd name="T36" fmla="+- 0 23 15"/>
                <a:gd name="T37" fmla="*/ T36 w 21"/>
                <a:gd name="T38" fmla="+- 0 15 15"/>
                <a:gd name="T39" fmla="*/ 15 h 30"/>
                <a:gd name="T40" fmla="+- 0 35 15"/>
                <a:gd name="T41" fmla="*/ T40 w 21"/>
                <a:gd name="T42" fmla="+- 0 16 15"/>
                <a:gd name="T43" fmla="*/ 16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0">
                  <a:moveTo>
                    <a:pt x="14" y="7"/>
                  </a:moveTo>
                  <a:lnTo>
                    <a:pt x="15" y="13"/>
                  </a:lnTo>
                  <a:lnTo>
                    <a:pt x="14" y="22"/>
                  </a:lnTo>
                  <a:lnTo>
                    <a:pt x="13" y="27"/>
                  </a:lnTo>
                  <a:lnTo>
                    <a:pt x="9" y="30"/>
                  </a:lnTo>
                  <a:lnTo>
                    <a:pt x="5" y="30"/>
                  </a:lnTo>
                  <a:lnTo>
                    <a:pt x="2" y="27"/>
                  </a:lnTo>
                  <a:lnTo>
                    <a:pt x="0" y="16"/>
                  </a:lnTo>
                  <a:lnTo>
                    <a:pt x="2" y="6"/>
                  </a:lnTo>
                  <a:lnTo>
                    <a:pt x="8" y="0"/>
                  </a:lnTo>
                  <a:lnTo>
                    <a:pt x="20" y="1"/>
                  </a:lnTo>
                </a:path>
              </a:pathLst>
            </a:custGeom>
            <a:grpFill/>
            <a:ln w="19050">
              <a:solidFill>
                <a:srgbClr val="0067AC"/>
              </a:solidFill>
              <a:round/>
              <a:headEnd/>
              <a:tailEnd/>
            </a:ln>
          </p:spPr>
          <p:txBody>
            <a:bodyPr/>
            <a:lstStyle/>
            <a:p>
              <a:pPr defTabSz="685800">
                <a:defRPr/>
              </a:pPr>
              <a:endParaRPr lang="en-US" sz="1350">
                <a:solidFill>
                  <a:prstClr val="black"/>
                </a:solidFill>
                <a:latin typeface="Calibri" panose="020F0502020204030204"/>
              </a:endParaRPr>
            </a:p>
          </p:txBody>
        </p:sp>
      </p:grpSp>
      <p:graphicFrame>
        <p:nvGraphicFramePr>
          <p:cNvPr id="3" name="Table 2"/>
          <p:cNvGraphicFramePr>
            <a:graphicFrameLocks noGrp="1"/>
          </p:cNvGraphicFramePr>
          <p:nvPr/>
        </p:nvGraphicFramePr>
        <p:xfrm>
          <a:off x="2559268" y="441435"/>
          <a:ext cx="7015655" cy="5980385"/>
        </p:xfrm>
        <a:graphic>
          <a:graphicData uri="http://schemas.openxmlformats.org/drawingml/2006/table">
            <a:tbl>
              <a:tblPr firstRow="1" bandRow="1">
                <a:tableStyleId>{5C22544A-7EE6-4342-B048-85BDC9FD1C3A}</a:tableStyleId>
              </a:tblPr>
              <a:tblGrid>
                <a:gridCol w="2293579">
                  <a:extLst>
                    <a:ext uri="{9D8B030D-6E8A-4147-A177-3AD203B41FA5}">
                      <a16:colId xmlns:a16="http://schemas.microsoft.com/office/drawing/2014/main" val="1019898878"/>
                    </a:ext>
                  </a:extLst>
                </a:gridCol>
                <a:gridCol w="4722076">
                  <a:extLst>
                    <a:ext uri="{9D8B030D-6E8A-4147-A177-3AD203B41FA5}">
                      <a16:colId xmlns:a16="http://schemas.microsoft.com/office/drawing/2014/main" val="336505379"/>
                    </a:ext>
                  </a:extLst>
                </a:gridCol>
              </a:tblGrid>
              <a:tr h="596216">
                <a:tc>
                  <a:txBody>
                    <a:bodyPr/>
                    <a:lstStyle/>
                    <a:p>
                      <a:pPr algn="ctr"/>
                      <a:r>
                        <a:rPr lang="en-US" sz="1800" dirty="0">
                          <a:solidFill>
                            <a:schemeClr val="tx1"/>
                          </a:solidFill>
                        </a:rPr>
                        <a:t>Symbol</a:t>
                      </a:r>
                    </a:p>
                  </a:txBody>
                  <a:tcPr marL="68583" marR="68583" marT="34288" marB="34288"/>
                </a:tc>
                <a:tc>
                  <a:txBody>
                    <a:bodyPr/>
                    <a:lstStyle/>
                    <a:p>
                      <a:pPr algn="ctr"/>
                      <a:r>
                        <a:rPr lang="en-US" sz="1800" dirty="0">
                          <a:solidFill>
                            <a:schemeClr val="tx1"/>
                          </a:solidFill>
                        </a:rPr>
                        <a:t>Revision</a:t>
                      </a:r>
                    </a:p>
                  </a:txBody>
                  <a:tcPr marL="68583" marR="68583" marT="34288" marB="34288"/>
                </a:tc>
                <a:extLst>
                  <a:ext uri="{0D108BD9-81ED-4DB2-BD59-A6C34878D82A}">
                    <a16:rowId xmlns:a16="http://schemas.microsoft.com/office/drawing/2014/main" val="437169306"/>
                  </a:ext>
                </a:extLst>
              </a:tr>
              <a:tr h="763974">
                <a:tc>
                  <a:txBody>
                    <a:bodyPr/>
                    <a:lstStyle/>
                    <a:p>
                      <a:pPr algn="ctr"/>
                      <a:r>
                        <a:rPr lang="en-US" sz="1800" dirty="0"/>
                        <a:t>1,2,3… or A,B,C…</a:t>
                      </a:r>
                    </a:p>
                  </a:txBody>
                  <a:tcPr marL="68583" marR="68583" marT="34288" marB="34288" anchor="ctr"/>
                </a:tc>
                <a:tc>
                  <a:txBody>
                    <a:bodyPr/>
                    <a:lstStyle/>
                    <a:p>
                      <a:r>
                        <a:rPr lang="en-US" sz="1800" dirty="0"/>
                        <a:t>1. Number the notes for</a:t>
                      </a:r>
                      <a:r>
                        <a:rPr lang="en-US" sz="1800" baseline="0" dirty="0"/>
                        <a:t> each new concept or main idea.</a:t>
                      </a:r>
                      <a:endParaRPr lang="en-US" sz="1800" dirty="0"/>
                    </a:p>
                  </a:txBody>
                  <a:tcPr marL="68583" marR="68583" marT="34288" marB="34288" anchor="ctr"/>
                </a:tc>
                <a:extLst>
                  <a:ext uri="{0D108BD9-81ED-4DB2-BD59-A6C34878D82A}">
                    <a16:rowId xmlns:a16="http://schemas.microsoft.com/office/drawing/2014/main" val="715165715"/>
                  </a:ext>
                </a:extLst>
              </a:tr>
              <a:tr h="596216">
                <a:tc>
                  <a:txBody>
                    <a:bodyPr/>
                    <a:lstStyle/>
                    <a:p>
                      <a:pPr algn="ctr"/>
                      <a:r>
                        <a:rPr lang="en-US" sz="1800" dirty="0"/>
                        <a:t>Key Word</a:t>
                      </a:r>
                    </a:p>
                  </a:txBody>
                  <a:tcPr marL="68583" marR="68583" marT="34288" marB="34288" anchor="ctr"/>
                </a:tc>
                <a:tc>
                  <a:txBody>
                    <a:bodyPr/>
                    <a:lstStyle/>
                    <a:p>
                      <a:r>
                        <a:rPr lang="en-US" sz="1800" dirty="0"/>
                        <a:t>2. Circle Vocabulary/Key</a:t>
                      </a:r>
                      <a:r>
                        <a:rPr lang="en-US" sz="1800" baseline="0" dirty="0"/>
                        <a:t> terms</a:t>
                      </a:r>
                      <a:endParaRPr lang="en-US" sz="1800" dirty="0"/>
                    </a:p>
                  </a:txBody>
                  <a:tcPr marL="68583" marR="68583" marT="34288" marB="34288" anchor="ctr"/>
                </a:tc>
                <a:extLst>
                  <a:ext uri="{0D108BD9-81ED-4DB2-BD59-A6C34878D82A}">
                    <a16:rowId xmlns:a16="http://schemas.microsoft.com/office/drawing/2014/main" val="3890914790"/>
                  </a:ext>
                </a:extLst>
              </a:tr>
              <a:tr h="596216">
                <a:tc>
                  <a:txBody>
                    <a:bodyPr/>
                    <a:lstStyle/>
                    <a:p>
                      <a:pPr algn="ctr"/>
                      <a:r>
                        <a:rPr lang="en-US" sz="1800" u="sng" dirty="0"/>
                        <a:t>Main Idea</a:t>
                      </a:r>
                    </a:p>
                  </a:txBody>
                  <a:tcPr marL="68583" marR="68583" marT="34288" marB="34288" anchor="ctr"/>
                </a:tc>
                <a:tc>
                  <a:txBody>
                    <a:bodyPr/>
                    <a:lstStyle/>
                    <a:p>
                      <a:r>
                        <a:rPr lang="en-US" sz="1800" dirty="0"/>
                        <a:t>3. Underline or highlight main ideas</a:t>
                      </a:r>
                    </a:p>
                  </a:txBody>
                  <a:tcPr marL="68583" marR="68583" marT="34288" marB="34288" anchor="ctr"/>
                </a:tc>
                <a:extLst>
                  <a:ext uri="{0D108BD9-81ED-4DB2-BD59-A6C34878D82A}">
                    <a16:rowId xmlns:a16="http://schemas.microsoft.com/office/drawing/2014/main" val="4163591140"/>
                  </a:ext>
                </a:extLst>
              </a:tr>
              <a:tr h="763974">
                <a:tc>
                  <a:txBody>
                    <a:bodyPr/>
                    <a:lstStyle/>
                    <a:p>
                      <a:pPr algn="ctr"/>
                      <a:r>
                        <a:rPr lang="en-US" sz="3600" dirty="0"/>
                        <a:t>^</a:t>
                      </a:r>
                    </a:p>
                  </a:txBody>
                  <a:tcPr marL="68583" marR="68583" marT="34288" marB="34288" anchor="ctr"/>
                </a:tc>
                <a:tc>
                  <a:txBody>
                    <a:bodyPr/>
                    <a:lstStyle/>
                    <a:p>
                      <a:r>
                        <a:rPr lang="en-US" sz="1800" dirty="0"/>
                        <a:t>4. Fill in</a:t>
                      </a:r>
                      <a:r>
                        <a:rPr lang="en-US" sz="1800" baseline="0" dirty="0"/>
                        <a:t> gaps of missing info or reword.</a:t>
                      </a:r>
                      <a:endParaRPr lang="en-US" sz="1800" dirty="0"/>
                    </a:p>
                  </a:txBody>
                  <a:tcPr marL="68583" marR="68583" marT="34288" marB="34288" anchor="ctr"/>
                </a:tc>
                <a:extLst>
                  <a:ext uri="{0D108BD9-81ED-4DB2-BD59-A6C34878D82A}">
                    <a16:rowId xmlns:a16="http://schemas.microsoft.com/office/drawing/2014/main" val="2940378065"/>
                  </a:ext>
                </a:extLst>
              </a:tr>
              <a:tr h="596216">
                <a:tc>
                  <a:txBody>
                    <a:bodyPr/>
                    <a:lstStyle/>
                    <a:p>
                      <a:pPr algn="ctr"/>
                      <a:r>
                        <a:rPr lang="en-US" sz="1800" dirty="0"/>
                        <a:t>Unimportant</a:t>
                      </a:r>
                    </a:p>
                  </a:txBody>
                  <a:tcPr marL="68583" marR="68583" marT="34288" marB="34288" anchor="ctr"/>
                </a:tc>
                <a:tc>
                  <a:txBody>
                    <a:bodyPr/>
                    <a:lstStyle/>
                    <a:p>
                      <a:r>
                        <a:rPr lang="en-US" sz="1800" dirty="0"/>
                        <a:t>5.Cross</a:t>
                      </a:r>
                      <a:r>
                        <a:rPr lang="en-US" sz="1800" baseline="0" dirty="0"/>
                        <a:t> out unimportant info.</a:t>
                      </a:r>
                      <a:endParaRPr lang="en-US" sz="1800" dirty="0"/>
                    </a:p>
                  </a:txBody>
                  <a:tcPr marL="68583" marR="68583" marT="34288" marB="34288" anchor="ctr"/>
                </a:tc>
                <a:extLst>
                  <a:ext uri="{0D108BD9-81ED-4DB2-BD59-A6C34878D82A}">
                    <a16:rowId xmlns:a16="http://schemas.microsoft.com/office/drawing/2014/main" val="4199888996"/>
                  </a:ext>
                </a:extLst>
              </a:tr>
              <a:tr h="596216">
                <a:tc>
                  <a:txBody>
                    <a:bodyPr/>
                    <a:lstStyle/>
                    <a:p>
                      <a:pPr algn="ctr"/>
                      <a:r>
                        <a:rPr lang="en-US" sz="1800" dirty="0"/>
                        <a:t>?</a:t>
                      </a:r>
                    </a:p>
                  </a:txBody>
                  <a:tcPr marL="68583" marR="68583" marT="34288" marB="34288" anchor="ctr"/>
                </a:tc>
                <a:tc>
                  <a:txBody>
                    <a:bodyPr/>
                    <a:lstStyle/>
                    <a:p>
                      <a:r>
                        <a:rPr lang="en-US" sz="1800" dirty="0"/>
                        <a:t>6. Identify</a:t>
                      </a:r>
                      <a:r>
                        <a:rPr lang="en-US" sz="1800" baseline="0" dirty="0"/>
                        <a:t> points of confusion</a:t>
                      </a:r>
                      <a:endParaRPr lang="en-US" sz="1800" dirty="0"/>
                    </a:p>
                  </a:txBody>
                  <a:tcPr marL="68583" marR="68583" marT="34288" marB="34288" anchor="ctr"/>
                </a:tc>
                <a:extLst>
                  <a:ext uri="{0D108BD9-81ED-4DB2-BD59-A6C34878D82A}">
                    <a16:rowId xmlns:a16="http://schemas.microsoft.com/office/drawing/2014/main" val="2218168111"/>
                  </a:ext>
                </a:extLst>
              </a:tr>
              <a:tr h="707383">
                <a:tc>
                  <a:txBody>
                    <a:bodyPr/>
                    <a:lstStyle/>
                    <a:p>
                      <a:pPr algn="ctr"/>
                      <a:r>
                        <a:rPr lang="en-US" sz="3300" dirty="0"/>
                        <a:t>*</a:t>
                      </a:r>
                    </a:p>
                  </a:txBody>
                  <a:tcPr marL="68583" marR="68583" marT="34288" marB="34288" anchor="ctr"/>
                </a:tc>
                <a:tc>
                  <a:txBody>
                    <a:bodyPr/>
                    <a:lstStyle/>
                    <a:p>
                      <a:r>
                        <a:rPr lang="en-US" sz="1800" dirty="0"/>
                        <a:t>7. Identify</a:t>
                      </a:r>
                      <a:r>
                        <a:rPr lang="en-US" sz="1800" baseline="0" dirty="0"/>
                        <a:t> info to be used on a test</a:t>
                      </a:r>
                      <a:endParaRPr lang="en-US" sz="1800" dirty="0"/>
                    </a:p>
                  </a:txBody>
                  <a:tcPr marL="68583" marR="68583" marT="34288" marB="34288" anchor="ctr"/>
                </a:tc>
                <a:extLst>
                  <a:ext uri="{0D108BD9-81ED-4DB2-BD59-A6C34878D82A}">
                    <a16:rowId xmlns:a16="http://schemas.microsoft.com/office/drawing/2014/main" val="884050610"/>
                  </a:ext>
                </a:extLst>
              </a:tr>
              <a:tr h="763974">
                <a:tc>
                  <a:txBody>
                    <a:bodyPr/>
                    <a:lstStyle/>
                    <a:p>
                      <a:pPr algn="ctr"/>
                      <a:r>
                        <a:rPr lang="en-US" sz="1800" dirty="0"/>
                        <a:t>Visual/Symbol</a:t>
                      </a:r>
                    </a:p>
                  </a:txBody>
                  <a:tcPr marL="68583" marR="68583" marT="34288" marB="34288" anchor="ctr"/>
                </a:tc>
                <a:tc>
                  <a:txBody>
                    <a:bodyPr/>
                    <a:lstStyle/>
                    <a:p>
                      <a:r>
                        <a:rPr lang="en-US" sz="1800" dirty="0"/>
                        <a:t>Create</a:t>
                      </a:r>
                      <a:r>
                        <a:rPr lang="en-US" sz="1800" baseline="0" dirty="0"/>
                        <a:t> a visual symbol to represent information</a:t>
                      </a:r>
                      <a:endParaRPr lang="en-US" sz="1800" dirty="0"/>
                    </a:p>
                  </a:txBody>
                  <a:tcPr marL="68583" marR="68583" marT="34288" marB="34288" anchor="ctr"/>
                </a:tc>
                <a:extLst>
                  <a:ext uri="{0D108BD9-81ED-4DB2-BD59-A6C34878D82A}">
                    <a16:rowId xmlns:a16="http://schemas.microsoft.com/office/drawing/2014/main" val="2242393098"/>
                  </a:ext>
                </a:extLst>
              </a:tr>
            </a:tbl>
          </a:graphicData>
        </a:graphic>
      </p:graphicFrame>
      <p:sp>
        <p:nvSpPr>
          <p:cNvPr id="28707" name="Oval 3"/>
          <p:cNvSpPr>
            <a:spLocks noChangeArrowheads="1"/>
          </p:cNvSpPr>
          <p:nvPr/>
        </p:nvSpPr>
        <p:spPr bwMode="auto">
          <a:xfrm>
            <a:off x="2993807" y="1887634"/>
            <a:ext cx="1674019" cy="43219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a:spcBef>
                <a:spcPct val="0"/>
              </a:spcBef>
              <a:buNone/>
            </a:pPr>
            <a:endParaRPr lang="en-US" altLang="en-US" sz="3300">
              <a:solidFill>
                <a:srgbClr val="44546A"/>
              </a:solidFill>
              <a:latin typeface="Comic Sans MS" panose="030F0702030302020204" pitchFamily="66" charset="0"/>
            </a:endParaRPr>
          </a:p>
        </p:txBody>
      </p:sp>
      <p:cxnSp>
        <p:nvCxnSpPr>
          <p:cNvPr id="28708" name="Straight Connector 6"/>
          <p:cNvCxnSpPr>
            <a:cxnSpLocks noChangeShapeType="1"/>
          </p:cNvCxnSpPr>
          <p:nvPr/>
        </p:nvCxnSpPr>
        <p:spPr bwMode="auto">
          <a:xfrm>
            <a:off x="3074769" y="4116689"/>
            <a:ext cx="1512094" cy="0"/>
          </a:xfrm>
          <a:prstGeom prst="line">
            <a:avLst/>
          </a:prstGeom>
          <a:noFill/>
          <a:ln w="476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987" y="2004218"/>
            <a:ext cx="5334000" cy="2400657"/>
          </a:xfrm>
          <a:prstGeom prst="rect">
            <a:avLst/>
          </a:prstGeom>
        </p:spPr>
        <p:txBody>
          <a:bodyPr>
            <a:spAutoFit/>
          </a:bodyPr>
          <a:lstStyle/>
          <a:p>
            <a:pPr defTabSz="914400" fontAlgn="base">
              <a:spcBef>
                <a:spcPct val="0"/>
              </a:spcBef>
              <a:spcAft>
                <a:spcPct val="0"/>
              </a:spcAft>
              <a:defRPr/>
            </a:pPr>
            <a:r>
              <a:rPr lang="en-US" sz="3000" b="1" i="1" dirty="0">
                <a:solidFill>
                  <a:prstClr val="white"/>
                </a:solidFill>
                <a:effectLst>
                  <a:outerShdw blurRad="38100" dist="38100" dir="2700000" algn="tl">
                    <a:srgbClr val="000000">
                      <a:alpha val="43137"/>
                    </a:srgbClr>
                  </a:outerShdw>
                </a:effectLst>
                <a:latin typeface="Times New Roman"/>
              </a:rPr>
              <a:t>Provided college for returning World War II veterans (commonly referred to as GIs)</a:t>
            </a:r>
          </a:p>
          <a:p>
            <a:pPr defTabSz="914400" fontAlgn="base">
              <a:spcBef>
                <a:spcPct val="0"/>
              </a:spcBef>
              <a:spcAft>
                <a:spcPct val="0"/>
              </a:spcAft>
              <a:defRPr/>
            </a:pPr>
            <a:endParaRPr lang="en-US" sz="3000" b="1" i="1" dirty="0">
              <a:solidFill>
                <a:prstClr val="white"/>
              </a:solidFill>
              <a:effectLst>
                <a:outerShdw blurRad="38100" dist="38100" dir="2700000" algn="tl">
                  <a:srgbClr val="000000">
                    <a:alpha val="43137"/>
                  </a:srgbClr>
                </a:outerShdw>
              </a:effectLst>
              <a:latin typeface="Times New Roman"/>
              <a:cs typeface="Times New Roman" pitchFamily="18" charset="0"/>
            </a:endParaRPr>
          </a:p>
          <a:p>
            <a:pPr defTabSz="914400" fontAlgn="base">
              <a:spcBef>
                <a:spcPct val="0"/>
              </a:spcBef>
              <a:spcAft>
                <a:spcPct val="0"/>
              </a:spcAft>
              <a:defRPr/>
            </a:pPr>
            <a:r>
              <a:rPr lang="en-US" sz="3000" b="1" i="1" dirty="0">
                <a:solidFill>
                  <a:prstClr val="white"/>
                </a:solidFill>
                <a:effectLst>
                  <a:outerShdw blurRad="38100" dist="38100" dir="2700000" algn="tl">
                    <a:srgbClr val="000000">
                      <a:alpha val="43137"/>
                    </a:srgbClr>
                  </a:outerShdw>
                </a:effectLst>
                <a:latin typeface="Times New Roman"/>
                <a:cs typeface="Times New Roman" pitchFamily="18" charset="0"/>
              </a:rPr>
              <a:t>	or</a:t>
            </a:r>
          </a:p>
        </p:txBody>
      </p:sp>
      <p:sp>
        <p:nvSpPr>
          <p:cNvPr id="3" name="Rectangle 2"/>
          <p:cNvSpPr/>
          <p:nvPr/>
        </p:nvSpPr>
        <p:spPr>
          <a:xfrm>
            <a:off x="1981200" y="0"/>
            <a:ext cx="4427538" cy="1200150"/>
          </a:xfrm>
          <a:prstGeom prst="rect">
            <a:avLst/>
          </a:prstGeom>
        </p:spPr>
        <p:txBody>
          <a:bodyPr wrap="none">
            <a:spAutoFit/>
          </a:bodyPr>
          <a:lstStyle/>
          <a:p>
            <a:pPr algn="ctr" defTabSz="914400" fontAlgn="base">
              <a:spcBef>
                <a:spcPct val="0"/>
              </a:spcBef>
              <a:spcAft>
                <a:spcPct val="0"/>
              </a:spcAft>
              <a:defRPr/>
            </a:pPr>
            <a:r>
              <a:rPr lang="en-US" sz="7200" dirty="0">
                <a:solidFill>
                  <a:prstClr val="white">
                    <a:lumMod val="85000"/>
                  </a:prstClr>
                </a:solidFill>
                <a:effectLst>
                  <a:outerShdw blurRad="38100" dist="38100" dir="2700000" algn="tl">
                    <a:srgbClr val="000000">
                      <a:alpha val="43137"/>
                    </a:srgbClr>
                  </a:outerShdw>
                </a:effectLst>
                <a:latin typeface="Impact" pitchFamily="34" charset="0"/>
              </a:rPr>
              <a:t>THE G.I. BILL</a:t>
            </a:r>
            <a:endParaRPr lang="en-US" sz="7200" dirty="0">
              <a:solidFill>
                <a:prstClr val="white">
                  <a:lumMod val="85000"/>
                </a:prstClr>
              </a:solidFill>
              <a:latin typeface="Arial" charset="0"/>
            </a:endParaRPr>
          </a:p>
        </p:txBody>
      </p:sp>
      <p:pic>
        <p:nvPicPr>
          <p:cNvPr id="9220" name="Picture 2" descr="http://farm3.static.flickr.com/2331/2478731564_80288d2f1f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041" y="190500"/>
            <a:ext cx="3505200" cy="51054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177160" y="4700943"/>
            <a:ext cx="4953000" cy="1016000"/>
          </a:xfrm>
          <a:prstGeom prst="rect">
            <a:avLst/>
          </a:prstGeom>
        </p:spPr>
        <p:txBody>
          <a:bodyPr>
            <a:spAutoFit/>
          </a:bodyPr>
          <a:lstStyle/>
          <a:p>
            <a:pPr defTabSz="914400" fontAlgn="base">
              <a:spcBef>
                <a:spcPct val="0"/>
              </a:spcBef>
              <a:spcAft>
                <a:spcPct val="0"/>
              </a:spcAft>
              <a:defRPr/>
            </a:pPr>
            <a:r>
              <a:rPr lang="en-US" sz="3000" b="1" i="1" dirty="0">
                <a:solidFill>
                  <a:prstClr val="white"/>
                </a:solidFill>
                <a:effectLst>
                  <a:outerShdw blurRad="38100" dist="38100" dir="2700000" algn="tl">
                    <a:srgbClr val="000000">
                      <a:alpha val="43137"/>
                    </a:srgbClr>
                  </a:outerShdw>
                </a:effectLst>
                <a:latin typeface="Times New Roman"/>
              </a:rPr>
              <a:t>Provided one year of unemployment compensation</a:t>
            </a:r>
            <a:endParaRPr lang="en-US" sz="3000" dirty="0">
              <a:solidFill>
                <a:prstClr val="white"/>
              </a:solidFill>
              <a:latin typeface="Times New Roman"/>
            </a:endParaRPr>
          </a:p>
        </p:txBody>
      </p:sp>
      <p:pic>
        <p:nvPicPr>
          <p:cNvPr id="9223" name="Picture 4" descr="http://www.virtualstampclub.com/images/gi_b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514" y="4000500"/>
            <a:ext cx="3124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564333"/>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5181600" cy="1323975"/>
          </a:xfrm>
          <a:prstGeom prst="rect">
            <a:avLst/>
          </a:prstGeom>
        </p:spPr>
        <p:txBody>
          <a:bodyPr>
            <a:spAutoFit/>
          </a:bodyPr>
          <a:lstStyle/>
          <a:p>
            <a:pPr algn="ctr" defTabSz="914400" fontAlgn="base">
              <a:spcBef>
                <a:spcPct val="0"/>
              </a:spcBef>
              <a:spcAft>
                <a:spcPct val="0"/>
              </a:spcAft>
              <a:defRPr/>
            </a:pPr>
            <a:r>
              <a:rPr lang="en-US" sz="8000" dirty="0">
                <a:solidFill>
                  <a:prstClr val="white">
                    <a:lumMod val="85000"/>
                  </a:prstClr>
                </a:solidFill>
                <a:effectLst>
                  <a:outerShdw blurRad="38100" dist="38100" dir="2700000" algn="tl">
                    <a:srgbClr val="000000">
                      <a:alpha val="43137"/>
                    </a:srgbClr>
                  </a:outerShdw>
                </a:effectLst>
                <a:latin typeface="Impact" pitchFamily="34" charset="0"/>
              </a:rPr>
              <a:t>THE G.I. BILL</a:t>
            </a:r>
            <a:endParaRPr lang="en-US" sz="8000" dirty="0">
              <a:solidFill>
                <a:prstClr val="white">
                  <a:lumMod val="85000"/>
                </a:prstClr>
              </a:solidFill>
              <a:latin typeface="Arial" charset="0"/>
            </a:endParaRPr>
          </a:p>
        </p:txBody>
      </p:sp>
      <p:sp>
        <p:nvSpPr>
          <p:cNvPr id="4" name="Rectangle 3"/>
          <p:cNvSpPr/>
          <p:nvPr/>
        </p:nvSpPr>
        <p:spPr>
          <a:xfrm>
            <a:off x="6858000" y="152401"/>
            <a:ext cx="3657600" cy="3540125"/>
          </a:xfrm>
          <a:prstGeom prst="rect">
            <a:avLst/>
          </a:prstGeom>
        </p:spPr>
        <p:txBody>
          <a:bodyPr>
            <a:spAutoFit/>
          </a:bodyPr>
          <a:lstStyle/>
          <a:p>
            <a:pPr algn="ctr" defTabSz="914400" fontAlgn="base">
              <a:spcBef>
                <a:spcPct val="0"/>
              </a:spcBef>
              <a:spcAft>
                <a:spcPct val="0"/>
              </a:spcAft>
              <a:defRPr/>
            </a:pPr>
            <a:r>
              <a:rPr lang="en-US" sz="3200" b="1" i="1" dirty="0">
                <a:solidFill>
                  <a:prstClr val="white"/>
                </a:solidFill>
                <a:effectLst>
                  <a:outerShdw blurRad="38100" dist="38100" dir="2700000" algn="tl">
                    <a:srgbClr val="000000">
                      <a:alpha val="43137"/>
                    </a:srgbClr>
                  </a:outerShdw>
                </a:effectLst>
                <a:latin typeface="Times New Roman"/>
              </a:rPr>
              <a:t>VA Mortgages paid for nearly 5 million new homes, by making homes affordable with low interest rates and 30 year loans.   </a:t>
            </a:r>
          </a:p>
        </p:txBody>
      </p:sp>
      <p:pic>
        <p:nvPicPr>
          <p:cNvPr id="10244" name="Picture 4" descr="http://l.yimg.com/g/images/spaceb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31913"/>
            <a:ext cx="1155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http://rds.yahoo.com/_ylt=A9G_bF_CntJJ71oApwCjzbkF/SIG=12nptu1pq/EXP=1238626370/**http%3A/www.nandotimes.com/nt/images/century/photos/century017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95400"/>
            <a:ext cx="4876800" cy="32004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524000" y="5029200"/>
            <a:ext cx="5105400" cy="1570038"/>
          </a:xfrm>
          <a:prstGeom prst="rect">
            <a:avLst/>
          </a:prstGeom>
        </p:spPr>
        <p:txBody>
          <a:bodyPr>
            <a:spAutoFit/>
          </a:bodyPr>
          <a:lstStyle/>
          <a:p>
            <a:pPr algn="ctr" defTabSz="914400" fontAlgn="base">
              <a:spcBef>
                <a:spcPct val="0"/>
              </a:spcBef>
              <a:spcAft>
                <a:spcPct val="0"/>
              </a:spcAft>
              <a:defRPr/>
            </a:pPr>
            <a:r>
              <a:rPr lang="en-US" sz="3200" b="1" i="1" dirty="0">
                <a:solidFill>
                  <a:prstClr val="white"/>
                </a:solidFill>
                <a:effectLst>
                  <a:outerShdw blurRad="38100" dist="38100" dir="2700000" algn="tl">
                    <a:srgbClr val="000000">
                      <a:alpha val="43137"/>
                    </a:srgbClr>
                  </a:outerShdw>
                </a:effectLst>
                <a:latin typeface="Times New Roman"/>
              </a:rPr>
              <a:t>Between 1945 and 1954, the U.S. added 13 million new homes to its housing stock</a:t>
            </a:r>
          </a:p>
        </p:txBody>
      </p:sp>
      <p:pic>
        <p:nvPicPr>
          <p:cNvPr id="10247" name="Picture 10" descr="http://l.yimg.com/g/images/spaceb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9271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descr="http://tbn1.google.com/images?q=tbn:hEw16NWcFNNx6M:http://www.english.ucla.edu/ucla1960s/6061/giandbill.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810000"/>
            <a:ext cx="3289300" cy="28194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76400" y="4495800"/>
            <a:ext cx="5029200" cy="369888"/>
          </a:xfrm>
          <a:prstGeom prst="rect">
            <a:avLst/>
          </a:prstGeom>
        </p:spPr>
        <p:txBody>
          <a:bodyPr>
            <a:spAutoFit/>
          </a:bodyPr>
          <a:lstStyle/>
          <a:p>
            <a:pPr defTabSz="914400" fontAlgn="base">
              <a:spcBef>
                <a:spcPct val="0"/>
              </a:spcBef>
              <a:spcAft>
                <a:spcPct val="0"/>
              </a:spcAft>
              <a:defRPr/>
            </a:pPr>
            <a:r>
              <a:rPr lang="en-US" b="1" dirty="0">
                <a:solidFill>
                  <a:prstClr val="black"/>
                </a:solidFill>
                <a:effectLst>
                  <a:outerShdw blurRad="38100" dist="38100" dir="2700000" algn="tl">
                    <a:srgbClr val="000000">
                      <a:alpha val="43137"/>
                    </a:srgbClr>
                  </a:outerShdw>
                </a:effectLst>
                <a:latin typeface="Arial Narrow" pitchFamily="34" charset="0"/>
              </a:rPr>
              <a:t>President Franklin Roosevelt signs the GI Bill in 1944</a:t>
            </a:r>
            <a:r>
              <a:rPr lang="en-US" b="1" i="1" dirty="0">
                <a:solidFill>
                  <a:prstClr val="white"/>
                </a:solidFill>
                <a:effectLst>
                  <a:outerShdw blurRad="38100" dist="38100" dir="2700000" algn="tl">
                    <a:srgbClr val="000000">
                      <a:alpha val="43137"/>
                    </a:srgbClr>
                  </a:outerShdw>
                </a:effectLst>
                <a:latin typeface="Arial" charset="0"/>
              </a:rPr>
              <a:t> </a:t>
            </a:r>
            <a:endParaRPr lang="en-US" dirty="0">
              <a:solidFill>
                <a:prstClr val="white"/>
              </a:solidFill>
              <a:latin typeface="Arial" charset="0"/>
            </a:endParaRPr>
          </a:p>
        </p:txBody>
      </p:sp>
    </p:spTree>
    <p:extLst>
      <p:ext uri="{BB962C8B-B14F-4D97-AF65-F5344CB8AC3E}">
        <p14:creationId xmlns:p14="http://schemas.microsoft.com/office/powerpoint/2010/main" val="3329015684"/>
      </p:ext>
    </p:extLst>
  </p:cSld>
  <p:clrMapOvr>
    <a:masterClrMapping/>
  </p:clrMapOvr>
  <p:transition spd="slow">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altLang="en-US">
                <a:latin typeface="Georgia" panose="02040502050405020303" pitchFamily="18" charset="0"/>
              </a:rPr>
              <a:t>Step 4 (10-2-2)</a:t>
            </a:r>
          </a:p>
        </p:txBody>
      </p:sp>
      <p:sp>
        <p:nvSpPr>
          <p:cNvPr id="27651" name="Rectangle 8"/>
          <p:cNvSpPr>
            <a:spLocks noChangeArrowheads="1"/>
          </p:cNvSpPr>
          <p:nvPr/>
        </p:nvSpPr>
        <p:spPr bwMode="auto">
          <a:xfrm>
            <a:off x="2855119" y="2513411"/>
            <a:ext cx="2700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85763" indent="-385763" defTabSz="685800">
              <a:spcBef>
                <a:spcPct val="0"/>
              </a:spcBef>
              <a:buFontTx/>
              <a:buAutoNum type="arabicPeriod" startAt="4"/>
            </a:pPr>
            <a:r>
              <a:rPr lang="en-US" altLang="en-US" dirty="0">
                <a:solidFill>
                  <a:srgbClr val="2B4CA8"/>
                </a:solidFill>
                <a:latin typeface="Calibri" panose="020F0502020204030204" pitchFamily="34" charset="0"/>
              </a:rPr>
              <a:t>Revise Notes</a:t>
            </a:r>
          </a:p>
          <a:p>
            <a:pPr marL="385763" indent="-385763" defTabSz="685800">
              <a:spcBef>
                <a:spcPct val="0"/>
              </a:spcBef>
              <a:buNone/>
            </a:pPr>
            <a:endParaRPr lang="en-US" altLang="en-US" dirty="0">
              <a:solidFill>
                <a:srgbClr val="2B4CA8"/>
              </a:solidFill>
              <a:latin typeface="Calibri" panose="020F0502020204030204" pitchFamily="34" charset="0"/>
            </a:endParaRPr>
          </a:p>
        </p:txBody>
      </p:sp>
      <p:pic>
        <p:nvPicPr>
          <p:cNvPr id="2765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332" y="935368"/>
            <a:ext cx="3485082" cy="449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49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a:grpSpLocks/>
          </p:cNvGrpSpPr>
          <p:nvPr/>
        </p:nvGrpSpPr>
        <p:grpSpPr bwMode="auto">
          <a:xfrm>
            <a:off x="4416029" y="1668067"/>
            <a:ext cx="23813" cy="28575"/>
            <a:chOff x="0" y="0"/>
            <a:chExt cx="51" cy="60"/>
          </a:xfrm>
          <a:solidFill>
            <a:schemeClr val="accent2"/>
          </a:solidFill>
        </p:grpSpPr>
        <p:sp>
          <p:nvSpPr>
            <p:cNvPr id="14" name="Freeform 15"/>
            <p:cNvSpPr>
              <a:spLocks/>
            </p:cNvSpPr>
            <p:nvPr/>
          </p:nvSpPr>
          <p:spPr bwMode="auto">
            <a:xfrm>
              <a:off x="15" y="15"/>
              <a:ext cx="21" cy="30"/>
            </a:xfrm>
            <a:custGeom>
              <a:avLst/>
              <a:gdLst>
                <a:gd name="T0" fmla="+- 0 29 15"/>
                <a:gd name="T1" fmla="*/ T0 w 21"/>
                <a:gd name="T2" fmla="+- 0 22 15"/>
                <a:gd name="T3" fmla="*/ 22 h 30"/>
                <a:gd name="T4" fmla="+- 0 30 15"/>
                <a:gd name="T5" fmla="*/ T4 w 21"/>
                <a:gd name="T6" fmla="+- 0 28 15"/>
                <a:gd name="T7" fmla="*/ 28 h 30"/>
                <a:gd name="T8" fmla="+- 0 29 15"/>
                <a:gd name="T9" fmla="*/ T8 w 21"/>
                <a:gd name="T10" fmla="+- 0 37 15"/>
                <a:gd name="T11" fmla="*/ 37 h 30"/>
                <a:gd name="T12" fmla="+- 0 28 15"/>
                <a:gd name="T13" fmla="*/ T12 w 21"/>
                <a:gd name="T14" fmla="+- 0 42 15"/>
                <a:gd name="T15" fmla="*/ 42 h 30"/>
                <a:gd name="T16" fmla="+- 0 24 15"/>
                <a:gd name="T17" fmla="*/ T16 w 21"/>
                <a:gd name="T18" fmla="+- 0 45 15"/>
                <a:gd name="T19" fmla="*/ 45 h 30"/>
                <a:gd name="T20" fmla="+- 0 20 15"/>
                <a:gd name="T21" fmla="*/ T20 w 21"/>
                <a:gd name="T22" fmla="+- 0 45 15"/>
                <a:gd name="T23" fmla="*/ 45 h 30"/>
                <a:gd name="T24" fmla="+- 0 17 15"/>
                <a:gd name="T25" fmla="*/ T24 w 21"/>
                <a:gd name="T26" fmla="+- 0 42 15"/>
                <a:gd name="T27" fmla="*/ 42 h 30"/>
                <a:gd name="T28" fmla="+- 0 15 15"/>
                <a:gd name="T29" fmla="*/ T28 w 21"/>
                <a:gd name="T30" fmla="+- 0 31 15"/>
                <a:gd name="T31" fmla="*/ 31 h 30"/>
                <a:gd name="T32" fmla="+- 0 17 15"/>
                <a:gd name="T33" fmla="*/ T32 w 21"/>
                <a:gd name="T34" fmla="+- 0 21 15"/>
                <a:gd name="T35" fmla="*/ 21 h 30"/>
                <a:gd name="T36" fmla="+- 0 23 15"/>
                <a:gd name="T37" fmla="*/ T36 w 21"/>
                <a:gd name="T38" fmla="+- 0 15 15"/>
                <a:gd name="T39" fmla="*/ 15 h 30"/>
                <a:gd name="T40" fmla="+- 0 35 15"/>
                <a:gd name="T41" fmla="*/ T40 w 21"/>
                <a:gd name="T42" fmla="+- 0 16 15"/>
                <a:gd name="T43" fmla="*/ 16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0">
                  <a:moveTo>
                    <a:pt x="14" y="7"/>
                  </a:moveTo>
                  <a:lnTo>
                    <a:pt x="15" y="13"/>
                  </a:lnTo>
                  <a:lnTo>
                    <a:pt x="14" y="22"/>
                  </a:lnTo>
                  <a:lnTo>
                    <a:pt x="13" y="27"/>
                  </a:lnTo>
                  <a:lnTo>
                    <a:pt x="9" y="30"/>
                  </a:lnTo>
                  <a:lnTo>
                    <a:pt x="5" y="30"/>
                  </a:lnTo>
                  <a:lnTo>
                    <a:pt x="2" y="27"/>
                  </a:lnTo>
                  <a:lnTo>
                    <a:pt x="0" y="16"/>
                  </a:lnTo>
                  <a:lnTo>
                    <a:pt x="2" y="6"/>
                  </a:lnTo>
                  <a:lnTo>
                    <a:pt x="8" y="0"/>
                  </a:lnTo>
                  <a:lnTo>
                    <a:pt x="20" y="1"/>
                  </a:lnTo>
                </a:path>
              </a:pathLst>
            </a:custGeom>
            <a:grpFill/>
            <a:ln w="19050">
              <a:solidFill>
                <a:srgbClr val="0067AC"/>
              </a:solidFill>
              <a:round/>
              <a:headEnd/>
              <a:tailEnd/>
            </a:ln>
          </p:spPr>
          <p:txBody>
            <a:bodyPr/>
            <a:lstStyle/>
            <a:p>
              <a:pPr defTabSz="685800">
                <a:defRPr/>
              </a:pPr>
              <a:endParaRPr lang="en-US" sz="1350">
                <a:solidFill>
                  <a:prstClr val="black"/>
                </a:solidFill>
                <a:latin typeface="Calibri" panose="020F0502020204030204"/>
              </a:endParaRPr>
            </a:p>
          </p:txBody>
        </p:sp>
      </p:grpSp>
      <p:graphicFrame>
        <p:nvGraphicFramePr>
          <p:cNvPr id="3" name="Table 2"/>
          <p:cNvGraphicFramePr>
            <a:graphicFrameLocks noGrp="1"/>
          </p:cNvGraphicFramePr>
          <p:nvPr>
            <p:extLst>
              <p:ext uri="{D42A27DB-BD31-4B8C-83A1-F6EECF244321}">
                <p14:modId xmlns:p14="http://schemas.microsoft.com/office/powerpoint/2010/main" val="1792879134"/>
              </p:ext>
            </p:extLst>
          </p:nvPr>
        </p:nvGraphicFramePr>
        <p:xfrm>
          <a:off x="2559268" y="441435"/>
          <a:ext cx="7015655" cy="5980385"/>
        </p:xfrm>
        <a:graphic>
          <a:graphicData uri="http://schemas.openxmlformats.org/drawingml/2006/table">
            <a:tbl>
              <a:tblPr firstRow="1" bandRow="1">
                <a:tableStyleId>{5C22544A-7EE6-4342-B048-85BDC9FD1C3A}</a:tableStyleId>
              </a:tblPr>
              <a:tblGrid>
                <a:gridCol w="2293579">
                  <a:extLst>
                    <a:ext uri="{9D8B030D-6E8A-4147-A177-3AD203B41FA5}">
                      <a16:colId xmlns:a16="http://schemas.microsoft.com/office/drawing/2014/main" val="1019898878"/>
                    </a:ext>
                  </a:extLst>
                </a:gridCol>
                <a:gridCol w="4722076">
                  <a:extLst>
                    <a:ext uri="{9D8B030D-6E8A-4147-A177-3AD203B41FA5}">
                      <a16:colId xmlns:a16="http://schemas.microsoft.com/office/drawing/2014/main" val="336505379"/>
                    </a:ext>
                  </a:extLst>
                </a:gridCol>
              </a:tblGrid>
              <a:tr h="596216">
                <a:tc>
                  <a:txBody>
                    <a:bodyPr/>
                    <a:lstStyle/>
                    <a:p>
                      <a:pPr algn="ctr"/>
                      <a:r>
                        <a:rPr lang="en-US" sz="1800" dirty="0">
                          <a:solidFill>
                            <a:schemeClr val="tx1"/>
                          </a:solidFill>
                        </a:rPr>
                        <a:t>Symbol</a:t>
                      </a:r>
                    </a:p>
                  </a:txBody>
                  <a:tcPr marL="68583" marR="68583" marT="34288" marB="34288"/>
                </a:tc>
                <a:tc>
                  <a:txBody>
                    <a:bodyPr/>
                    <a:lstStyle/>
                    <a:p>
                      <a:pPr algn="ctr"/>
                      <a:r>
                        <a:rPr lang="en-US" sz="1800" dirty="0">
                          <a:solidFill>
                            <a:schemeClr val="tx1"/>
                          </a:solidFill>
                        </a:rPr>
                        <a:t>Revision</a:t>
                      </a:r>
                    </a:p>
                  </a:txBody>
                  <a:tcPr marL="68583" marR="68583" marT="34288" marB="34288"/>
                </a:tc>
                <a:extLst>
                  <a:ext uri="{0D108BD9-81ED-4DB2-BD59-A6C34878D82A}">
                    <a16:rowId xmlns:a16="http://schemas.microsoft.com/office/drawing/2014/main" val="437169306"/>
                  </a:ext>
                </a:extLst>
              </a:tr>
              <a:tr h="763974">
                <a:tc>
                  <a:txBody>
                    <a:bodyPr/>
                    <a:lstStyle/>
                    <a:p>
                      <a:pPr algn="ctr"/>
                      <a:r>
                        <a:rPr lang="en-US" sz="1800" dirty="0"/>
                        <a:t>1,2,3… or A,B,C…</a:t>
                      </a:r>
                    </a:p>
                  </a:txBody>
                  <a:tcPr marL="68583" marR="68583" marT="34288" marB="34288" anchor="ctr"/>
                </a:tc>
                <a:tc>
                  <a:txBody>
                    <a:bodyPr/>
                    <a:lstStyle/>
                    <a:p>
                      <a:r>
                        <a:rPr lang="en-US" sz="1800" dirty="0"/>
                        <a:t>1. Number the notes for</a:t>
                      </a:r>
                      <a:r>
                        <a:rPr lang="en-US" sz="1800" baseline="0" dirty="0"/>
                        <a:t> each new concept or main idea.</a:t>
                      </a:r>
                      <a:endParaRPr lang="en-US" sz="1800" dirty="0"/>
                    </a:p>
                  </a:txBody>
                  <a:tcPr marL="68583" marR="68583" marT="34288" marB="34288" anchor="ctr"/>
                </a:tc>
                <a:extLst>
                  <a:ext uri="{0D108BD9-81ED-4DB2-BD59-A6C34878D82A}">
                    <a16:rowId xmlns:a16="http://schemas.microsoft.com/office/drawing/2014/main" val="715165715"/>
                  </a:ext>
                </a:extLst>
              </a:tr>
              <a:tr h="596216">
                <a:tc>
                  <a:txBody>
                    <a:bodyPr/>
                    <a:lstStyle/>
                    <a:p>
                      <a:pPr algn="ctr"/>
                      <a:r>
                        <a:rPr lang="en-US" sz="1800" dirty="0"/>
                        <a:t>Key Word</a:t>
                      </a:r>
                    </a:p>
                  </a:txBody>
                  <a:tcPr marL="68583" marR="68583" marT="34288" marB="34288" anchor="ctr"/>
                </a:tc>
                <a:tc>
                  <a:txBody>
                    <a:bodyPr/>
                    <a:lstStyle/>
                    <a:p>
                      <a:r>
                        <a:rPr lang="en-US" sz="1800" dirty="0"/>
                        <a:t>2. Circle Vocabulary/Key</a:t>
                      </a:r>
                      <a:r>
                        <a:rPr lang="en-US" sz="1800" baseline="0" dirty="0"/>
                        <a:t> terms</a:t>
                      </a:r>
                      <a:endParaRPr lang="en-US" sz="1800" dirty="0"/>
                    </a:p>
                  </a:txBody>
                  <a:tcPr marL="68583" marR="68583" marT="34288" marB="34288" anchor="ctr"/>
                </a:tc>
                <a:extLst>
                  <a:ext uri="{0D108BD9-81ED-4DB2-BD59-A6C34878D82A}">
                    <a16:rowId xmlns:a16="http://schemas.microsoft.com/office/drawing/2014/main" val="3890914790"/>
                  </a:ext>
                </a:extLst>
              </a:tr>
              <a:tr h="596216">
                <a:tc>
                  <a:txBody>
                    <a:bodyPr/>
                    <a:lstStyle/>
                    <a:p>
                      <a:pPr algn="ctr"/>
                      <a:r>
                        <a:rPr lang="en-US" sz="1800" u="sng" dirty="0"/>
                        <a:t>Main Idea</a:t>
                      </a:r>
                    </a:p>
                  </a:txBody>
                  <a:tcPr marL="68583" marR="68583" marT="34288" marB="34288" anchor="ctr"/>
                </a:tc>
                <a:tc>
                  <a:txBody>
                    <a:bodyPr/>
                    <a:lstStyle/>
                    <a:p>
                      <a:r>
                        <a:rPr lang="en-US" sz="1800" dirty="0"/>
                        <a:t>3. Underline or highlight main ideas</a:t>
                      </a:r>
                    </a:p>
                  </a:txBody>
                  <a:tcPr marL="68583" marR="68583" marT="34288" marB="34288" anchor="ctr"/>
                </a:tc>
                <a:extLst>
                  <a:ext uri="{0D108BD9-81ED-4DB2-BD59-A6C34878D82A}">
                    <a16:rowId xmlns:a16="http://schemas.microsoft.com/office/drawing/2014/main" val="4163591140"/>
                  </a:ext>
                </a:extLst>
              </a:tr>
              <a:tr h="763974">
                <a:tc>
                  <a:txBody>
                    <a:bodyPr/>
                    <a:lstStyle/>
                    <a:p>
                      <a:pPr algn="ctr"/>
                      <a:r>
                        <a:rPr lang="en-US" sz="3600" dirty="0"/>
                        <a:t>^</a:t>
                      </a:r>
                    </a:p>
                  </a:txBody>
                  <a:tcPr marL="68583" marR="68583" marT="34288" marB="34288" anchor="ctr"/>
                </a:tc>
                <a:tc>
                  <a:txBody>
                    <a:bodyPr/>
                    <a:lstStyle/>
                    <a:p>
                      <a:r>
                        <a:rPr lang="en-US" sz="1800" dirty="0"/>
                        <a:t>4. Fill in</a:t>
                      </a:r>
                      <a:r>
                        <a:rPr lang="en-US" sz="1800" baseline="0" dirty="0"/>
                        <a:t> gaps of missing info or reword.</a:t>
                      </a:r>
                      <a:endParaRPr lang="en-US" sz="1800" dirty="0"/>
                    </a:p>
                  </a:txBody>
                  <a:tcPr marL="68583" marR="68583" marT="34288" marB="34288" anchor="ctr"/>
                </a:tc>
                <a:extLst>
                  <a:ext uri="{0D108BD9-81ED-4DB2-BD59-A6C34878D82A}">
                    <a16:rowId xmlns:a16="http://schemas.microsoft.com/office/drawing/2014/main" val="2940378065"/>
                  </a:ext>
                </a:extLst>
              </a:tr>
              <a:tr h="596216">
                <a:tc>
                  <a:txBody>
                    <a:bodyPr/>
                    <a:lstStyle/>
                    <a:p>
                      <a:pPr algn="ctr"/>
                      <a:r>
                        <a:rPr lang="en-US" sz="1800" dirty="0"/>
                        <a:t>Unimportant</a:t>
                      </a:r>
                    </a:p>
                  </a:txBody>
                  <a:tcPr marL="68583" marR="68583" marT="34288" marB="34288" anchor="ctr"/>
                </a:tc>
                <a:tc>
                  <a:txBody>
                    <a:bodyPr/>
                    <a:lstStyle/>
                    <a:p>
                      <a:r>
                        <a:rPr lang="en-US" sz="1800" dirty="0"/>
                        <a:t>5.Cross</a:t>
                      </a:r>
                      <a:r>
                        <a:rPr lang="en-US" sz="1800" baseline="0" dirty="0"/>
                        <a:t> out unimportant info.</a:t>
                      </a:r>
                      <a:endParaRPr lang="en-US" sz="1800" dirty="0"/>
                    </a:p>
                  </a:txBody>
                  <a:tcPr marL="68583" marR="68583" marT="34288" marB="34288" anchor="ctr"/>
                </a:tc>
                <a:extLst>
                  <a:ext uri="{0D108BD9-81ED-4DB2-BD59-A6C34878D82A}">
                    <a16:rowId xmlns:a16="http://schemas.microsoft.com/office/drawing/2014/main" val="4199888996"/>
                  </a:ext>
                </a:extLst>
              </a:tr>
              <a:tr h="596216">
                <a:tc>
                  <a:txBody>
                    <a:bodyPr/>
                    <a:lstStyle/>
                    <a:p>
                      <a:pPr algn="ctr"/>
                      <a:r>
                        <a:rPr lang="en-US" sz="1800" dirty="0"/>
                        <a:t>?</a:t>
                      </a:r>
                    </a:p>
                  </a:txBody>
                  <a:tcPr marL="68583" marR="68583" marT="34288" marB="34288" anchor="ctr"/>
                </a:tc>
                <a:tc>
                  <a:txBody>
                    <a:bodyPr/>
                    <a:lstStyle/>
                    <a:p>
                      <a:r>
                        <a:rPr lang="en-US" sz="1800" dirty="0"/>
                        <a:t>6. Identify</a:t>
                      </a:r>
                      <a:r>
                        <a:rPr lang="en-US" sz="1800" baseline="0" dirty="0"/>
                        <a:t> points of confusion</a:t>
                      </a:r>
                      <a:endParaRPr lang="en-US" sz="1800" dirty="0"/>
                    </a:p>
                  </a:txBody>
                  <a:tcPr marL="68583" marR="68583" marT="34288" marB="34288" anchor="ctr"/>
                </a:tc>
                <a:extLst>
                  <a:ext uri="{0D108BD9-81ED-4DB2-BD59-A6C34878D82A}">
                    <a16:rowId xmlns:a16="http://schemas.microsoft.com/office/drawing/2014/main" val="2218168111"/>
                  </a:ext>
                </a:extLst>
              </a:tr>
              <a:tr h="707383">
                <a:tc>
                  <a:txBody>
                    <a:bodyPr/>
                    <a:lstStyle/>
                    <a:p>
                      <a:pPr algn="ctr"/>
                      <a:r>
                        <a:rPr lang="en-US" sz="3300" dirty="0"/>
                        <a:t>*</a:t>
                      </a:r>
                    </a:p>
                  </a:txBody>
                  <a:tcPr marL="68583" marR="68583" marT="34288" marB="34288" anchor="ctr"/>
                </a:tc>
                <a:tc>
                  <a:txBody>
                    <a:bodyPr/>
                    <a:lstStyle/>
                    <a:p>
                      <a:r>
                        <a:rPr lang="en-US" sz="1800" dirty="0"/>
                        <a:t>7. Identify</a:t>
                      </a:r>
                      <a:r>
                        <a:rPr lang="en-US" sz="1800" baseline="0" dirty="0"/>
                        <a:t> info to be used on a test</a:t>
                      </a:r>
                      <a:endParaRPr lang="en-US" sz="1800" dirty="0"/>
                    </a:p>
                  </a:txBody>
                  <a:tcPr marL="68583" marR="68583" marT="34288" marB="34288" anchor="ctr"/>
                </a:tc>
                <a:extLst>
                  <a:ext uri="{0D108BD9-81ED-4DB2-BD59-A6C34878D82A}">
                    <a16:rowId xmlns:a16="http://schemas.microsoft.com/office/drawing/2014/main" val="884050610"/>
                  </a:ext>
                </a:extLst>
              </a:tr>
              <a:tr h="763974">
                <a:tc>
                  <a:txBody>
                    <a:bodyPr/>
                    <a:lstStyle/>
                    <a:p>
                      <a:pPr algn="ctr"/>
                      <a:r>
                        <a:rPr lang="en-US" sz="1800" dirty="0"/>
                        <a:t>Visual/Symbol</a:t>
                      </a:r>
                    </a:p>
                  </a:txBody>
                  <a:tcPr marL="68583" marR="68583" marT="34288" marB="34288" anchor="ctr"/>
                </a:tc>
                <a:tc>
                  <a:txBody>
                    <a:bodyPr/>
                    <a:lstStyle/>
                    <a:p>
                      <a:r>
                        <a:rPr lang="en-US" sz="1800" dirty="0"/>
                        <a:t>Create</a:t>
                      </a:r>
                      <a:r>
                        <a:rPr lang="en-US" sz="1800" baseline="0" dirty="0"/>
                        <a:t> a visual symbol to represent information</a:t>
                      </a:r>
                      <a:endParaRPr lang="en-US" sz="1800" dirty="0"/>
                    </a:p>
                  </a:txBody>
                  <a:tcPr marL="68583" marR="68583" marT="34288" marB="34288" anchor="ctr"/>
                </a:tc>
                <a:extLst>
                  <a:ext uri="{0D108BD9-81ED-4DB2-BD59-A6C34878D82A}">
                    <a16:rowId xmlns:a16="http://schemas.microsoft.com/office/drawing/2014/main" val="2242393098"/>
                  </a:ext>
                </a:extLst>
              </a:tr>
            </a:tbl>
          </a:graphicData>
        </a:graphic>
      </p:graphicFrame>
      <p:sp>
        <p:nvSpPr>
          <p:cNvPr id="28707" name="Oval 3"/>
          <p:cNvSpPr>
            <a:spLocks noChangeArrowheads="1"/>
          </p:cNvSpPr>
          <p:nvPr/>
        </p:nvSpPr>
        <p:spPr bwMode="auto">
          <a:xfrm>
            <a:off x="2993807" y="1887634"/>
            <a:ext cx="1674019" cy="43219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a:spcBef>
                <a:spcPct val="0"/>
              </a:spcBef>
              <a:buNone/>
            </a:pPr>
            <a:endParaRPr lang="en-US" altLang="en-US" sz="3300">
              <a:solidFill>
                <a:srgbClr val="44546A"/>
              </a:solidFill>
              <a:latin typeface="Comic Sans MS" panose="030F0702030302020204" pitchFamily="66" charset="0"/>
            </a:endParaRPr>
          </a:p>
        </p:txBody>
      </p:sp>
      <p:cxnSp>
        <p:nvCxnSpPr>
          <p:cNvPr id="28708" name="Straight Connector 6"/>
          <p:cNvCxnSpPr>
            <a:cxnSpLocks noChangeShapeType="1"/>
          </p:cNvCxnSpPr>
          <p:nvPr/>
        </p:nvCxnSpPr>
        <p:spPr bwMode="auto">
          <a:xfrm>
            <a:off x="3074769" y="4116689"/>
            <a:ext cx="1512094" cy="0"/>
          </a:xfrm>
          <a:prstGeom prst="line">
            <a:avLst/>
          </a:prstGeom>
          <a:noFill/>
          <a:ln w="476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208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solidFill>
                  <a:srgbClr val="FF0000"/>
                </a:solidFill>
              </a:rPr>
              <a:t>We must defend ourselves!</a:t>
            </a:r>
          </a:p>
        </p:txBody>
      </p:sp>
      <p:sp>
        <p:nvSpPr>
          <p:cNvPr id="9219" name="Rectangle 3"/>
          <p:cNvSpPr>
            <a:spLocks noGrp="1" noChangeArrowheads="1"/>
          </p:cNvSpPr>
          <p:nvPr>
            <p:ph type="body" sz="half" idx="1"/>
          </p:nvPr>
        </p:nvSpPr>
        <p:spPr>
          <a:xfrm>
            <a:off x="609600" y="1600201"/>
            <a:ext cx="6106510" cy="4525963"/>
          </a:xfrm>
        </p:spPr>
        <p:txBody>
          <a:bodyPr/>
          <a:lstStyle/>
          <a:p>
            <a:r>
              <a:rPr lang="en-US" altLang="en-US" sz="2800" dirty="0"/>
              <a:t>In response, Truman organizes the </a:t>
            </a:r>
            <a:r>
              <a:rPr lang="en-US" altLang="en-US" sz="2800" b="1" dirty="0"/>
              <a:t>Federal Civil Defense Administration</a:t>
            </a:r>
          </a:p>
          <a:p>
            <a:r>
              <a:rPr lang="en-US" altLang="en-US" sz="2800" dirty="0"/>
              <a:t>This new agency tries to tell the country that they are safe from a nuclear attack </a:t>
            </a:r>
          </a:p>
          <a:p>
            <a:r>
              <a:rPr lang="en-US" altLang="en-US" sz="2800" dirty="0"/>
              <a:t>Even so, it floods the nation with posters and other information about how to survive a nuclear attack</a:t>
            </a:r>
          </a:p>
        </p:txBody>
      </p:sp>
      <p:pic>
        <p:nvPicPr>
          <p:cNvPr id="9221" name="Picture 5" descr="cd_de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464" y="1481958"/>
            <a:ext cx="424497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96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5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TotalTime>
  <Words>1497</Words>
  <Application>Microsoft Office PowerPoint</Application>
  <PresentationFormat>Widescreen</PresentationFormat>
  <Paragraphs>214</Paragraphs>
  <Slides>42</Slides>
  <Notes>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42</vt:i4>
      </vt:variant>
    </vt:vector>
  </HeadingPairs>
  <TitlesOfParts>
    <vt:vector size="62" baseType="lpstr">
      <vt:lpstr>Arial</vt:lpstr>
      <vt:lpstr>Arial Narrow</vt:lpstr>
      <vt:lpstr>Calibri</vt:lpstr>
      <vt:lpstr>Calibri Light</vt:lpstr>
      <vt:lpstr>Comic Sans MS</vt:lpstr>
      <vt:lpstr>Footlight MT Light</vt:lpstr>
      <vt:lpstr>Forte</vt:lpstr>
      <vt:lpstr>Georgia</vt:lpstr>
      <vt:lpstr>Impact</vt:lpstr>
      <vt:lpstr>Times New Roman</vt:lpstr>
      <vt:lpstr>Verdana</vt:lpstr>
      <vt:lpstr>Wingdings 2</vt:lpstr>
      <vt:lpstr>1_Office Theme</vt:lpstr>
      <vt:lpstr>Verve</vt:lpstr>
      <vt:lpstr>5_Default Design</vt:lpstr>
      <vt:lpstr>Default Design</vt:lpstr>
      <vt:lpstr>1_Default Design</vt:lpstr>
      <vt:lpstr>2_Default Design</vt:lpstr>
      <vt:lpstr>3_Default Design</vt:lpstr>
      <vt:lpstr>4_Default Design</vt:lpstr>
      <vt:lpstr>22. Bell Work #11 23. Unit 2 Study Guide 24. Bell Work # 12 25. Truman Bio 26. Bell Work #13 27. Cold War Map  28. Bell Work #14 29. Problems Truman Faced 30. Bell Work #15 31. The Beginning of the Cold War  32. Bell Work #16 33. The Containment Policy     </vt:lpstr>
      <vt:lpstr>PowerPoint Presentation</vt:lpstr>
      <vt:lpstr>Reconversion</vt:lpstr>
      <vt:lpstr>Truman’s Fair Deal</vt:lpstr>
      <vt:lpstr>PowerPoint Presentation</vt:lpstr>
      <vt:lpstr>PowerPoint Presentation</vt:lpstr>
      <vt:lpstr>Step 4 (10-2-2)</vt:lpstr>
      <vt:lpstr>PowerPoint Presentation</vt:lpstr>
      <vt:lpstr>We must defend ourselves!</vt:lpstr>
      <vt:lpstr>Build bomb shelters!</vt:lpstr>
      <vt:lpstr>The Government suggests this one!</vt:lpstr>
      <vt:lpstr>Practice Air Raid Drills!</vt:lpstr>
      <vt:lpstr>Are we ready?</vt:lpstr>
      <vt:lpstr>Duck and Cover!!</vt:lpstr>
      <vt:lpstr>PowerPoint Presentation</vt:lpstr>
      <vt:lpstr>Step 4 (10-2-2)</vt:lpstr>
      <vt:lpstr>PowerPoint Presentation</vt:lpstr>
      <vt:lpstr>PowerPoint Presentation</vt:lpstr>
      <vt:lpstr>PowerPoint Presentation</vt:lpstr>
      <vt:lpstr>PowerPoint Presentation</vt:lpstr>
      <vt:lpstr>The Loyalty Program</vt:lpstr>
      <vt:lpstr>Bell Work 10/28</vt:lpstr>
      <vt:lpstr>PowerPoint Presentation</vt:lpstr>
      <vt:lpstr>HUAC</vt:lpstr>
      <vt:lpstr>HUAC</vt:lpstr>
      <vt:lpstr>PowerPoint Presentation</vt:lpstr>
      <vt:lpstr>PowerPoint Presentation</vt:lpstr>
      <vt:lpstr>The Hollywood Blacklist</vt:lpstr>
      <vt:lpstr>notable people on blacklist:</vt:lpstr>
      <vt:lpstr>PowerPoint Presentation</vt:lpstr>
      <vt:lpstr>Step 4 (10-2-2)</vt:lpstr>
      <vt:lpstr>PowerPoint Presentation</vt:lpstr>
      <vt:lpstr>The McCarran-Walter Act</vt:lpstr>
      <vt:lpstr>Witch Hunts</vt:lpstr>
      <vt:lpstr>McCarthyism </vt:lpstr>
      <vt:lpstr>PowerPoint Presentation</vt:lpstr>
      <vt:lpstr>PowerPoint Presentation</vt:lpstr>
      <vt:lpstr>PowerPoint Presentation</vt:lpstr>
      <vt:lpstr>PowerPoint Presentation</vt:lpstr>
      <vt:lpstr>PowerPoint Presentation</vt:lpstr>
      <vt:lpstr>Step 4 (10-2-2)</vt:lpstr>
      <vt:lpstr>PowerPoint Presentation</vt:lpstr>
    </vt:vector>
  </TitlesOfParts>
  <Company>SKPS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 Scare Documents</dc:title>
  <dc:creator>Deanne Bello</dc:creator>
  <cp:lastModifiedBy>Patrick Ackerman</cp:lastModifiedBy>
  <cp:revision>42</cp:revision>
  <dcterms:created xsi:type="dcterms:W3CDTF">2016-10-26T22:18:55Z</dcterms:created>
  <dcterms:modified xsi:type="dcterms:W3CDTF">2019-10-28T14:26:25Z</dcterms:modified>
</cp:coreProperties>
</file>