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3"/>
  </p:notesMasterIdLst>
  <p:sldIdLst>
    <p:sldId id="303" r:id="rId4"/>
    <p:sldId id="280" r:id="rId5"/>
    <p:sldId id="302" r:id="rId6"/>
    <p:sldId id="285" r:id="rId7"/>
    <p:sldId id="281" r:id="rId8"/>
    <p:sldId id="282" r:id="rId9"/>
    <p:sldId id="28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300" r:id="rId18"/>
    <p:sldId id="286" r:id="rId19"/>
    <p:sldId id="301" r:id="rId20"/>
    <p:sldId id="287" r:id="rId21"/>
    <p:sldId id="30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D6FC4-F137-4777-8449-03ED655EBD7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BB48-7694-497B-95C0-4382D135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7B887-2E07-4076-8891-2471D90AD4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The Supreme Court’s term runs from the first Monday in October through the end of June.</a:t>
            </a:r>
          </a:p>
        </p:txBody>
      </p:sp>
    </p:spTree>
    <p:extLst>
      <p:ext uri="{BB962C8B-B14F-4D97-AF65-F5344CB8AC3E}">
        <p14:creationId xmlns:p14="http://schemas.microsoft.com/office/powerpoint/2010/main" val="122660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A16AF-B063-485A-ADD3-83A73EF897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47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B90CF-73FD-4044-B436-797BDA2BE9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8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99C1C-DF35-4087-9D29-C2C2524E01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70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6E7DA-9232-400A-BB3A-E311E19EAE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4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A072CA-274E-4D6A-AF96-C1D6F50DF5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900" b="1">
                <a:latin typeface="Arial" panose="020B0604020202020204" pitchFamily="34" charset="0"/>
              </a:rPr>
              <a:t>Interpreted to mean a life term</a:t>
            </a:r>
          </a:p>
        </p:txBody>
      </p:sp>
    </p:spTree>
    <p:extLst>
      <p:ext uri="{BB962C8B-B14F-4D97-AF65-F5344CB8AC3E}">
        <p14:creationId xmlns:p14="http://schemas.microsoft.com/office/powerpoint/2010/main" val="107761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51B6-EBB4-4B56-AF46-9DA7702E49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1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3BB76-5CCA-4988-803E-CD9C4F9CE6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09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7A685-85E8-476F-A036-E9278E5BB1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6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EE026-9912-4067-B56E-6BFCA8ED30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9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31441-613F-45B9-AF84-00DAF44B76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51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BEB6C-8065-4082-B47D-9926A0F11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74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62F79-0331-4F70-B8F7-BA1D1B54EF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9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4028-9F9B-45D1-B854-CD20BAC5A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21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F107-7A3F-488C-99F4-96A165882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5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8252-5536-4D16-8B3B-B1F268326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3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0AB8-0727-45F6-BEA9-F406C61ED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61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D8AF-6A5F-40B5-A244-97077F5A3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66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BEF3-7FF3-4717-8DB4-E9041D8B0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2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6960-F0E9-4F16-826A-A7AAD9280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26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F02F-E7D6-4F6F-BB81-93A3A08B4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7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D61A-8C35-4A5D-98A7-608653B2D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7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8266-641D-4F23-95DE-E771E2F6B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54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5070-4AB5-4812-A923-CA25D5E8B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8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E32A-C9D0-474C-86B0-EFB8047A8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827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093B-4861-4C0A-A26E-EE500DAA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474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8429-9619-4B0E-BFFE-716994E17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55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1FFF-BE17-453F-BFFA-CC7981122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6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F5F7-FAF2-4958-9699-E843B8E2F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865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09EB-81DA-4921-B648-AB7939E51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364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FA23-0C9D-4C73-B765-DAC7EDAA0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99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2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9371-465B-42E5-AD8C-48D4F3DA0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083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D0D5-9BB5-4DC6-9B72-E4DBEF2FA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50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CB1D-DAC9-4C4C-89A2-5AB70283A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0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471C-8A54-4919-B1AA-31011C7BA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533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B2A7-9E60-40B4-AFF1-FEE56FAB0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5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7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4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3964-D3D7-405F-91E7-7C96278AD65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83A56-5D2C-425C-BE0F-A9345A16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61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E63391-E8C5-48B6-A276-2A2BD5453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9361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7106F8-9608-4C60-A0E5-C196BF10A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2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Come up with answers to these questions as a table group.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the Supreme Court?</a:t>
            </a:r>
          </a:p>
          <a:p>
            <a:r>
              <a:rPr lang="en-US" sz="4800" dirty="0"/>
              <a:t>What is the Bill of Rights?</a:t>
            </a:r>
          </a:p>
          <a:p>
            <a:r>
              <a:rPr lang="en-US" sz="4800" dirty="0"/>
              <a:t>What was the Warren Court?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12" y="4714876"/>
            <a:ext cx="1818538" cy="18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latin typeface="Be safe"/>
              </a:rPr>
              <a:t>The Warren Court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37338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Earl Warren (March 19, 1891 – July 9, 1974) was born in Los Angeles, California.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Earl grew up in Bakersfield, California.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It was in Bakersfield that his father was murdered during a robbery by an unknown killer.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/>
              <a:t>Warren graduated from the University of California, Berkeley, (B.A. 1912) in Legal Studies, and Boalt Hall Law School in 1914.</a:t>
            </a:r>
          </a:p>
        </p:txBody>
      </p:sp>
      <p:pic>
        <p:nvPicPr>
          <p:cNvPr id="125956" name="Picture 2" descr="http://upload.wikimedia.org/wikipedia/commons/thumb/6/6e/Earl_Warren_1918.jpg/220px-Earl_Warren_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398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94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latin typeface="Be safe"/>
              </a:rPr>
              <a:t>The Warren Court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2743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Warren was appointed district attorney of Alameda County. Warren was re-elected to three four-year terms.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He was elected California Attorney General in 1938.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As Attorney General, Warren is most remembered for being the moving force behind Japanese internment during the war. </a:t>
            </a:r>
          </a:p>
        </p:txBody>
      </p:sp>
      <p:pic>
        <p:nvPicPr>
          <p:cNvPr id="27653" name="Picture 5" descr="http://library.blogs.law.pace.edu/files/2011/03/earl-warren_sign-e1300202735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95725"/>
            <a:ext cx="62293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12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latin typeface="Be safe"/>
              </a:rPr>
              <a:t>The Warren Court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8768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/>
              <a:t>Warren was elected Governor of California on November 3, 1942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000" dirty="0"/>
              <a:t>He was re-elected two more times and left office in 1953.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/>
              <a:t>Gov. Warren ran for Vice President of the United States in 1948 on the Republican ticket with Thomas E. Dewey. They lost in a stunning upset to the incumbent Democratic President Harry S. Truman </a:t>
            </a:r>
            <a:endParaRPr lang="en-US" altLang="en-US" sz="2000" dirty="0"/>
          </a:p>
        </p:txBody>
      </p:sp>
      <p:pic>
        <p:nvPicPr>
          <p:cNvPr id="28676" name="Picture 2" descr="http://upload.wikimedia.org/wikipedia/commons/thumb/5/53/Earl_Warren_Portrait%2C_half_figure%2C_seated%2C_facing_front%2C_as_Governor.jpg/220px-Earl_Warren_Portrait%2C_half_figure%2C_seated%2C_facing_front%2C_as_Gover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128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library.duke.edu/exhibits/sevenelections/images/Thomas_Dewey_But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3228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56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latin typeface="Be safe"/>
              </a:rPr>
              <a:t>The Warren Court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200400" cy="3733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Chief Justice Fred M. Vinson died suddenly in September 1953 and Eisenhower picked Warren to replace him as </a:t>
            </a:r>
            <a:r>
              <a:rPr lang="en-US" altLang="en-US" sz="2400" u="sng"/>
              <a:t>Chief Justice of the United States</a:t>
            </a:r>
            <a:endParaRPr lang="en-US" altLang="en-US" sz="2400"/>
          </a:p>
        </p:txBody>
      </p:sp>
      <p:pic>
        <p:nvPicPr>
          <p:cNvPr id="129028" name="Picture 2" descr="http://upload.wikimedia.org/wikipedia/commons/thumb/8/8b/EarlWarren.jpg/220px-EarlWar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529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0574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latin typeface="Be safe"/>
              </a:rPr>
              <a:t>The Warren Court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accent2"/>
                </a:solidFill>
              </a:rPr>
              <a:t>Brown v. Board of Education </a:t>
            </a:r>
          </a:p>
          <a:p>
            <a:pPr eaLnBrk="1" hangingPunct="1">
              <a:defRPr/>
            </a:pPr>
            <a:r>
              <a:rPr lang="en-US" i="1" dirty="0">
                <a:solidFill>
                  <a:schemeClr val="accent2"/>
                </a:solidFill>
              </a:rPr>
              <a:t>1954</a:t>
            </a:r>
            <a:r>
              <a:rPr lang="en-US" dirty="0">
                <a:solidFill>
                  <a:schemeClr val="bg1"/>
                </a:solidFill>
              </a:rPr>
              <a:t>(1954)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  Banned the segregation of public schools. 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130052" name="Picture 5" descr="http://southdakotapolitics.blogs.com/south_dakota_politics/images/brownv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6388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6885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892028" y="1668066"/>
            <a:ext cx="23813" cy="28575"/>
            <a:chOff x="0" y="0"/>
            <a:chExt cx="51" cy="60"/>
          </a:xfrm>
          <a:solidFill>
            <a:schemeClr val="accent2"/>
          </a:solidFill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5" y="15"/>
              <a:ext cx="21" cy="30"/>
            </a:xfrm>
            <a:custGeom>
              <a:avLst/>
              <a:gdLst>
                <a:gd name="T0" fmla="+- 0 29 15"/>
                <a:gd name="T1" fmla="*/ T0 w 21"/>
                <a:gd name="T2" fmla="+- 0 22 15"/>
                <a:gd name="T3" fmla="*/ 22 h 30"/>
                <a:gd name="T4" fmla="+- 0 30 15"/>
                <a:gd name="T5" fmla="*/ T4 w 21"/>
                <a:gd name="T6" fmla="+- 0 28 15"/>
                <a:gd name="T7" fmla="*/ 28 h 30"/>
                <a:gd name="T8" fmla="+- 0 29 15"/>
                <a:gd name="T9" fmla="*/ T8 w 21"/>
                <a:gd name="T10" fmla="+- 0 37 15"/>
                <a:gd name="T11" fmla="*/ 37 h 30"/>
                <a:gd name="T12" fmla="+- 0 28 15"/>
                <a:gd name="T13" fmla="*/ T12 w 21"/>
                <a:gd name="T14" fmla="+- 0 42 15"/>
                <a:gd name="T15" fmla="*/ 42 h 30"/>
                <a:gd name="T16" fmla="+- 0 24 15"/>
                <a:gd name="T17" fmla="*/ T16 w 21"/>
                <a:gd name="T18" fmla="+- 0 45 15"/>
                <a:gd name="T19" fmla="*/ 45 h 30"/>
                <a:gd name="T20" fmla="+- 0 20 15"/>
                <a:gd name="T21" fmla="*/ T20 w 21"/>
                <a:gd name="T22" fmla="+- 0 45 15"/>
                <a:gd name="T23" fmla="*/ 45 h 30"/>
                <a:gd name="T24" fmla="+- 0 17 15"/>
                <a:gd name="T25" fmla="*/ T24 w 21"/>
                <a:gd name="T26" fmla="+- 0 42 15"/>
                <a:gd name="T27" fmla="*/ 42 h 30"/>
                <a:gd name="T28" fmla="+- 0 15 15"/>
                <a:gd name="T29" fmla="*/ T28 w 21"/>
                <a:gd name="T30" fmla="+- 0 31 15"/>
                <a:gd name="T31" fmla="*/ 31 h 30"/>
                <a:gd name="T32" fmla="+- 0 17 15"/>
                <a:gd name="T33" fmla="*/ T32 w 21"/>
                <a:gd name="T34" fmla="+- 0 21 15"/>
                <a:gd name="T35" fmla="*/ 21 h 30"/>
                <a:gd name="T36" fmla="+- 0 23 15"/>
                <a:gd name="T37" fmla="*/ T36 w 21"/>
                <a:gd name="T38" fmla="+- 0 15 15"/>
                <a:gd name="T39" fmla="*/ 15 h 30"/>
                <a:gd name="T40" fmla="+- 0 35 15"/>
                <a:gd name="T41" fmla="*/ T40 w 21"/>
                <a:gd name="T42" fmla="+- 0 16 15"/>
                <a:gd name="T43" fmla="*/ 16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1" h="30">
                  <a:moveTo>
                    <a:pt x="14" y="7"/>
                  </a:moveTo>
                  <a:lnTo>
                    <a:pt x="15" y="13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9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2" y="6"/>
                  </a:lnTo>
                  <a:lnTo>
                    <a:pt x="8" y="0"/>
                  </a:lnTo>
                  <a:lnTo>
                    <a:pt x="20" y="1"/>
                  </a:lnTo>
                </a:path>
              </a:pathLst>
            </a:custGeom>
            <a:grpFill/>
            <a:ln w="19050">
              <a:solidFill>
                <a:srgbClr val="0067A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1391" y="1052513"/>
          <a:ext cx="5832872" cy="483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00">
                  <a:extLst>
                    <a:ext uri="{9D8B030D-6E8A-4147-A177-3AD203B41FA5}">
                      <a16:colId xmlns:a16="http://schemas.microsoft.com/office/drawing/2014/main" val="1019898878"/>
                    </a:ext>
                  </a:extLst>
                </a:gridCol>
                <a:gridCol w="3925972">
                  <a:extLst>
                    <a:ext uri="{9D8B030D-6E8A-4147-A177-3AD203B41FA5}">
                      <a16:colId xmlns:a16="http://schemas.microsoft.com/office/drawing/2014/main" val="336505379"/>
                    </a:ext>
                  </a:extLst>
                </a:gridCol>
              </a:tblGrid>
              <a:tr h="4816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marL="68583" marR="68583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Revision</a:t>
                      </a:r>
                    </a:p>
                  </a:txBody>
                  <a:tcPr marL="68583" marR="68583" marT="34288" marB="34288"/>
                </a:tc>
                <a:extLst>
                  <a:ext uri="{0D108BD9-81ED-4DB2-BD59-A6C34878D82A}">
                    <a16:rowId xmlns:a16="http://schemas.microsoft.com/office/drawing/2014/main" val="437169306"/>
                  </a:ext>
                </a:extLst>
              </a:tr>
              <a:tr h="6172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1,2,3… or A,B,C…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 Number the notes for</a:t>
                      </a:r>
                      <a:r>
                        <a:rPr lang="en-US" sz="1800" baseline="0" dirty="0"/>
                        <a:t> each new concept or main idea.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715165715"/>
                  </a:ext>
                </a:extLst>
              </a:tr>
              <a:tr h="4816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Key Word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 Circle Vocabulary/Key</a:t>
                      </a:r>
                      <a:r>
                        <a:rPr lang="en-US" sz="1800" baseline="0" dirty="0"/>
                        <a:t> terms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3890914790"/>
                  </a:ext>
                </a:extLst>
              </a:tr>
              <a:tr h="481684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Main Idea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 Underline or highlight main ideas</a:t>
                      </a:r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4163591140"/>
                  </a:ext>
                </a:extLst>
              </a:tr>
              <a:tr h="6172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^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 Fill in</a:t>
                      </a:r>
                      <a:r>
                        <a:rPr lang="en-US" sz="1800" baseline="0" dirty="0"/>
                        <a:t> gaps of missing info or reword.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2940378065"/>
                  </a:ext>
                </a:extLst>
              </a:tr>
              <a:tr h="4816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Unimportant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5.Cross</a:t>
                      </a:r>
                      <a:r>
                        <a:rPr lang="en-US" sz="1800" baseline="0" dirty="0"/>
                        <a:t> out unimportant info.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4199888996"/>
                  </a:ext>
                </a:extLst>
              </a:tr>
              <a:tr h="4816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 Identify</a:t>
                      </a:r>
                      <a:r>
                        <a:rPr lang="en-US" sz="1800" baseline="0" dirty="0"/>
                        <a:t> points of confusion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2218168111"/>
                  </a:ext>
                </a:extLst>
              </a:tr>
              <a:tr h="571496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*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 Identify</a:t>
                      </a:r>
                      <a:r>
                        <a:rPr lang="en-US" sz="1800" baseline="0" dirty="0"/>
                        <a:t> info to be used on a test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884050610"/>
                  </a:ext>
                </a:extLst>
              </a:tr>
              <a:tr h="6172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Visual/Symbol</a:t>
                      </a:r>
                    </a:p>
                  </a:txBody>
                  <a:tcPr marL="68583" marR="68583" marT="34288" marB="34288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</a:t>
                      </a:r>
                      <a:r>
                        <a:rPr lang="en-US" sz="1800" baseline="0" dirty="0"/>
                        <a:t> a visual symbol to represent information</a:t>
                      </a:r>
                      <a:endParaRPr lang="en-US" sz="1800" dirty="0"/>
                    </a:p>
                  </a:txBody>
                  <a:tcPr marL="68583" marR="68583" marT="34288" marB="34288" anchor="ctr"/>
                </a:tc>
                <a:extLst>
                  <a:ext uri="{0D108BD9-81ED-4DB2-BD59-A6C34878D82A}">
                    <a16:rowId xmlns:a16="http://schemas.microsoft.com/office/drawing/2014/main" val="2242393098"/>
                  </a:ext>
                </a:extLst>
              </a:tr>
            </a:tbl>
          </a:graphicData>
        </a:graphic>
      </p:graphicFrame>
      <p:sp>
        <p:nvSpPr>
          <p:cNvPr id="28707" name="Oval 3"/>
          <p:cNvSpPr>
            <a:spLocks noChangeArrowheads="1"/>
          </p:cNvSpPr>
          <p:nvPr/>
        </p:nvSpPr>
        <p:spPr bwMode="auto">
          <a:xfrm>
            <a:off x="1743075" y="2187178"/>
            <a:ext cx="1674019" cy="43219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708" name="Straight Connector 6"/>
          <p:cNvCxnSpPr>
            <a:cxnSpLocks noChangeShapeType="1"/>
          </p:cNvCxnSpPr>
          <p:nvPr/>
        </p:nvCxnSpPr>
        <p:spPr bwMode="auto">
          <a:xfrm>
            <a:off x="1763316" y="3969544"/>
            <a:ext cx="1512094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951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Bill of Rights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971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The first 10 amendments </a:t>
            </a:r>
          </a:p>
          <a:p>
            <a:pPr eaLnBrk="1" hangingPunct="1"/>
            <a:r>
              <a:rPr lang="en-US" altLang="en-US" sz="4000" b="1"/>
              <a:t>Contain basic rights of all American citizens</a:t>
            </a:r>
          </a:p>
          <a:p>
            <a:pPr eaLnBrk="1" hangingPunct="1"/>
            <a:r>
              <a:rPr lang="en-US" altLang="en-US" sz="4000" b="1"/>
              <a:t>Ratified in 1791</a:t>
            </a:r>
          </a:p>
          <a:p>
            <a:pPr eaLnBrk="1" hangingPunct="1">
              <a:buFontTx/>
              <a:buNone/>
            </a:pPr>
            <a:endParaRPr lang="en-US" altLang="en-US" sz="4000" b="1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03650" y="22748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03650" y="2274888"/>
            <a:ext cx="779463" cy="0"/>
          </a:xfrm>
          <a:prstGeom prst="rect">
            <a:avLst/>
          </a:prstGeom>
          <a:solidFill>
            <a:srgbClr val="1018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150" name="Group 10"/>
          <p:cNvGrpSpPr>
            <a:grpSpLocks/>
          </p:cNvGrpSpPr>
          <p:nvPr/>
        </p:nvGrpSpPr>
        <p:grpSpPr bwMode="auto">
          <a:xfrm>
            <a:off x="5667375" y="2274888"/>
            <a:ext cx="5414963" cy="0"/>
            <a:chOff x="0" y="0"/>
            <a:chExt cx="3411" cy="0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411" cy="0"/>
            </a:xfrm>
            <a:prstGeom prst="rect">
              <a:avLst/>
            </a:prstGeom>
            <a:solidFill>
              <a:srgbClr val="1018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411" cy="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151" name="Picture 7" descr="Old Gl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171700" cy="2308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2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892028" y="1668066"/>
            <a:ext cx="23813" cy="28575"/>
            <a:chOff x="0" y="0"/>
            <a:chExt cx="51" cy="60"/>
          </a:xfrm>
          <a:solidFill>
            <a:schemeClr val="accent2"/>
          </a:solidFill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5" y="15"/>
              <a:ext cx="21" cy="30"/>
            </a:xfrm>
            <a:custGeom>
              <a:avLst/>
              <a:gdLst>
                <a:gd name="T0" fmla="+- 0 29 15"/>
                <a:gd name="T1" fmla="*/ T0 w 21"/>
                <a:gd name="T2" fmla="+- 0 22 15"/>
                <a:gd name="T3" fmla="*/ 22 h 30"/>
                <a:gd name="T4" fmla="+- 0 30 15"/>
                <a:gd name="T5" fmla="*/ T4 w 21"/>
                <a:gd name="T6" fmla="+- 0 28 15"/>
                <a:gd name="T7" fmla="*/ 28 h 30"/>
                <a:gd name="T8" fmla="+- 0 29 15"/>
                <a:gd name="T9" fmla="*/ T8 w 21"/>
                <a:gd name="T10" fmla="+- 0 37 15"/>
                <a:gd name="T11" fmla="*/ 37 h 30"/>
                <a:gd name="T12" fmla="+- 0 28 15"/>
                <a:gd name="T13" fmla="*/ T12 w 21"/>
                <a:gd name="T14" fmla="+- 0 42 15"/>
                <a:gd name="T15" fmla="*/ 42 h 30"/>
                <a:gd name="T16" fmla="+- 0 24 15"/>
                <a:gd name="T17" fmla="*/ T16 w 21"/>
                <a:gd name="T18" fmla="+- 0 45 15"/>
                <a:gd name="T19" fmla="*/ 45 h 30"/>
                <a:gd name="T20" fmla="+- 0 20 15"/>
                <a:gd name="T21" fmla="*/ T20 w 21"/>
                <a:gd name="T22" fmla="+- 0 45 15"/>
                <a:gd name="T23" fmla="*/ 45 h 30"/>
                <a:gd name="T24" fmla="+- 0 17 15"/>
                <a:gd name="T25" fmla="*/ T24 w 21"/>
                <a:gd name="T26" fmla="+- 0 42 15"/>
                <a:gd name="T27" fmla="*/ 42 h 30"/>
                <a:gd name="T28" fmla="+- 0 15 15"/>
                <a:gd name="T29" fmla="*/ T28 w 21"/>
                <a:gd name="T30" fmla="+- 0 31 15"/>
                <a:gd name="T31" fmla="*/ 31 h 30"/>
                <a:gd name="T32" fmla="+- 0 17 15"/>
                <a:gd name="T33" fmla="*/ T32 w 21"/>
                <a:gd name="T34" fmla="+- 0 21 15"/>
                <a:gd name="T35" fmla="*/ 21 h 30"/>
                <a:gd name="T36" fmla="+- 0 23 15"/>
                <a:gd name="T37" fmla="*/ T36 w 21"/>
                <a:gd name="T38" fmla="+- 0 15 15"/>
                <a:gd name="T39" fmla="*/ 15 h 30"/>
                <a:gd name="T40" fmla="+- 0 35 15"/>
                <a:gd name="T41" fmla="*/ T40 w 21"/>
                <a:gd name="T42" fmla="+- 0 16 15"/>
                <a:gd name="T43" fmla="*/ 16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1" h="30">
                  <a:moveTo>
                    <a:pt x="14" y="7"/>
                  </a:moveTo>
                  <a:lnTo>
                    <a:pt x="15" y="13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9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2" y="6"/>
                  </a:lnTo>
                  <a:lnTo>
                    <a:pt x="8" y="0"/>
                  </a:lnTo>
                  <a:lnTo>
                    <a:pt x="20" y="1"/>
                  </a:lnTo>
                </a:path>
              </a:pathLst>
            </a:custGeom>
            <a:grpFill/>
            <a:ln w="19050">
              <a:solidFill>
                <a:srgbClr val="0067A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pages 80-82 and as a group define the first 10 Amendments to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152798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chemeClr val="bg1"/>
                </a:solidFill>
                <a:latin typeface="Edwardian Script ITC" panose="030303020407070D0804" pitchFamily="66" charset="0"/>
              </a:rPr>
              <a:t>The 1</a:t>
            </a:r>
            <a:r>
              <a:rPr lang="en-US" altLang="en-US" sz="72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st</a:t>
            </a:r>
            <a:r>
              <a:rPr lang="en-US" altLang="en-US" sz="72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6477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</a:rPr>
              <a:t>Freedom of </a:t>
            </a:r>
            <a:r>
              <a:rPr lang="en-US" altLang="en-US" sz="4000" b="1" u="sng">
                <a:solidFill>
                  <a:schemeClr val="bg1"/>
                </a:solidFill>
              </a:rPr>
              <a:t>religion</a:t>
            </a:r>
            <a:r>
              <a:rPr lang="en-US" altLang="en-US" sz="4000" b="1">
                <a:solidFill>
                  <a:schemeClr val="bg1"/>
                </a:solidFill>
              </a:rPr>
              <a:t> and “free exercise thereof”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</a:rPr>
              <a:t>Freedom of </a:t>
            </a:r>
            <a:r>
              <a:rPr lang="en-US" altLang="en-US" sz="4000" b="1" u="sng">
                <a:solidFill>
                  <a:schemeClr val="bg1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</a:rPr>
              <a:t>Freedom of the </a:t>
            </a:r>
            <a:r>
              <a:rPr lang="en-US" altLang="en-US" sz="4000" b="1" u="sng">
                <a:solidFill>
                  <a:schemeClr val="bg1"/>
                </a:solidFill>
              </a:rPr>
              <a:t>press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</a:rPr>
              <a:t>Freedom to </a:t>
            </a:r>
            <a:r>
              <a:rPr lang="en-US" altLang="en-US" sz="4000" b="1" u="sng">
                <a:solidFill>
                  <a:schemeClr val="bg1"/>
                </a:solidFill>
              </a:rPr>
              <a:t>assemble</a:t>
            </a:r>
            <a:r>
              <a:rPr lang="en-US" altLang="en-US" sz="4000" b="1">
                <a:solidFill>
                  <a:schemeClr val="bg1"/>
                </a:solidFill>
              </a:rPr>
              <a:t> and petition the government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 rot="-2131445">
            <a:off x="-152400" y="3200400"/>
            <a:ext cx="19812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41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The Big 4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 rot="897995">
            <a:off x="5181600" y="533400"/>
            <a:ext cx="36099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Primacy of Position</a:t>
            </a:r>
          </a:p>
        </p:txBody>
      </p:sp>
      <p:pic>
        <p:nvPicPr>
          <p:cNvPr id="8198" name="Picture 6" descr="j01601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8302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j01861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668713"/>
            <a:ext cx="7143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j02974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54588"/>
            <a:ext cx="12350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9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edia.npr.org/assets/img/2019/02/25/harlan_npr_scotus_cross-35_custom-ec83e79ec8be52b406f78e7969134777c3505d6f-s16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46" y="1337367"/>
            <a:ext cx="6707257" cy="45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7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oto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34000" y="152400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Supreme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</a:t>
            </a:r>
          </a:p>
        </p:txBody>
      </p:sp>
    </p:spTree>
    <p:extLst>
      <p:ext uri="{BB962C8B-B14F-4D97-AF65-F5344CB8AC3E}">
        <p14:creationId xmlns:p14="http://schemas.microsoft.com/office/powerpoint/2010/main" val="97982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2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nd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733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b="1"/>
          </a:p>
          <a:p>
            <a:pPr algn="ctr" eaLnBrk="1" hangingPunct="1">
              <a:buFontTx/>
              <a:buNone/>
            </a:pPr>
            <a:r>
              <a:rPr lang="en-US" altLang="en-US" sz="4400" b="1"/>
              <a:t>Right to bear arms</a:t>
            </a:r>
          </a:p>
        </p:txBody>
      </p:sp>
      <p:pic>
        <p:nvPicPr>
          <p:cNvPr id="10244" name="Picture 4" descr="MCj023092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29393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7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3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rd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209800"/>
            <a:ext cx="5715000" cy="3886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4000" b="1"/>
              <a:t>Freedom from quartering troops in private homes without their consent.</a:t>
            </a:r>
          </a:p>
        </p:txBody>
      </p:sp>
      <p:pic>
        <p:nvPicPr>
          <p:cNvPr id="12292" name="Picture 4" descr="MCj014942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17891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9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4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Protects individual’s right to privacy</a:t>
            </a:r>
          </a:p>
          <a:p>
            <a:pPr eaLnBrk="1" hangingPunct="1"/>
            <a:r>
              <a:rPr lang="en-US" altLang="en-US" sz="4000" b="1"/>
              <a:t>No unreasonable searches and seizures</a:t>
            </a:r>
          </a:p>
          <a:p>
            <a:pPr eaLnBrk="1" hangingPunct="1"/>
            <a:r>
              <a:rPr lang="en-US" altLang="en-US" sz="4000" b="1"/>
              <a:t>Government must have “probable cause” to search</a:t>
            </a:r>
          </a:p>
        </p:txBody>
      </p:sp>
      <p:pic>
        <p:nvPicPr>
          <p:cNvPr id="14340" name="Picture 1028" descr="j0343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9319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30" descr="MCj028291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244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5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124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Rights of accused persons</a:t>
            </a:r>
          </a:p>
          <a:p>
            <a:pPr eaLnBrk="1" hangingPunct="1"/>
            <a:r>
              <a:rPr lang="en-US" altLang="en-US" sz="4000" b="1"/>
              <a:t>No double jeopardy</a:t>
            </a:r>
          </a:p>
          <a:p>
            <a:pPr eaLnBrk="1" hangingPunct="1"/>
            <a:r>
              <a:rPr lang="en-US" altLang="en-US" sz="4000" b="1"/>
              <a:t>Cannot be forced to be a witness against yourself</a:t>
            </a:r>
          </a:p>
        </p:txBody>
      </p:sp>
      <p:pic>
        <p:nvPicPr>
          <p:cNvPr id="16388" name="Picture 5" descr="j02871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495800"/>
            <a:ext cx="1709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3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6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200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Right to speedy trial</a:t>
            </a:r>
          </a:p>
          <a:p>
            <a:pPr eaLnBrk="1" hangingPunct="1"/>
            <a:r>
              <a:rPr lang="en-US" altLang="en-US" sz="4000" b="1"/>
              <a:t>Right to fair trial</a:t>
            </a:r>
          </a:p>
          <a:p>
            <a:pPr eaLnBrk="1" hangingPunct="1"/>
            <a:r>
              <a:rPr lang="en-US" altLang="en-US" sz="4000" b="1"/>
              <a:t>Right to confront witnesses</a:t>
            </a:r>
          </a:p>
          <a:p>
            <a:pPr eaLnBrk="1" hangingPunct="1"/>
            <a:r>
              <a:rPr lang="en-US" altLang="en-US" sz="4000" b="1"/>
              <a:t>Right to counsel</a:t>
            </a:r>
          </a:p>
        </p:txBody>
      </p:sp>
      <p:pic>
        <p:nvPicPr>
          <p:cNvPr id="18436" name="Picture 6" descr="j0287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25950"/>
            <a:ext cx="28590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4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7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Right to trial by jury</a:t>
            </a:r>
          </a:p>
        </p:txBody>
      </p:sp>
      <p:pic>
        <p:nvPicPr>
          <p:cNvPr id="20484" name="Picture 4" descr="j024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881438"/>
            <a:ext cx="31226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7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8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24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No excessive bail</a:t>
            </a:r>
          </a:p>
          <a:p>
            <a:pPr eaLnBrk="1" hangingPunct="1"/>
            <a:r>
              <a:rPr lang="en-US" altLang="en-US" sz="4000" b="1"/>
              <a:t>No excessive fines</a:t>
            </a:r>
          </a:p>
          <a:p>
            <a:pPr eaLnBrk="1" hangingPunct="1"/>
            <a:r>
              <a:rPr lang="en-US" altLang="en-US" sz="4000" b="1"/>
              <a:t>No cruel and unusual punishments</a:t>
            </a:r>
          </a:p>
        </p:txBody>
      </p:sp>
      <p:pic>
        <p:nvPicPr>
          <p:cNvPr id="22532" name="Picture 4" descr="MCSY01894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7970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4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9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People’s rights are not limited to those mentioned in the Constitution.</a:t>
            </a:r>
          </a:p>
        </p:txBody>
      </p:sp>
      <p:pic>
        <p:nvPicPr>
          <p:cNvPr id="24580" name="Picture 4" descr="MCj014951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00525"/>
            <a:ext cx="4191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41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The 10</a:t>
            </a:r>
            <a:r>
              <a:rPr lang="en-US" altLang="en-US" sz="6000" b="1" baseline="30000">
                <a:solidFill>
                  <a:schemeClr val="bg1"/>
                </a:solidFill>
                <a:latin typeface="Edwardian Script ITC" panose="030303020407070D0804" pitchFamily="66" charset="0"/>
              </a:rPr>
              <a:t>th</a:t>
            </a:r>
            <a:r>
              <a:rPr lang="en-US" altLang="en-US" sz="6000" b="1">
                <a:solidFill>
                  <a:schemeClr val="bg1"/>
                </a:solidFill>
                <a:latin typeface="Edwardian Script ITC" panose="030303020407070D0804" pitchFamily="66" charset="0"/>
              </a:rPr>
              <a:t> Amendment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	</a:t>
            </a:r>
            <a:r>
              <a:rPr lang="en-US" altLang="en-US" sz="4000" b="1">
                <a:solidFill>
                  <a:schemeClr val="bg1"/>
                </a:solidFill>
              </a:rPr>
              <a:t>The states or the people retain all powers except those denied to them or those specifically granted to the federal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4186361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u="sng" dirty="0">
                <a:solidFill>
                  <a:schemeClr val="accent2">
                    <a:lumMod val="75000"/>
                  </a:schemeClr>
                </a:solidFill>
              </a:rPr>
              <a:t>Read the case as a group</a:t>
            </a:r>
            <a:r>
              <a:rPr lang="en-US" sz="3000" dirty="0"/>
              <a:t>, discuss how you will approach your position (Plaintiff or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/>
              <a:t>Plaintiff		</a:t>
            </a:r>
          </a:p>
          <a:p>
            <a:pPr marL="514350" indent="-514350">
              <a:buAutoNum type="arabicPeriod"/>
            </a:pPr>
            <a:r>
              <a:rPr lang="en-US" sz="2100" dirty="0"/>
              <a:t>Create opening arguments that explain why you are suing the defense.   What have they done that disrupts the plaintiffs Constitutional rights?  Be sure to include background information on the case.</a:t>
            </a:r>
          </a:p>
          <a:p>
            <a:pPr marL="514350" indent="-514350">
              <a:buAutoNum type="arabicPeriod"/>
            </a:pPr>
            <a:r>
              <a:rPr lang="en-US" sz="2100" dirty="0"/>
              <a:t>Using poster paper write out and create a visual that will help explain your side of the case.</a:t>
            </a:r>
          </a:p>
          <a:p>
            <a:pPr marL="514350" indent="-514350">
              <a:buAutoNum type="arabicPeriod"/>
            </a:pPr>
            <a:r>
              <a:rPr lang="en-US" sz="2100" dirty="0"/>
              <a:t>Create closing arguments that will ensure your victory.  Re-state key points and evidence.</a:t>
            </a:r>
          </a:p>
          <a:p>
            <a:pPr marL="0" indent="0">
              <a:buNone/>
            </a:pPr>
            <a:r>
              <a:rPr lang="en-US" sz="21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/>
              <a:t>Defense</a:t>
            </a:r>
          </a:p>
          <a:p>
            <a:pPr marL="514350" indent="-514350">
              <a:buAutoNum type="arabicPeriod"/>
            </a:pPr>
            <a:r>
              <a:rPr lang="en-US" sz="2100" dirty="0"/>
              <a:t>Create opening arguments that explain why you have done nothing wrong, and that you have not broken the Constitution.  Be sure to include background information on the case.</a:t>
            </a:r>
          </a:p>
          <a:p>
            <a:pPr marL="514350" indent="-514350">
              <a:buAutoNum type="arabicPeriod"/>
            </a:pPr>
            <a:r>
              <a:rPr lang="en-US" sz="2100" dirty="0"/>
              <a:t>Using poster paper write out and create a visual that will help explain your side of the case.</a:t>
            </a:r>
          </a:p>
          <a:p>
            <a:pPr marL="514350" indent="-514350">
              <a:buAutoNum type="arabicPeriod"/>
            </a:pPr>
            <a:r>
              <a:rPr lang="en-US" sz="2100" dirty="0"/>
              <a:t>Create closing arguments that will ensure your victory.  Re-state key points and evidence.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7260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Image result for the three branches of government and what they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4" y="277813"/>
            <a:ext cx="8468302" cy="63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g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Judicial Review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3810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40000"/>
                  <a:lumOff val="60000"/>
                </a:schemeClr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The power of a court to refuse to enforce a law or government regulation that, in the opinion of the judges, conflicts with the U.S. Constitution or, in a state court, the state constitution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40000"/>
                  <a:lumOff val="60000"/>
                </a:schemeClr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Only a constitutional amendment or a later Supreme Court can modify the Court’s decisions</a:t>
            </a:r>
          </a:p>
        </p:txBody>
      </p:sp>
    </p:spTree>
    <p:extLst>
      <p:ext uri="{BB962C8B-B14F-4D97-AF65-F5344CB8AC3E}">
        <p14:creationId xmlns:p14="http://schemas.microsoft.com/office/powerpoint/2010/main" val="2065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/>
              <a:t>Another Route to Supreme Court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5029200"/>
            <a:ext cx="3886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51054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District Court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524000" y="4191000"/>
            <a:ext cx="609600" cy="762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3200400"/>
            <a:ext cx="39624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32766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Court of Appeals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524000" y="2362200"/>
            <a:ext cx="609600" cy="762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" y="1295400"/>
            <a:ext cx="38862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1000" y="1447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Supreme Court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029200" y="2286000"/>
            <a:ext cx="39624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State Supreme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Court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029200" y="4038600"/>
            <a:ext cx="38862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State Court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of Appeals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5029200" y="5715000"/>
            <a:ext cx="38862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486400" y="59436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Superior Court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6705600" y="3352800"/>
            <a:ext cx="6096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6705600" y="5105400"/>
            <a:ext cx="6096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 rot="-2454863">
            <a:off x="4267200" y="2133600"/>
            <a:ext cx="6096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 animBg="1"/>
      <p:bldP spid="28693" grpId="0" animBg="1"/>
      <p:bldP spid="28694" grpId="0" animBg="1"/>
      <p:bldP spid="28698" grpId="0"/>
      <p:bldP spid="28700" grpId="0" animBg="1"/>
      <p:bldP spid="28701" grpId="0" animBg="1"/>
      <p:bldP spid="287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44450"/>
            <a:ext cx="9296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99660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Eleven U.S. Circuit Courts of Appeal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14400"/>
            <a:ext cx="91408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g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0" y="3270250"/>
            <a:ext cx="2971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Judge Samuel A. Alito prior to the start of his second day of questioning before the Senate Judiciary Committee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57200" y="0"/>
            <a:ext cx="8382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Role of Politics in Selecting Judges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990600"/>
            <a:ext cx="533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20000"/>
              <a:buFont typeface="Wingdings" pitchFamily="2" charset="2"/>
              <a:buChar char="y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There are no Constitutional requirements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n-ea"/>
              <a:cs typeface="+mn-cs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20000"/>
              <a:buFont typeface="Wingdings" pitchFamily="2" charset="2"/>
              <a:buChar char="y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+mn-cs"/>
              </a:rPr>
              <a:t>The process of judicial selection is a highly partisan and political process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20000"/>
              <a:buFont typeface="Wingdings" pitchFamily="2" charset="2"/>
              <a:buChar char="y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+mn-cs"/>
              </a:rPr>
              <a:t>Because of the power wielded by the Supreme Court, presidents take a personal interest in selecting appointees</a:t>
            </a:r>
          </a:p>
        </p:txBody>
      </p:sp>
      <p:pic>
        <p:nvPicPr>
          <p:cNvPr id="22535" name="Picture 7" descr="AAHEUQ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84263"/>
            <a:ext cx="32004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9600" y="3886200"/>
            <a:ext cx="441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Judicial Tenure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57200" y="4572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20000"/>
              <a:buFont typeface="Wingdings" pitchFamily="2" charset="2"/>
              <a:buChar char="y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+mn-cs"/>
              </a:rPr>
              <a:t>The Constitution stipulates that federal judges “shall hold their Offices during good Behavior”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n-ea"/>
              <a:cs typeface="+mn-cs"/>
            </a:endParaRP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20000"/>
              <a:buFont typeface="Wingdings" pitchFamily="2" charset="2"/>
              <a:buChar char="y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+mn-cs"/>
              </a:rPr>
              <a:t>Judges cannot be removed for any reason by a President</a:t>
            </a:r>
          </a:p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20000"/>
              <a:buFont typeface="Wingdings" pitchFamily="2" charset="2"/>
              <a:buChar char="y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+mn-cs"/>
              </a:rPr>
              <a:t>Congress cannot impeach judges because they don’t like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34474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Today’s Supreme Court</a:t>
            </a:r>
          </a:p>
        </p:txBody>
      </p:sp>
      <p:pic>
        <p:nvPicPr>
          <p:cNvPr id="123907" name="Picture 3" descr="Rob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24" y="2610630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239000" y="4501042"/>
            <a:ext cx="1905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Chief Justice John Roberts (R)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63</a:t>
            </a:r>
          </a:p>
        </p:txBody>
      </p:sp>
      <p:pic>
        <p:nvPicPr>
          <p:cNvPr id="123912" name="Picture 8" descr="Tho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1096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9" descr="Ginsb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103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0" descr="Bre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0366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1" descr="Al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115150"/>
            <a:ext cx="10858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6" name="Picture 12" descr="Sotomay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1096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7" name="Picture 13" descr="Kag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098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2057400" y="2590800"/>
            <a:ext cx="144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Brett </a:t>
            </a:r>
            <a:r>
              <a:rPr lang="en-US" altLang="en-US" sz="1800" dirty="0" err="1">
                <a:solidFill>
                  <a:srgbClr val="000000"/>
                </a:solidFill>
              </a:rPr>
              <a:t>Kavanaugh</a:t>
            </a:r>
            <a:r>
              <a:rPr lang="en-US" altLang="en-US" sz="1800" dirty="0">
                <a:solidFill>
                  <a:srgbClr val="000000"/>
                </a:solidFill>
              </a:rPr>
              <a:t> (R)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54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3962400" y="2590800"/>
            <a:ext cx="144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Clarence Thomas (R)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69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486400" y="2590800"/>
            <a:ext cx="144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Samuel Alito (R)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67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398477" y="4098575"/>
            <a:ext cx="1295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Stephen Breyer (D)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79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2133600" y="4092283"/>
            <a:ext cx="144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Ruth Bader Ginsburg (D)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84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3962400" y="3837878"/>
            <a:ext cx="144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Sonia </a:t>
            </a:r>
            <a:r>
              <a:rPr lang="en-US" altLang="en-US" sz="1800" dirty="0" err="1">
                <a:solidFill>
                  <a:srgbClr val="000000"/>
                </a:solidFill>
              </a:rPr>
              <a:t>Sotomeyor</a:t>
            </a:r>
            <a:r>
              <a:rPr lang="en-US" altLang="en-US" sz="1800" dirty="0">
                <a:solidFill>
                  <a:srgbClr val="000000"/>
                </a:solidFill>
              </a:rPr>
              <a:t> (D)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63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5627007" y="4085543"/>
            <a:ext cx="144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Elena Kagan (D)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Age: 57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78721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Neil</a:t>
            </a:r>
          </a:p>
          <a:p>
            <a:pPr algn="ctr"/>
            <a:r>
              <a:rPr lang="en-US" dirty="0"/>
              <a:t>Gorsuch (R)</a:t>
            </a:r>
          </a:p>
          <a:p>
            <a:pPr algn="ctr"/>
            <a:r>
              <a:rPr lang="en-US" dirty="0"/>
              <a:t>Age: 50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Gorsu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5" y="1031805"/>
            <a:ext cx="1190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upreme court justice brett kavanaugh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975" r="21637"/>
          <a:stretch/>
        </p:blipFill>
        <p:spPr bwMode="auto">
          <a:xfrm>
            <a:off x="2150552" y="1048195"/>
            <a:ext cx="1351698" cy="14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43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latin typeface="Be safe"/>
              </a:rPr>
              <a:t>The Warren Court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2743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During the Kennedy-Johnson years the Supreme Court was headed by Chief Justice Earl Warren. </a:t>
            </a:r>
          </a:p>
        </p:txBody>
      </p:sp>
      <p:pic>
        <p:nvPicPr>
          <p:cNvPr id="124932" name="Picture 5" descr="http://upload.wikimedia.org/wikipedia/commons/thumb/0/04/Earl_Warren.jpg/220px-Earl_War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619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0359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4663</TotalTime>
  <Words>1050</Words>
  <Application>Microsoft Office PowerPoint</Application>
  <PresentationFormat>On-screen Show (4:3)</PresentationFormat>
  <Paragraphs>157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Be safe</vt:lpstr>
      <vt:lpstr>Calibri</vt:lpstr>
      <vt:lpstr>Calibri Light</vt:lpstr>
      <vt:lpstr>Comic Sans MS</vt:lpstr>
      <vt:lpstr>Edwardian Script ITC</vt:lpstr>
      <vt:lpstr>Impact</vt:lpstr>
      <vt:lpstr>Tahoma</vt:lpstr>
      <vt:lpstr>Times New Roman</vt:lpstr>
      <vt:lpstr>Wingdings</vt:lpstr>
      <vt:lpstr>Office Theme</vt:lpstr>
      <vt:lpstr>Balance</vt:lpstr>
      <vt:lpstr>Default Design</vt:lpstr>
      <vt:lpstr>Come up with answers to these questions as a table group.</vt:lpstr>
      <vt:lpstr>PowerPoint Presentation</vt:lpstr>
      <vt:lpstr>PowerPoint Presentation</vt:lpstr>
      <vt:lpstr>PowerPoint Presentation</vt:lpstr>
      <vt:lpstr>Another Route to Supreme Court</vt:lpstr>
      <vt:lpstr>PowerPoint Presentation</vt:lpstr>
      <vt:lpstr>PowerPoint Presentation</vt:lpstr>
      <vt:lpstr>Today’s Supreme Court</vt:lpstr>
      <vt:lpstr>The Warren Court</vt:lpstr>
      <vt:lpstr>The Warren Court</vt:lpstr>
      <vt:lpstr>The Warren Court</vt:lpstr>
      <vt:lpstr>The Warren Court</vt:lpstr>
      <vt:lpstr>The Warren Court</vt:lpstr>
      <vt:lpstr>The Warren Court</vt:lpstr>
      <vt:lpstr>PowerPoint Presentation</vt:lpstr>
      <vt:lpstr>The Bill of Rights</vt:lpstr>
      <vt:lpstr>Bill of Rights</vt:lpstr>
      <vt:lpstr>The 1st Amendment</vt:lpstr>
      <vt:lpstr>PowerPoint Presentation</vt:lpstr>
      <vt:lpstr>The 2nd Amendment</vt:lpstr>
      <vt:lpstr>The 3rd Amendment</vt:lpstr>
      <vt:lpstr>The 4th Amendment</vt:lpstr>
      <vt:lpstr>The 5th Amendment</vt:lpstr>
      <vt:lpstr>The 6th Amendment</vt:lpstr>
      <vt:lpstr>The 7th Amendment</vt:lpstr>
      <vt:lpstr>The 8th Amendment</vt:lpstr>
      <vt:lpstr>The 9th Amendment</vt:lpstr>
      <vt:lpstr>The 10th Amendment</vt:lpstr>
      <vt:lpstr>Read the case as a group, discuss how you will approach your position (Plaintiff or Defense)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Supreme Court</dc:title>
  <dc:creator>Elisabeth Sonis</dc:creator>
  <cp:lastModifiedBy>Patrick Ackerman</cp:lastModifiedBy>
  <cp:revision>31</cp:revision>
  <dcterms:created xsi:type="dcterms:W3CDTF">2017-02-28T03:22:54Z</dcterms:created>
  <dcterms:modified xsi:type="dcterms:W3CDTF">2020-03-04T21:09:51Z</dcterms:modified>
</cp:coreProperties>
</file>